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58" r:id="rId4"/>
    <p:sldId id="263" r:id="rId5"/>
    <p:sldId id="264" r:id="rId6"/>
    <p:sldId id="265" r:id="rId7"/>
  </p:sldIdLst>
  <p:sldSz cx="10058400" cy="7772400"/>
  <p:notesSz cx="10021888" cy="6889750"/>
  <p:embeddedFontLst>
    <p:embeddedFont>
      <p:font typeface="AIDHMI+Arial-BoldMT"/>
      <p:regular r:id="rId9"/>
    </p:embeddedFont>
    <p:embeddedFont>
      <p:font typeface="Arial Black" panose="020B0A04020102020204" pitchFamily="34" charset="0"/>
      <p:bold r:id="rId10"/>
    </p:embeddedFont>
    <p:embeddedFont>
      <p:font typeface="EKACKK+Arial-BoldMT"/>
      <p:regular r:id="rId11"/>
    </p:embeddedFont>
    <p:embeddedFont>
      <p:font typeface="EQRJVV+ArialMT"/>
      <p:regular r:id="rId12"/>
    </p:embeddedFont>
    <p:embeddedFont>
      <p:font typeface="FEWBUA+ArialMT"/>
      <p:regular r:id="rId13"/>
    </p:embeddedFont>
    <p:embeddedFont>
      <p:font typeface="OUIWPU+ArialMT"/>
      <p:regular r:id="rId14"/>
    </p:embeddedFont>
    <p:embeddedFont>
      <p:font typeface="SVFFIQ+ArialMT"/>
      <p:regular r:id="rId15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458" y="3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1349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3451" cy="344769"/>
          </a:xfrm>
          <a:prstGeom prst="rect">
            <a:avLst/>
          </a:prstGeom>
        </p:spPr>
        <p:txBody>
          <a:bodyPr vert="horz" lIns="86722" tIns="43361" rIns="86722" bIns="43361" rtlCol="0"/>
          <a:lstStyle>
            <a:lvl1pPr algn="l">
              <a:defRPr sz="11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76856" y="0"/>
            <a:ext cx="4343451" cy="344769"/>
          </a:xfrm>
          <a:prstGeom prst="rect">
            <a:avLst/>
          </a:prstGeom>
        </p:spPr>
        <p:txBody>
          <a:bodyPr vert="horz" lIns="86722" tIns="43361" rIns="86722" bIns="43361" rtlCol="0"/>
          <a:lstStyle>
            <a:lvl1pPr algn="r">
              <a:defRPr sz="1100"/>
            </a:lvl1pPr>
          </a:lstStyle>
          <a:p>
            <a:fld id="{81E2BC5A-B37C-48AB-913E-01976BBB599C}" type="datetimeFigureOut">
              <a:rPr lang="pl-PL" smtClean="0"/>
              <a:t>02.04.2024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506788" y="862013"/>
            <a:ext cx="3008312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722" tIns="43361" rIns="86722" bIns="43361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1002822" y="3315410"/>
            <a:ext cx="8016245" cy="2713121"/>
          </a:xfrm>
          <a:prstGeom prst="rect">
            <a:avLst/>
          </a:prstGeom>
        </p:spPr>
        <p:txBody>
          <a:bodyPr vert="horz" lIns="86722" tIns="43361" rIns="86722" bIns="43361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44982"/>
            <a:ext cx="4343451" cy="344769"/>
          </a:xfrm>
          <a:prstGeom prst="rect">
            <a:avLst/>
          </a:prstGeom>
        </p:spPr>
        <p:txBody>
          <a:bodyPr vert="horz" lIns="86722" tIns="43361" rIns="86722" bIns="43361" rtlCol="0" anchor="b"/>
          <a:lstStyle>
            <a:lvl1pPr algn="l">
              <a:defRPr sz="11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76856" y="6544982"/>
            <a:ext cx="4343451" cy="344769"/>
          </a:xfrm>
          <a:prstGeom prst="rect">
            <a:avLst/>
          </a:prstGeom>
        </p:spPr>
        <p:txBody>
          <a:bodyPr vert="horz" lIns="86722" tIns="43361" rIns="86722" bIns="43361" rtlCol="0" anchor="b"/>
          <a:lstStyle>
            <a:lvl1pPr algn="r">
              <a:defRPr sz="1100"/>
            </a:lvl1pPr>
          </a:lstStyle>
          <a:p>
            <a:fld id="{22FD9009-9B39-432E-AB5E-C56EE45ADE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771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D9009-9B39-432E-AB5E-C56EE45ADEEC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615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33178" y="1729280"/>
            <a:ext cx="9362568" cy="5558993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" name="object 1"/>
          <p:cNvSpPr/>
          <p:nvPr/>
        </p:nvSpPr>
        <p:spPr>
          <a:xfrm>
            <a:off x="3997385" y="394401"/>
            <a:ext cx="5433695" cy="12071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477010" y="678180"/>
            <a:ext cx="2595752" cy="957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9001" y="192829"/>
            <a:ext cx="736400" cy="9411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87842" y="281997"/>
            <a:ext cx="1464654" cy="1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Mise à jour le 07/02/2023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18711" y="478566"/>
            <a:ext cx="1379673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548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3000" b="1" dirty="0">
                <a:solidFill>
                  <a:srgbClr val="17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3000" b="1" dirty="0">
                <a:solidFill>
                  <a:srgbClr val="548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000" b="1" dirty="0">
                <a:solidFill>
                  <a:srgbClr val="17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3000" b="1" dirty="0">
                <a:solidFill>
                  <a:srgbClr val="548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3000" b="1" dirty="0">
                <a:solidFill>
                  <a:srgbClr val="17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96989" y="547242"/>
            <a:ext cx="1893131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b="1" dirty="0">
                <a:solidFill>
                  <a:srgbClr val="000000"/>
                </a:solidFill>
                <a:latin typeface="Arial"/>
                <a:cs typeface="Arial"/>
              </a:rPr>
              <a:t>Karta Oceny </a:t>
            </a:r>
            <a:r>
              <a:rPr sz="1400" b="1" dirty="0">
                <a:solidFill>
                  <a:srgbClr val="000000"/>
                </a:solidFill>
                <a:latin typeface="Arial"/>
                <a:cs typeface="Arial"/>
              </a:rPr>
              <a:t>Gr</a:t>
            </a:r>
            <a:r>
              <a:rPr lang="pl-PL" sz="1400" b="1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1400" b="1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lang="pl-PL" sz="1400" b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0000"/>
                </a:solidFill>
                <a:latin typeface="Arial"/>
                <a:cs typeface="Arial"/>
              </a:rPr>
              <a:t> 6:</a:t>
            </a:r>
          </a:p>
          <a:p>
            <a:pPr marL="385571" marR="0">
              <a:lnSpc>
                <a:spcPts val="1568"/>
              </a:lnSpc>
              <a:spcBef>
                <a:spcPts val="41"/>
              </a:spcBef>
              <a:spcAft>
                <a:spcPts val="0"/>
              </a:spcAft>
            </a:pPr>
            <a:r>
              <a:rPr lang="pl-PL" sz="1400" b="1" dirty="0">
                <a:solidFill>
                  <a:srgbClr val="000000"/>
                </a:solidFill>
                <a:latin typeface="Arial"/>
                <a:cs typeface="Arial"/>
              </a:rPr>
              <a:t>Dosiadanie</a:t>
            </a:r>
            <a:endParaRPr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48638" y="690191"/>
            <a:ext cx="76789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100" dirty="0">
                <a:solidFill>
                  <a:srgbClr val="000000"/>
                </a:solidFill>
                <a:latin typeface="Arial"/>
                <a:cs typeface="Arial"/>
              </a:rPr>
              <a:t>Numer przeszkody</a:t>
            </a:r>
            <a:endParaRPr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97734" y="690651"/>
            <a:ext cx="141972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100" dirty="0">
                <a:solidFill>
                  <a:srgbClr val="000000"/>
                </a:solidFill>
                <a:latin typeface="Arial"/>
                <a:cs typeface="Arial"/>
              </a:rPr>
              <a:t>Poziom trudności</a:t>
            </a:r>
            <a:endParaRPr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48638" y="1182443"/>
            <a:ext cx="133435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100" dirty="0">
                <a:solidFill>
                  <a:srgbClr val="000000"/>
                </a:solidFill>
                <a:latin typeface="Arial"/>
                <a:cs typeface="Arial"/>
              </a:rPr>
              <a:t>Imię i Nazwisko sędziego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711319" y="1263374"/>
            <a:ext cx="4671267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solidFill>
                  <a:srgbClr val="000000"/>
                </a:solidFill>
                <a:latin typeface="Arial"/>
                <a:cs typeface="Arial"/>
              </a:rPr>
              <a:t>Dosiadanie od lewej lub od prawej strony</a:t>
            </a:r>
            <a:endParaRPr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61642" y="1744799"/>
            <a:ext cx="90240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100" b="1" spc="-12" dirty="0">
                <a:solidFill>
                  <a:srgbClr val="000000"/>
                </a:solidFill>
                <a:latin typeface="Arial"/>
                <a:cs typeface="Arial"/>
              </a:rPr>
              <a:t>Jeździec nr.</a:t>
            </a:r>
            <a:endParaRPr sz="1100" b="1" spc="-12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51299" y="1745024"/>
            <a:ext cx="293097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99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126234" y="1984292"/>
            <a:ext cx="765292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Poprawnie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34111" marR="0">
              <a:lnSpc>
                <a:spcPts val="1112"/>
              </a:lnSpc>
              <a:spcBef>
                <a:spcPts val="36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 </a:t>
            </a: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błąd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80967" y="1984292"/>
            <a:ext cx="222748" cy="552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7</a:t>
            </a:r>
          </a:p>
          <a:p>
            <a:pPr marL="0" marR="0">
              <a:lnSpc>
                <a:spcPts val="1112"/>
              </a:lnSpc>
              <a:spcBef>
                <a:spcPts val="36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4</a:t>
            </a:r>
          </a:p>
          <a:p>
            <a:pPr marL="0" marR="0">
              <a:lnSpc>
                <a:spcPts val="1112"/>
              </a:lnSpc>
              <a:spcBef>
                <a:spcPts val="35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578731" y="2153456"/>
            <a:ext cx="236769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228342" y="2357672"/>
            <a:ext cx="56006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 </a:t>
            </a: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błąd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77238" y="2632373"/>
            <a:ext cx="1464806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 </a:t>
            </a: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błąd</a:t>
            </a: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/ </a:t>
            </a: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nieukończone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82879" marR="0">
              <a:lnSpc>
                <a:spcPts val="1112"/>
              </a:lnSpc>
              <a:spcBef>
                <a:spcPts val="903"/>
              </a:spcBef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latin typeface="Arial"/>
                <a:cs typeface="Arial"/>
              </a:rPr>
              <a:t>Wynik Celu</a:t>
            </a:r>
            <a:endParaRPr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80967" y="2632373"/>
            <a:ext cx="222748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586351" y="2888405"/>
            <a:ext cx="222748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24743" y="3131924"/>
            <a:ext cx="298684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Lekkość jeźdźca podczas pokonywania przeszkody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26103" y="3147485"/>
            <a:ext cx="332417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+ 1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578731" y="3220637"/>
            <a:ext cx="236769" cy="478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X</a:t>
            </a:r>
          </a:p>
          <a:p>
            <a:pPr marL="0" marR="0">
              <a:lnSpc>
                <a:spcPts val="1112"/>
              </a:lnSpc>
              <a:spcBef>
                <a:spcPts val="128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659890" y="3446189"/>
            <a:ext cx="169749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Stopa nie dotyka zadu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26103" y="3446189"/>
            <a:ext cx="332476" cy="4217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+ 1</a:t>
            </a:r>
          </a:p>
          <a:p>
            <a:pPr marL="0" marR="0">
              <a:lnSpc>
                <a:spcPts val="1112"/>
              </a:lnSpc>
              <a:spcBef>
                <a:spcPts val="79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+ 1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498346" y="3688505"/>
            <a:ext cx="2020552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Strzemiona nie są przekręcone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94229" y="3859193"/>
            <a:ext cx="82879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Style </a:t>
            </a:r>
            <a:r>
              <a:rPr lang="pl-PL" sz="1000" b="1" dirty="0">
                <a:solidFill>
                  <a:srgbClr val="000000"/>
                </a:solidFill>
                <a:latin typeface="Arial"/>
                <a:cs typeface="Arial"/>
              </a:rPr>
              <a:t>wynik</a:t>
            </a:r>
            <a:endParaRPr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86351" y="3859193"/>
            <a:ext cx="222748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52736" y="4083475"/>
            <a:ext cx="3058857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Nadmierne używanie pomocy/Koń stawiający opór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42867" y="4083475"/>
            <a:ext cx="300472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- 1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578731" y="4121575"/>
            <a:ext cx="236769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227124" y="4290739"/>
            <a:ext cx="2292062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915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Przekroczenie czasu 15 sec.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>
              <a:lnSpc>
                <a:spcPts val="1112"/>
              </a:lnSpc>
              <a:spcBef>
                <a:spcPts val="363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Ustawianie strzemion jeśli to konieczne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16992" marR="0">
              <a:lnSpc>
                <a:spcPts val="1112"/>
              </a:lnSpc>
              <a:spcBef>
                <a:spcPts val="351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Koń lub </a:t>
            </a:r>
            <a:r>
              <a:rPr lang="pl-PL" sz="1000" dirty="0" err="1">
                <a:solidFill>
                  <a:srgbClr val="000000"/>
                </a:solidFill>
                <a:latin typeface="Arial"/>
                <a:cs typeface="Arial"/>
              </a:rPr>
              <a:t>jeździeć</a:t>
            </a: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 przekroczy linie 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05611" marR="0">
              <a:lnSpc>
                <a:spcPts val="1112"/>
              </a:lnSpc>
              <a:spcBef>
                <a:spcPts val="31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Br</a:t>
            </a:r>
            <a:r>
              <a:rPr lang="pl-PL" sz="1000" dirty="0" err="1">
                <a:solidFill>
                  <a:srgbClr val="000000"/>
                </a:solidFill>
                <a:latin typeface="Arial"/>
                <a:cs typeface="Arial"/>
              </a:rPr>
              <a:t>utalność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33056" y="4290739"/>
            <a:ext cx="723006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- 1 pt / sec</a:t>
            </a:r>
          </a:p>
          <a:p>
            <a:pPr marL="429767" marR="0">
              <a:lnSpc>
                <a:spcPts val="1112"/>
              </a:lnSpc>
              <a:spcBef>
                <a:spcPts val="36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- 1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106290" y="4664119"/>
            <a:ext cx="370576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- 10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106290" y="4851571"/>
            <a:ext cx="370576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- 10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477010" y="5037499"/>
            <a:ext cx="1671855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Niebezpieczna sytuacja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106290" y="5037499"/>
            <a:ext cx="370576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- 10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155190" y="5208187"/>
            <a:ext cx="708857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latin typeface="Arial"/>
                <a:cs typeface="Arial"/>
              </a:rPr>
              <a:t>Kary</a:t>
            </a:r>
            <a:endParaRPr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48251" y="5208187"/>
            <a:ext cx="300472" cy="3653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- 1</a:t>
            </a:r>
          </a:p>
          <a:p>
            <a:pPr marL="38100" marR="0">
              <a:lnSpc>
                <a:spcPts val="1112"/>
              </a:lnSpc>
              <a:spcBef>
                <a:spcPts val="35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227124" y="5394115"/>
            <a:ext cx="2564673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TOTAL : </a:t>
            </a: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(minimum 0,</a:t>
            </a:r>
            <a:r>
              <a:rPr sz="10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maximum 10</a:t>
            </a:r>
            <a:r>
              <a:rPr sz="10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points)</a:t>
            </a:r>
          </a:p>
          <a:p>
            <a:pPr marL="481533" marR="0">
              <a:lnSpc>
                <a:spcPts val="1112"/>
              </a:lnSpc>
              <a:spcBef>
                <a:spcPts val="363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Błąd trasy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38651" y="5581567"/>
            <a:ext cx="504932" cy="365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 PTV</a:t>
            </a:r>
          </a:p>
          <a:p>
            <a:pPr marL="0" marR="0">
              <a:lnSpc>
                <a:spcPts val="1112"/>
              </a:lnSpc>
              <a:spcBef>
                <a:spcPts val="354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 PTV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45219" y="5793221"/>
            <a:ext cx="339343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Upadek = koniec przejazdu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latin typeface="Arial"/>
                <a:cs typeface="Arial"/>
              </a:rPr>
              <a:t>1 sza brutalność :</a:t>
            </a:r>
            <a:r>
              <a:rPr lang="pl-PL" sz="1000" b="1" spc="2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pl-PL" sz="10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10</a:t>
            </a:r>
            <a:r>
              <a:rPr lang="pl-PL" sz="1000" spc="10" dirty="0">
                <a:solidFill>
                  <a:srgbClr val="000000"/>
                </a:solidFill>
                <a:latin typeface="Arial"/>
                <a:cs typeface="Arial"/>
              </a:rPr>
              <a:t> od wyniku ogólnego PTV</a:t>
            </a:r>
            <a:endParaRPr lang="pl-PL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18160" y="6141031"/>
            <a:ext cx="10484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 err="1">
                <a:solidFill>
                  <a:srgbClr val="000000"/>
                </a:solidFill>
                <a:latin typeface="Arial"/>
                <a:cs typeface="Arial"/>
              </a:rPr>
              <a:t>Obs</a:t>
            </a:r>
            <a:r>
              <a:rPr lang="pl-PL" sz="1100" b="1" dirty="0" err="1">
                <a:solidFill>
                  <a:srgbClr val="000000"/>
                </a:solidFill>
                <a:latin typeface="Arial"/>
                <a:cs typeface="Arial"/>
              </a:rPr>
              <a:t>erwacje</a:t>
            </a:r>
            <a:r>
              <a:rPr lang="pl-PL" sz="1100" b="1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endParaRPr sz="11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5" name="Obraz 44">
            <a:extLst>
              <a:ext uri="{FF2B5EF4-FFF2-40B4-BE49-F238E27FC236}">
                <a16:creationId xmlns:a16="http://schemas.microsoft.com/office/drawing/2014/main" id="{0A122381-6AAC-2721-41FE-078BEC593A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64" y="940075"/>
            <a:ext cx="764342" cy="764342"/>
          </a:xfrm>
          <a:prstGeom prst="rect">
            <a:avLst/>
          </a:prstGeom>
        </p:spPr>
      </p:pic>
      <p:sp>
        <p:nvSpPr>
          <p:cNvPr id="46" name="pole tekstowe 45">
            <a:extLst>
              <a:ext uri="{FF2B5EF4-FFF2-40B4-BE49-F238E27FC236}">
                <a16:creationId xmlns:a16="http://schemas.microsoft.com/office/drawing/2014/main" id="{96FBEA59-33C5-4983-0D75-EB3B3E2973B8}"/>
              </a:ext>
            </a:extLst>
          </p:cNvPr>
          <p:cNvSpPr txBox="1"/>
          <p:nvPr/>
        </p:nvSpPr>
        <p:spPr>
          <a:xfrm>
            <a:off x="455089" y="1951329"/>
            <a:ext cx="396000" cy="9639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vert270" wrap="square" rtlCol="0" anchor="ctr">
            <a:spAutoFit/>
          </a:bodyPr>
          <a:lstStyle/>
          <a:p>
            <a:r>
              <a:rPr lang="pl-PL" sz="1600" dirty="0"/>
              <a:t>      cel</a:t>
            </a: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237F9DD3-E116-11DA-37DE-5C9E7FC53209}"/>
              </a:ext>
            </a:extLst>
          </p:cNvPr>
          <p:cNvSpPr txBox="1"/>
          <p:nvPr/>
        </p:nvSpPr>
        <p:spPr>
          <a:xfrm>
            <a:off x="421849" y="3053309"/>
            <a:ext cx="430887" cy="9639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vert="vert270" wrap="square" rtlCol="0" anchor="ctr">
            <a:spAutoFit/>
          </a:bodyPr>
          <a:lstStyle/>
          <a:p>
            <a:r>
              <a:rPr lang="pl-PL" sz="1600" dirty="0"/>
              <a:t>      styl</a:t>
            </a: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EBB92FF8-D245-10F1-B120-FCE102006E01}"/>
              </a:ext>
            </a:extLst>
          </p:cNvPr>
          <p:cNvSpPr txBox="1"/>
          <p:nvPr/>
        </p:nvSpPr>
        <p:spPr>
          <a:xfrm>
            <a:off x="440866" y="4044471"/>
            <a:ext cx="396000" cy="1144971"/>
          </a:xfrm>
          <a:prstGeom prst="rect">
            <a:avLst/>
          </a:prstGeom>
          <a:solidFill>
            <a:srgbClr val="FFD70D"/>
          </a:solidFill>
          <a:ln w="0" cmpd="sng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vert270" wrap="square" rtlCol="0" anchor="ctr">
            <a:spAutoFit/>
          </a:bodyPr>
          <a:lstStyle/>
          <a:p>
            <a:r>
              <a:rPr lang="pl-PL" sz="1600" dirty="0"/>
              <a:t>      kary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4253230" y="421005"/>
            <a:ext cx="5433695" cy="12071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477010" y="678180"/>
            <a:ext cx="2595752" cy="957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9139" y="1701655"/>
            <a:ext cx="9279382" cy="57860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896" y="119136"/>
            <a:ext cx="858519" cy="1060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87842" y="281997"/>
            <a:ext cx="1464654" cy="1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Mise à jour le 02/05/2023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18711" y="478566"/>
            <a:ext cx="1379673" cy="491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548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3000" b="1" dirty="0">
                <a:solidFill>
                  <a:srgbClr val="17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3000" b="1" dirty="0">
                <a:solidFill>
                  <a:srgbClr val="548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000" b="1" dirty="0">
                <a:solidFill>
                  <a:srgbClr val="17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3000" b="1" dirty="0">
                <a:solidFill>
                  <a:srgbClr val="548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3000" b="1" dirty="0">
                <a:solidFill>
                  <a:srgbClr val="17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96989" y="547242"/>
            <a:ext cx="1893131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b="1" dirty="0">
                <a:solidFill>
                  <a:srgbClr val="000000"/>
                </a:solidFill>
                <a:latin typeface="Arial"/>
                <a:cs typeface="Arial"/>
              </a:rPr>
              <a:t>Karta Oceny </a:t>
            </a:r>
            <a:r>
              <a:rPr sz="1400" b="1" dirty="0" err="1">
                <a:solidFill>
                  <a:srgbClr val="000000"/>
                </a:solidFill>
                <a:latin typeface="Arial"/>
                <a:cs typeface="Arial"/>
              </a:rPr>
              <a:t>Grup</a:t>
            </a:r>
            <a:r>
              <a:rPr lang="pl-PL" sz="1400" b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0000"/>
                </a:solidFill>
                <a:latin typeface="Arial"/>
                <a:cs typeface="Arial"/>
              </a:rPr>
              <a:t> 5:</a:t>
            </a:r>
          </a:p>
          <a:p>
            <a:pPr marL="345947" marR="0">
              <a:lnSpc>
                <a:spcPts val="1568"/>
              </a:lnSpc>
              <a:spcBef>
                <a:spcPts val="41"/>
              </a:spcBef>
              <a:spcAft>
                <a:spcPts val="0"/>
              </a:spcAft>
            </a:pPr>
            <a:r>
              <a:rPr lang="pl-PL" sz="1400" b="1" dirty="0">
                <a:solidFill>
                  <a:srgbClr val="000000"/>
                </a:solidFill>
                <a:latin typeface="Arial"/>
                <a:cs typeface="Arial"/>
              </a:rPr>
              <a:t>NIERUCHOMOŚCI</a:t>
            </a:r>
            <a:endParaRPr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48638" y="690191"/>
            <a:ext cx="699817" cy="354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N°</a:t>
            </a:r>
            <a:r>
              <a:rPr sz="11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of the</a:t>
            </a:r>
          </a:p>
          <a:p>
            <a:pPr marL="0" marR="0">
              <a:lnSpc>
                <a:spcPts val="1233"/>
              </a:lnSpc>
              <a:spcBef>
                <a:spcPts val="7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exercise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697734" y="690651"/>
            <a:ext cx="1419729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Categories: J, YR, 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48638" y="1182443"/>
            <a:ext cx="1334354" cy="195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Name </a:t>
            </a:r>
            <a:r>
              <a:rPr sz="1100" spc="-12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1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1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judge: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747895" y="1322810"/>
            <a:ext cx="459973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EQRJVV+ArialMT"/>
                <a:cs typeface="EQRJVV+ArialMT"/>
              </a:rPr>
              <a:t>………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2000" dirty="0">
                <a:solidFill>
                  <a:srgbClr val="000000"/>
                </a:solidFill>
                <a:latin typeface="EQRJVV+ArialMT"/>
                <a:cs typeface="EQRJVV+ArialMT"/>
              </a:rPr>
              <a:t>…………………</a:t>
            </a:r>
            <a:r>
              <a:rPr sz="2000" spc="1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pl-PL" sz="2000" dirty="0">
                <a:solidFill>
                  <a:srgbClr val="000000"/>
                </a:solidFill>
                <a:latin typeface="Arial"/>
                <a:cs typeface="Arial"/>
              </a:rPr>
              <a:t>w ręku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/ </a:t>
            </a:r>
            <a:r>
              <a:rPr lang="pl-PL" sz="2000" dirty="0">
                <a:solidFill>
                  <a:srgbClr val="000000"/>
                </a:solidFill>
                <a:latin typeface="Arial"/>
                <a:cs typeface="Arial"/>
              </a:rPr>
              <a:t>na koniu</a:t>
            </a:r>
            <a:endParaRPr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81454" y="1744799"/>
            <a:ext cx="128040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100" b="1" spc="-12" dirty="0">
                <a:solidFill>
                  <a:srgbClr val="000000"/>
                </a:solidFill>
                <a:latin typeface="Arial"/>
                <a:cs typeface="Arial"/>
              </a:rPr>
              <a:t>Jeździec numer</a:t>
            </a:r>
            <a:endParaRPr sz="1100" b="1" spc="-12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92447" y="1745024"/>
            <a:ext cx="293097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99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146046" y="1967528"/>
            <a:ext cx="765292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Poprawnie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34111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 </a:t>
            </a: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błąd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05351" y="1967528"/>
            <a:ext cx="293097" cy="331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highlight>
                  <a:srgbClr val="FF00FF"/>
                </a:highlight>
                <a:latin typeface="Arial"/>
                <a:cs typeface="Arial"/>
              </a:rPr>
              <a:t>10</a:t>
            </a:r>
          </a:p>
          <a:p>
            <a:pPr marL="35052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highlight>
                  <a:srgbClr val="FF00FF"/>
                </a:highlight>
                <a:latin typeface="Arial"/>
                <a:cs typeface="Arial"/>
              </a:rPr>
              <a:t>7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619879" y="2119928"/>
            <a:ext cx="236769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248154" y="2272328"/>
            <a:ext cx="560124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 </a:t>
            </a: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błąd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40403" y="2272328"/>
            <a:ext cx="222748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highlight>
                  <a:srgbClr val="FF00FF"/>
                </a:highlight>
                <a:latin typeface="Arial"/>
                <a:cs typeface="Arial"/>
              </a:rPr>
              <a:t>4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797050" y="2492165"/>
            <a:ext cx="1464806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3 błąd/ nieukończone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40403" y="2492165"/>
            <a:ext cx="222748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highlight>
                  <a:srgbClr val="FF00FF"/>
                </a:highlight>
                <a:latin typeface="Arial"/>
                <a:cs typeface="Arial"/>
              </a:rPr>
              <a:t>0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001266" y="2711621"/>
            <a:ext cx="1096682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latin typeface="Arial"/>
                <a:cs typeface="Arial"/>
              </a:rPr>
              <a:t>Wynik Celu</a:t>
            </a:r>
            <a:endParaRPr sz="10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8016" marR="0">
              <a:lnSpc>
                <a:spcPts val="1112"/>
              </a:lnSpc>
              <a:spcBef>
                <a:spcPts val="19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10 se</a:t>
            </a:r>
            <a:r>
              <a:rPr lang="pl-PL" sz="1000" dirty="0" err="1">
                <a:solidFill>
                  <a:srgbClr val="000000"/>
                </a:solidFill>
                <a:latin typeface="Arial"/>
                <a:cs typeface="Arial"/>
              </a:rPr>
              <a:t>kund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63067" marR="0">
              <a:lnSpc>
                <a:spcPts val="1112"/>
              </a:lnSpc>
              <a:spcBef>
                <a:spcPts val="20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9 se</a:t>
            </a:r>
            <a:r>
              <a:rPr lang="pl-PL" sz="1000" dirty="0" err="1">
                <a:solidFill>
                  <a:srgbClr val="000000"/>
                </a:solidFill>
                <a:latin typeface="Arial"/>
                <a:cs typeface="Arial"/>
              </a:rPr>
              <a:t>kund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27499" y="2711621"/>
            <a:ext cx="222748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highlight>
                  <a:srgbClr val="00FFFF"/>
                </a:highlight>
                <a:latin typeface="Arial"/>
                <a:cs typeface="Arial"/>
              </a:rPr>
              <a:t>7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02303" y="2871641"/>
            <a:ext cx="300472" cy="168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  <a:p>
            <a:pPr marL="0" marR="0">
              <a:lnSpc>
                <a:spcPts val="1112"/>
              </a:lnSpc>
              <a:spcBef>
                <a:spcPts val="20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- 1</a:t>
            </a:r>
          </a:p>
          <a:p>
            <a:pPr marL="0" marR="0">
              <a:lnSpc>
                <a:spcPts val="1112"/>
              </a:lnSpc>
              <a:spcBef>
                <a:spcPts val="19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- 2</a:t>
            </a:r>
          </a:p>
          <a:p>
            <a:pPr marL="0" marR="0">
              <a:lnSpc>
                <a:spcPts val="1112"/>
              </a:lnSpc>
              <a:spcBef>
                <a:spcPts val="25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- 3</a:t>
            </a:r>
          </a:p>
          <a:p>
            <a:pPr marL="0" marR="0">
              <a:lnSpc>
                <a:spcPts val="1112"/>
              </a:lnSpc>
              <a:spcBef>
                <a:spcPts val="20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- 4</a:t>
            </a:r>
          </a:p>
          <a:p>
            <a:pPr marL="0" marR="0">
              <a:lnSpc>
                <a:spcPts val="1112"/>
              </a:lnSpc>
              <a:spcBef>
                <a:spcPts val="19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- 5</a:t>
            </a:r>
          </a:p>
          <a:p>
            <a:pPr marL="0" marR="0">
              <a:lnSpc>
                <a:spcPts val="1112"/>
              </a:lnSpc>
              <a:spcBef>
                <a:spcPts val="20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- 6</a:t>
            </a:r>
          </a:p>
          <a:p>
            <a:pPr marL="0" marR="0">
              <a:lnSpc>
                <a:spcPts val="1112"/>
              </a:lnSpc>
              <a:spcBef>
                <a:spcPts val="19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- 7</a:t>
            </a:r>
          </a:p>
          <a:p>
            <a:pPr marL="0" marR="0">
              <a:lnSpc>
                <a:spcPts val="1112"/>
              </a:lnSpc>
              <a:spcBef>
                <a:spcPts val="20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- 8</a:t>
            </a:r>
          </a:p>
          <a:p>
            <a:pPr marL="16763" marR="0">
              <a:lnSpc>
                <a:spcPts val="1112"/>
              </a:lnSpc>
              <a:spcBef>
                <a:spcPts val="19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-9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164334" y="3205397"/>
            <a:ext cx="729234" cy="1348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8 se</a:t>
            </a:r>
            <a:r>
              <a:rPr lang="pl-PL" sz="1000" dirty="0" err="1">
                <a:solidFill>
                  <a:srgbClr val="000000"/>
                </a:solidFill>
                <a:latin typeface="Arial"/>
                <a:cs typeface="Arial"/>
              </a:rPr>
              <a:t>kund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>
              <a:lnSpc>
                <a:spcPts val="1112"/>
              </a:lnSpc>
              <a:spcBef>
                <a:spcPts val="20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7 se</a:t>
            </a:r>
            <a:r>
              <a:rPr lang="pl-PL" sz="1000" dirty="0" err="1">
                <a:solidFill>
                  <a:srgbClr val="000000"/>
                </a:solidFill>
                <a:latin typeface="Arial"/>
                <a:cs typeface="Arial"/>
              </a:rPr>
              <a:t>kund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>
              <a:lnSpc>
                <a:spcPts val="1112"/>
              </a:lnSpc>
              <a:spcBef>
                <a:spcPts val="25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6 se</a:t>
            </a:r>
            <a:r>
              <a:rPr lang="pl-PL" sz="1000" dirty="0" err="1">
                <a:solidFill>
                  <a:srgbClr val="000000"/>
                </a:solidFill>
                <a:latin typeface="Arial"/>
                <a:cs typeface="Arial"/>
              </a:rPr>
              <a:t>kund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>
              <a:lnSpc>
                <a:spcPts val="1112"/>
              </a:lnSpc>
              <a:spcBef>
                <a:spcPts val="19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5 s</a:t>
            </a:r>
            <a:r>
              <a:rPr lang="pl-PL" sz="1000" dirty="0" err="1">
                <a:solidFill>
                  <a:srgbClr val="000000"/>
                </a:solidFill>
                <a:latin typeface="Arial"/>
                <a:cs typeface="Arial"/>
              </a:rPr>
              <a:t>ekund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>
              <a:lnSpc>
                <a:spcPts val="1112"/>
              </a:lnSpc>
              <a:spcBef>
                <a:spcPts val="20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4 se</a:t>
            </a:r>
            <a:r>
              <a:rPr lang="pl-PL" sz="1000" dirty="0" err="1">
                <a:solidFill>
                  <a:srgbClr val="000000"/>
                </a:solidFill>
                <a:latin typeface="Arial"/>
                <a:cs typeface="Arial"/>
              </a:rPr>
              <a:t>kund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>
              <a:lnSpc>
                <a:spcPts val="1112"/>
              </a:lnSpc>
              <a:spcBef>
                <a:spcPts val="19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 se</a:t>
            </a:r>
            <a:r>
              <a:rPr lang="pl-PL" sz="1000" dirty="0" err="1">
                <a:solidFill>
                  <a:srgbClr val="000000"/>
                </a:solidFill>
                <a:latin typeface="Arial"/>
                <a:cs typeface="Arial"/>
              </a:rPr>
              <a:t>kund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>
              <a:lnSpc>
                <a:spcPts val="1112"/>
              </a:lnSpc>
              <a:spcBef>
                <a:spcPts val="20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 se</a:t>
            </a:r>
            <a:r>
              <a:rPr lang="pl-PL" sz="1000" dirty="0" err="1">
                <a:solidFill>
                  <a:srgbClr val="000000"/>
                </a:solidFill>
                <a:latin typeface="Arial"/>
                <a:cs typeface="Arial"/>
              </a:rPr>
              <a:t>kund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2004" marR="0">
              <a:lnSpc>
                <a:spcPts val="1112"/>
              </a:lnSpc>
              <a:spcBef>
                <a:spcPts val="195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 se</a:t>
            </a:r>
            <a:r>
              <a:rPr lang="pl-PL" sz="1000" dirty="0" err="1">
                <a:solidFill>
                  <a:srgbClr val="000000"/>
                </a:solidFill>
                <a:latin typeface="Arial"/>
                <a:cs typeface="Arial"/>
              </a:rPr>
              <a:t>kund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19879" y="3699173"/>
            <a:ext cx="236769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743710" y="4542199"/>
            <a:ext cx="157014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 se</a:t>
            </a:r>
            <a:r>
              <a:rPr lang="pl-PL" sz="1000" dirty="0" err="1">
                <a:solidFill>
                  <a:srgbClr val="000000"/>
                </a:solidFill>
                <a:latin typeface="Arial"/>
                <a:cs typeface="Arial"/>
              </a:rPr>
              <a:t>kund</a:t>
            </a:r>
            <a:r>
              <a:rPr sz="10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/ n</a:t>
            </a:r>
            <a:r>
              <a:rPr lang="pl-PL" sz="1000" dirty="0" err="1">
                <a:solidFill>
                  <a:srgbClr val="000000"/>
                </a:solidFill>
                <a:latin typeface="Arial"/>
                <a:cs typeface="Arial"/>
              </a:rPr>
              <a:t>ie</a:t>
            </a: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 ukończona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96239" marR="0">
              <a:lnSpc>
                <a:spcPts val="1112"/>
              </a:lnSpc>
              <a:spcBef>
                <a:spcPts val="197"/>
              </a:spcBef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latin typeface="Arial"/>
                <a:cs typeface="Arial"/>
              </a:rPr>
              <a:t>Wynik</a:t>
            </a:r>
            <a:endParaRPr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65727" y="4542199"/>
            <a:ext cx="370576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- 10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627499" y="4702219"/>
            <a:ext cx="222748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926369" y="4906435"/>
            <a:ext cx="286940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Nadmierne używanie pomocy/Koń stawiający opór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066667" y="4906435"/>
            <a:ext cx="300472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- 1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619879" y="4944535"/>
            <a:ext cx="236769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384046" y="5096935"/>
            <a:ext cx="2240575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363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Ustawianie strzemion jeśli to konieczne</a:t>
            </a:r>
          </a:p>
          <a:p>
            <a:pPr marL="115823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Wodze niezałożone na szyję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05611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Brutalność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066667" y="5096935"/>
            <a:ext cx="300472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- 1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031615" y="5249335"/>
            <a:ext cx="370576" cy="484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- 10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- 10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- 10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754378" y="5539089"/>
            <a:ext cx="1402614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Niebezpieczne sytuacje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96338" y="5706535"/>
            <a:ext cx="708857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latin typeface="Arial"/>
                <a:cs typeface="Arial"/>
              </a:rPr>
              <a:t>Kary</a:t>
            </a:r>
            <a:endParaRPr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589399" y="5706535"/>
            <a:ext cx="300472" cy="3321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- 1</a:t>
            </a:r>
          </a:p>
          <a:p>
            <a:pPr marL="38100" marR="0">
              <a:lnSpc>
                <a:spcPts val="1112"/>
              </a:lnSpc>
              <a:spcBef>
                <a:spcPts val="9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highlight>
                  <a:srgbClr val="00FFFF"/>
                </a:highlight>
                <a:latin typeface="Arial"/>
                <a:cs typeface="Arial"/>
              </a:rPr>
              <a:t>1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268272" y="5859316"/>
            <a:ext cx="2564673" cy="331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TOTAL : </a:t>
            </a: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(minimum 0, maximum 10 points)</a:t>
            </a:r>
          </a:p>
          <a:p>
            <a:pPr marL="426669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Error of course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964559" y="6011716"/>
            <a:ext cx="504932" cy="331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 PTV</a:t>
            </a:r>
          </a:p>
          <a:p>
            <a:pPr marL="0" marR="0">
              <a:lnSpc>
                <a:spcPts val="1112"/>
              </a:lnSpc>
              <a:spcBef>
                <a:spcPts val="8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 PTV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512846" y="6122307"/>
            <a:ext cx="2011066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Upadek = koniec przejazdu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475486" y="6316516"/>
            <a:ext cx="2149135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1st brutality:</a:t>
            </a:r>
            <a:r>
              <a:rPr sz="1000" b="1" spc="2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10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10</a:t>
            </a:r>
            <a:r>
              <a:rPr sz="10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on the PTV total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18160" y="6468640"/>
            <a:ext cx="1048485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Arial"/>
                <a:cs typeface="Arial"/>
              </a:rPr>
              <a:t>Observations</a:t>
            </a:r>
          </a:p>
        </p:txBody>
      </p:sp>
      <p:sp>
        <p:nvSpPr>
          <p:cNvPr id="45" name="pole tekstowe 44">
            <a:extLst>
              <a:ext uri="{FF2B5EF4-FFF2-40B4-BE49-F238E27FC236}">
                <a16:creationId xmlns:a16="http://schemas.microsoft.com/office/drawing/2014/main" id="{BB64A859-C5AB-399A-5CDD-E35E111A95B6}"/>
              </a:ext>
            </a:extLst>
          </p:cNvPr>
          <p:cNvSpPr txBox="1"/>
          <p:nvPr/>
        </p:nvSpPr>
        <p:spPr>
          <a:xfrm>
            <a:off x="467932" y="4828853"/>
            <a:ext cx="430887" cy="851300"/>
          </a:xfrm>
          <a:prstGeom prst="rect">
            <a:avLst/>
          </a:prstGeom>
          <a:solidFill>
            <a:srgbClr val="FFD70D"/>
          </a:solidFill>
          <a:ln w="0" cmpd="sng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vert270" wrap="square" rtlCol="0" anchor="ctr">
            <a:spAutoFit/>
          </a:bodyPr>
          <a:lstStyle/>
          <a:p>
            <a:r>
              <a:rPr lang="pl-PL" sz="1600" dirty="0"/>
              <a:t>      kary</a:t>
            </a: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F9A34F1D-7B64-4DD7-26A1-279EC7E26311}"/>
              </a:ext>
            </a:extLst>
          </p:cNvPr>
          <p:cNvSpPr txBox="1"/>
          <p:nvPr/>
        </p:nvSpPr>
        <p:spPr>
          <a:xfrm>
            <a:off x="473266" y="2871641"/>
            <a:ext cx="430887" cy="18305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vert="vert270" wrap="square" rtlCol="0" anchor="ctr">
            <a:spAutoFit/>
          </a:bodyPr>
          <a:lstStyle/>
          <a:p>
            <a:r>
              <a:rPr lang="pl-PL" sz="1600" dirty="0"/>
              <a:t>      osiągnięty czas</a:t>
            </a: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7635E7FA-A871-9E3B-2D3C-FD29C794243E}"/>
              </a:ext>
            </a:extLst>
          </p:cNvPr>
          <p:cNvSpPr txBox="1"/>
          <p:nvPr/>
        </p:nvSpPr>
        <p:spPr>
          <a:xfrm>
            <a:off x="479431" y="1907675"/>
            <a:ext cx="430887" cy="9639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vert270" wrap="square" rtlCol="0" anchor="ctr">
            <a:spAutoFit/>
          </a:bodyPr>
          <a:lstStyle/>
          <a:p>
            <a:r>
              <a:rPr lang="pl-PL" sz="1600" dirty="0"/>
              <a:t>      cel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784B4AEE-E720-AA82-90BB-C9AEB018F773}"/>
              </a:ext>
            </a:extLst>
          </p:cNvPr>
          <p:cNvSpPr/>
          <p:nvPr/>
        </p:nvSpPr>
        <p:spPr>
          <a:xfrm>
            <a:off x="1477010" y="678180"/>
            <a:ext cx="2595752" cy="957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9">
            <a:extLst>
              <a:ext uri="{FF2B5EF4-FFF2-40B4-BE49-F238E27FC236}">
                <a16:creationId xmlns:a16="http://schemas.microsoft.com/office/drawing/2014/main" id="{380FD831-1380-3494-3185-CCE64778C58C}"/>
              </a:ext>
            </a:extLst>
          </p:cNvPr>
          <p:cNvSpPr txBox="1"/>
          <p:nvPr/>
        </p:nvSpPr>
        <p:spPr>
          <a:xfrm>
            <a:off x="1548638" y="690191"/>
            <a:ext cx="76789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100" dirty="0">
                <a:solidFill>
                  <a:srgbClr val="000000"/>
                </a:solidFill>
                <a:latin typeface="Arial"/>
                <a:cs typeface="Arial"/>
              </a:rPr>
              <a:t>Numer przeszkody</a:t>
            </a:r>
            <a:endParaRPr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6C3525CD-752E-F73B-973D-87715F75FF2E}"/>
              </a:ext>
            </a:extLst>
          </p:cNvPr>
          <p:cNvSpPr txBox="1"/>
          <p:nvPr/>
        </p:nvSpPr>
        <p:spPr>
          <a:xfrm>
            <a:off x="2697734" y="690651"/>
            <a:ext cx="141972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100" dirty="0">
                <a:solidFill>
                  <a:srgbClr val="000000"/>
                </a:solidFill>
                <a:latin typeface="Arial"/>
                <a:cs typeface="Arial"/>
              </a:rPr>
              <a:t>Poziom trudności</a:t>
            </a:r>
            <a:endParaRPr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object 11">
            <a:extLst>
              <a:ext uri="{FF2B5EF4-FFF2-40B4-BE49-F238E27FC236}">
                <a16:creationId xmlns:a16="http://schemas.microsoft.com/office/drawing/2014/main" id="{3D7E8E13-0761-94CE-8FDA-45E13DFCAF8E}"/>
              </a:ext>
            </a:extLst>
          </p:cNvPr>
          <p:cNvSpPr txBox="1"/>
          <p:nvPr/>
        </p:nvSpPr>
        <p:spPr>
          <a:xfrm>
            <a:off x="1548638" y="1182443"/>
            <a:ext cx="133435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100" dirty="0">
                <a:solidFill>
                  <a:srgbClr val="000000"/>
                </a:solidFill>
                <a:latin typeface="Arial"/>
                <a:cs typeface="Arial"/>
              </a:rPr>
              <a:t>Imię i Nazwisko sędziego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</p:txBody>
      </p:sp>
      <p:pic>
        <p:nvPicPr>
          <p:cNvPr id="52" name="Obraz 51">
            <a:extLst>
              <a:ext uri="{FF2B5EF4-FFF2-40B4-BE49-F238E27FC236}">
                <a16:creationId xmlns:a16="http://schemas.microsoft.com/office/drawing/2014/main" id="{C8DA7D24-C530-BF2B-3CBB-3EC3430472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64" y="940075"/>
            <a:ext cx="764342" cy="7643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bject 1">
            <a:extLst>
              <a:ext uri="{FF2B5EF4-FFF2-40B4-BE49-F238E27FC236}">
                <a16:creationId xmlns:a16="http://schemas.microsoft.com/office/drawing/2014/main" id="{47206C04-A4DB-6690-EA84-658B9D7AD588}"/>
              </a:ext>
            </a:extLst>
          </p:cNvPr>
          <p:cNvSpPr/>
          <p:nvPr/>
        </p:nvSpPr>
        <p:spPr>
          <a:xfrm>
            <a:off x="4253230" y="421005"/>
            <a:ext cx="5433695" cy="12071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2">
            <a:extLst>
              <a:ext uri="{FF2B5EF4-FFF2-40B4-BE49-F238E27FC236}">
                <a16:creationId xmlns:a16="http://schemas.microsoft.com/office/drawing/2014/main" id="{D6660F84-1876-D611-7E52-1E753395861A}"/>
              </a:ext>
            </a:extLst>
          </p:cNvPr>
          <p:cNvSpPr/>
          <p:nvPr/>
        </p:nvSpPr>
        <p:spPr>
          <a:xfrm>
            <a:off x="1477010" y="678180"/>
            <a:ext cx="2595752" cy="957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4">
            <a:extLst>
              <a:ext uri="{FF2B5EF4-FFF2-40B4-BE49-F238E27FC236}">
                <a16:creationId xmlns:a16="http://schemas.microsoft.com/office/drawing/2014/main" id="{4163FC8B-AF2F-3D4C-1180-FCB9F60E9239}"/>
              </a:ext>
            </a:extLst>
          </p:cNvPr>
          <p:cNvSpPr/>
          <p:nvPr/>
        </p:nvSpPr>
        <p:spPr>
          <a:xfrm>
            <a:off x="468856" y="1699889"/>
            <a:ext cx="9279382" cy="58077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94" name="object 5">
            <a:extLst>
              <a:ext uri="{FF2B5EF4-FFF2-40B4-BE49-F238E27FC236}">
                <a16:creationId xmlns:a16="http://schemas.microsoft.com/office/drawing/2014/main" id="{E9E6FD88-1C31-B22C-7291-8162033785A7}"/>
              </a:ext>
            </a:extLst>
          </p:cNvPr>
          <p:cNvSpPr/>
          <p:nvPr/>
        </p:nvSpPr>
        <p:spPr>
          <a:xfrm>
            <a:off x="98998" y="94360"/>
            <a:ext cx="858519" cy="1060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7">
            <a:extLst>
              <a:ext uri="{FF2B5EF4-FFF2-40B4-BE49-F238E27FC236}">
                <a16:creationId xmlns:a16="http://schemas.microsoft.com/office/drawing/2014/main" id="{A81059F3-7EBE-8FA1-CD82-62313B51DE7C}"/>
              </a:ext>
            </a:extLst>
          </p:cNvPr>
          <p:cNvSpPr txBox="1"/>
          <p:nvPr/>
        </p:nvSpPr>
        <p:spPr>
          <a:xfrm>
            <a:off x="8387842" y="281997"/>
            <a:ext cx="1464654" cy="1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Mise à jour le 07/02/2023</a:t>
            </a:r>
          </a:p>
        </p:txBody>
      </p:sp>
      <p:sp>
        <p:nvSpPr>
          <p:cNvPr id="96" name="object 8">
            <a:extLst>
              <a:ext uri="{FF2B5EF4-FFF2-40B4-BE49-F238E27FC236}">
                <a16:creationId xmlns:a16="http://schemas.microsoft.com/office/drawing/2014/main" id="{4ECE9B6B-04ED-CC4C-D881-1B18B2D194CC}"/>
              </a:ext>
            </a:extLst>
          </p:cNvPr>
          <p:cNvSpPr txBox="1"/>
          <p:nvPr/>
        </p:nvSpPr>
        <p:spPr>
          <a:xfrm>
            <a:off x="4418711" y="478566"/>
            <a:ext cx="1379673" cy="491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548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3000" b="1" dirty="0">
                <a:solidFill>
                  <a:srgbClr val="17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3000" b="1" dirty="0">
                <a:solidFill>
                  <a:srgbClr val="548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000" b="1" dirty="0">
                <a:solidFill>
                  <a:srgbClr val="17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3000" b="1" dirty="0">
                <a:solidFill>
                  <a:srgbClr val="548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3000" b="1" dirty="0">
                <a:solidFill>
                  <a:srgbClr val="17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7" name="object 9">
            <a:extLst>
              <a:ext uri="{FF2B5EF4-FFF2-40B4-BE49-F238E27FC236}">
                <a16:creationId xmlns:a16="http://schemas.microsoft.com/office/drawing/2014/main" id="{9B2DC09E-1746-5271-9FB4-2D5142486826}"/>
              </a:ext>
            </a:extLst>
          </p:cNvPr>
          <p:cNvSpPr txBox="1"/>
          <p:nvPr/>
        </p:nvSpPr>
        <p:spPr>
          <a:xfrm>
            <a:off x="6181329" y="547242"/>
            <a:ext cx="2608792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b="1" dirty="0">
                <a:solidFill>
                  <a:srgbClr val="000000"/>
                </a:solidFill>
                <a:latin typeface="Arial"/>
                <a:cs typeface="Arial"/>
              </a:rPr>
              <a:t>    Karta Oceny </a:t>
            </a:r>
            <a:r>
              <a:rPr sz="1400" b="1" dirty="0">
                <a:solidFill>
                  <a:srgbClr val="000000"/>
                </a:solidFill>
                <a:latin typeface="Arial"/>
                <a:cs typeface="Arial"/>
              </a:rPr>
              <a:t>Gr</a:t>
            </a:r>
            <a:r>
              <a:rPr lang="pl-PL" sz="1400" b="1" dirty="0" err="1">
                <a:solidFill>
                  <a:srgbClr val="000000"/>
                </a:solidFill>
                <a:latin typeface="Arial"/>
                <a:cs typeface="Arial"/>
              </a:rPr>
              <a:t>upa</a:t>
            </a:r>
            <a:r>
              <a:rPr sz="1400" b="1" dirty="0">
                <a:solidFill>
                  <a:srgbClr val="000000"/>
                </a:solidFill>
                <a:latin typeface="Arial"/>
                <a:cs typeface="Arial"/>
              </a:rPr>
              <a:t> 4:</a:t>
            </a:r>
          </a:p>
          <a:p>
            <a:pPr marL="187452" marR="0">
              <a:lnSpc>
                <a:spcPts val="1568"/>
              </a:lnSpc>
              <a:spcBef>
                <a:spcPts val="41"/>
              </a:spcBef>
              <a:spcAft>
                <a:spcPts val="0"/>
              </a:spcAft>
            </a:pPr>
            <a:r>
              <a:rPr lang="pl-PL" sz="1400" b="1" dirty="0">
                <a:solidFill>
                  <a:srgbClr val="000000"/>
                </a:solidFill>
                <a:latin typeface="Arial"/>
                <a:cs typeface="Arial"/>
              </a:rPr>
              <a:t>PRZESZKODY W RĘKU</a:t>
            </a:r>
            <a:endParaRPr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8" name="object 10">
            <a:extLst>
              <a:ext uri="{FF2B5EF4-FFF2-40B4-BE49-F238E27FC236}">
                <a16:creationId xmlns:a16="http://schemas.microsoft.com/office/drawing/2014/main" id="{302D3457-1FD5-BF3F-4CA4-C9169A36CF10}"/>
              </a:ext>
            </a:extLst>
          </p:cNvPr>
          <p:cNvSpPr txBox="1"/>
          <p:nvPr/>
        </p:nvSpPr>
        <p:spPr>
          <a:xfrm>
            <a:off x="1548638" y="690191"/>
            <a:ext cx="699817" cy="354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N°</a:t>
            </a:r>
            <a:r>
              <a:rPr sz="11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of the</a:t>
            </a:r>
          </a:p>
          <a:p>
            <a:pPr marL="0" marR="0">
              <a:lnSpc>
                <a:spcPts val="1233"/>
              </a:lnSpc>
              <a:spcBef>
                <a:spcPts val="7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exercise</a:t>
            </a:r>
          </a:p>
        </p:txBody>
      </p:sp>
      <p:sp>
        <p:nvSpPr>
          <p:cNvPr id="99" name="object 11">
            <a:extLst>
              <a:ext uri="{FF2B5EF4-FFF2-40B4-BE49-F238E27FC236}">
                <a16:creationId xmlns:a16="http://schemas.microsoft.com/office/drawing/2014/main" id="{993AD10B-6DFA-8249-702A-FD16BA89C5D2}"/>
              </a:ext>
            </a:extLst>
          </p:cNvPr>
          <p:cNvSpPr txBox="1"/>
          <p:nvPr/>
        </p:nvSpPr>
        <p:spPr>
          <a:xfrm>
            <a:off x="2697734" y="690651"/>
            <a:ext cx="1419729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Categories: J, YR, S</a:t>
            </a:r>
          </a:p>
        </p:txBody>
      </p:sp>
      <p:sp>
        <p:nvSpPr>
          <p:cNvPr id="100" name="object 12">
            <a:extLst>
              <a:ext uri="{FF2B5EF4-FFF2-40B4-BE49-F238E27FC236}">
                <a16:creationId xmlns:a16="http://schemas.microsoft.com/office/drawing/2014/main" id="{1BA61A29-F912-C410-FC8C-A6A16E1BCB4B}"/>
              </a:ext>
            </a:extLst>
          </p:cNvPr>
          <p:cNvSpPr txBox="1"/>
          <p:nvPr/>
        </p:nvSpPr>
        <p:spPr>
          <a:xfrm>
            <a:off x="1548638" y="1182443"/>
            <a:ext cx="1334354" cy="195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Name </a:t>
            </a:r>
            <a:r>
              <a:rPr sz="1100" spc="-12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1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1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judge:</a:t>
            </a:r>
          </a:p>
        </p:txBody>
      </p:sp>
      <p:sp>
        <p:nvSpPr>
          <p:cNvPr id="101" name="object 13">
            <a:extLst>
              <a:ext uri="{FF2B5EF4-FFF2-40B4-BE49-F238E27FC236}">
                <a16:creationId xmlns:a16="http://schemas.microsoft.com/office/drawing/2014/main" id="{7EDB7A89-0E25-099D-AB99-4BF793004C0F}"/>
              </a:ext>
            </a:extLst>
          </p:cNvPr>
          <p:cNvSpPr txBox="1"/>
          <p:nvPr/>
        </p:nvSpPr>
        <p:spPr>
          <a:xfrm>
            <a:off x="4859147" y="1322810"/>
            <a:ext cx="437451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solidFill>
                  <a:srgbClr val="000000"/>
                </a:solidFill>
                <a:latin typeface="Arial"/>
                <a:cs typeface="Arial"/>
              </a:rPr>
              <a:t>W ręku</a:t>
            </a:r>
            <a:r>
              <a:rPr sz="2000" dirty="0">
                <a:solidFill>
                  <a:srgbClr val="000000"/>
                </a:solidFill>
                <a:latin typeface="FEWBUA+ArialMT"/>
                <a:cs typeface="FEWBUA+ArialMT"/>
              </a:rPr>
              <a:t>…………………………………</a:t>
            </a:r>
          </a:p>
        </p:txBody>
      </p:sp>
      <p:sp>
        <p:nvSpPr>
          <p:cNvPr id="102" name="object 14">
            <a:extLst>
              <a:ext uri="{FF2B5EF4-FFF2-40B4-BE49-F238E27FC236}">
                <a16:creationId xmlns:a16="http://schemas.microsoft.com/office/drawing/2014/main" id="{574B6A6B-02F5-FE25-21CF-92A3948E89D4}"/>
              </a:ext>
            </a:extLst>
          </p:cNvPr>
          <p:cNvSpPr txBox="1"/>
          <p:nvPr/>
        </p:nvSpPr>
        <p:spPr>
          <a:xfrm>
            <a:off x="1755901" y="1744799"/>
            <a:ext cx="112709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100" b="1" spc="-12" dirty="0">
                <a:solidFill>
                  <a:srgbClr val="000000"/>
                </a:solidFill>
                <a:latin typeface="Arial"/>
                <a:cs typeface="Arial"/>
              </a:rPr>
              <a:t>Jeździec numer</a:t>
            </a:r>
            <a:endParaRPr sz="1100" b="1" spc="-12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3" name="object 15">
            <a:extLst>
              <a:ext uri="{FF2B5EF4-FFF2-40B4-BE49-F238E27FC236}">
                <a16:creationId xmlns:a16="http://schemas.microsoft.com/office/drawing/2014/main" id="{9BBBED25-3731-C16D-6938-4B86A16A1023}"/>
              </a:ext>
            </a:extLst>
          </p:cNvPr>
          <p:cNvSpPr txBox="1"/>
          <p:nvPr/>
        </p:nvSpPr>
        <p:spPr>
          <a:xfrm>
            <a:off x="4069715" y="1745024"/>
            <a:ext cx="293097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99</a:t>
            </a:r>
          </a:p>
        </p:txBody>
      </p:sp>
      <p:sp>
        <p:nvSpPr>
          <p:cNvPr id="104" name="object 16">
            <a:extLst>
              <a:ext uri="{FF2B5EF4-FFF2-40B4-BE49-F238E27FC236}">
                <a16:creationId xmlns:a16="http://schemas.microsoft.com/office/drawing/2014/main" id="{DA557E58-8AA1-5C5B-9C25-E3981F8E239B}"/>
              </a:ext>
            </a:extLst>
          </p:cNvPr>
          <p:cNvSpPr txBox="1"/>
          <p:nvPr/>
        </p:nvSpPr>
        <p:spPr>
          <a:xfrm>
            <a:off x="1899157" y="2002580"/>
            <a:ext cx="765273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Poprawnie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34112" marR="0">
              <a:lnSpc>
                <a:spcPts val="1112"/>
              </a:lnSpc>
              <a:spcBef>
                <a:spcPts val="68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 </a:t>
            </a: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błąd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5" name="object 17">
            <a:extLst>
              <a:ext uri="{FF2B5EF4-FFF2-40B4-BE49-F238E27FC236}">
                <a16:creationId xmlns:a16="http://schemas.microsoft.com/office/drawing/2014/main" id="{4A90C2F7-373A-51C5-33EB-EA64FD677F76}"/>
              </a:ext>
            </a:extLst>
          </p:cNvPr>
          <p:cNvSpPr txBox="1"/>
          <p:nvPr/>
        </p:nvSpPr>
        <p:spPr>
          <a:xfrm>
            <a:off x="3745103" y="2002580"/>
            <a:ext cx="222748" cy="623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7</a:t>
            </a:r>
          </a:p>
          <a:p>
            <a:pPr marL="0" marR="0">
              <a:lnSpc>
                <a:spcPts val="1112"/>
              </a:lnSpc>
              <a:spcBef>
                <a:spcPts val="68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4</a:t>
            </a:r>
          </a:p>
          <a:p>
            <a:pPr marL="0" marR="0">
              <a:lnSpc>
                <a:spcPts val="1112"/>
              </a:lnSpc>
              <a:spcBef>
                <a:spcPts val="63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06" name="object 18">
            <a:extLst>
              <a:ext uri="{FF2B5EF4-FFF2-40B4-BE49-F238E27FC236}">
                <a16:creationId xmlns:a16="http://schemas.microsoft.com/office/drawing/2014/main" id="{F6EBBD47-3035-A487-CE66-3D3DB1FA108B}"/>
              </a:ext>
            </a:extLst>
          </p:cNvPr>
          <p:cNvSpPr txBox="1"/>
          <p:nvPr/>
        </p:nvSpPr>
        <p:spPr>
          <a:xfrm>
            <a:off x="4098671" y="2190032"/>
            <a:ext cx="236769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107" name="object 19">
            <a:extLst>
              <a:ext uri="{FF2B5EF4-FFF2-40B4-BE49-F238E27FC236}">
                <a16:creationId xmlns:a16="http://schemas.microsoft.com/office/drawing/2014/main" id="{060FFBBF-6524-996F-33FB-A0566AC64B28}"/>
              </a:ext>
            </a:extLst>
          </p:cNvPr>
          <p:cNvSpPr txBox="1"/>
          <p:nvPr/>
        </p:nvSpPr>
        <p:spPr>
          <a:xfrm>
            <a:off x="2001266" y="2446445"/>
            <a:ext cx="560124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 </a:t>
            </a: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błąd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5E61D5D6-FEA1-464E-D444-9316BB9A234A}"/>
              </a:ext>
            </a:extLst>
          </p:cNvPr>
          <p:cNvSpPr txBox="1"/>
          <p:nvPr/>
        </p:nvSpPr>
        <p:spPr>
          <a:xfrm>
            <a:off x="1548638" y="2668949"/>
            <a:ext cx="1464386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 </a:t>
            </a: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błąd</a:t>
            </a: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 / n</a:t>
            </a:r>
            <a:r>
              <a:rPr lang="pl-PL" sz="1000" dirty="0" err="1">
                <a:solidFill>
                  <a:srgbClr val="000000"/>
                </a:solidFill>
                <a:latin typeface="Arial"/>
                <a:cs typeface="Arial"/>
              </a:rPr>
              <a:t>ieukończone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9" name="object 21">
            <a:extLst>
              <a:ext uri="{FF2B5EF4-FFF2-40B4-BE49-F238E27FC236}">
                <a16:creationId xmlns:a16="http://schemas.microsoft.com/office/drawing/2014/main" id="{976F297F-045D-B9F7-AA15-825B37436D40}"/>
              </a:ext>
            </a:extLst>
          </p:cNvPr>
          <p:cNvSpPr txBox="1"/>
          <p:nvPr/>
        </p:nvSpPr>
        <p:spPr>
          <a:xfrm>
            <a:off x="3745103" y="2668949"/>
            <a:ext cx="222748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110" name="object 22">
            <a:extLst>
              <a:ext uri="{FF2B5EF4-FFF2-40B4-BE49-F238E27FC236}">
                <a16:creationId xmlns:a16="http://schemas.microsoft.com/office/drawing/2014/main" id="{EB4CA23F-FE98-14FC-102F-CC89CB184DED}"/>
              </a:ext>
            </a:extLst>
          </p:cNvPr>
          <p:cNvSpPr txBox="1"/>
          <p:nvPr/>
        </p:nvSpPr>
        <p:spPr>
          <a:xfrm>
            <a:off x="1731518" y="2856401"/>
            <a:ext cx="1097211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latin typeface="Arial"/>
                <a:cs typeface="Arial"/>
              </a:rPr>
              <a:t>Wynik celu</a:t>
            </a:r>
            <a:endParaRPr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1" name="object 23">
            <a:extLst>
              <a:ext uri="{FF2B5EF4-FFF2-40B4-BE49-F238E27FC236}">
                <a16:creationId xmlns:a16="http://schemas.microsoft.com/office/drawing/2014/main" id="{D009BEDB-2DEA-8486-D97F-AFDB3A8FB583}"/>
              </a:ext>
            </a:extLst>
          </p:cNvPr>
          <p:cNvSpPr txBox="1"/>
          <p:nvPr/>
        </p:nvSpPr>
        <p:spPr>
          <a:xfrm>
            <a:off x="4106290" y="2856401"/>
            <a:ext cx="222748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12" name="object 24">
            <a:extLst>
              <a:ext uri="{FF2B5EF4-FFF2-40B4-BE49-F238E27FC236}">
                <a16:creationId xmlns:a16="http://schemas.microsoft.com/office/drawing/2014/main" id="{908CBDD7-A1D0-D092-26FC-BA9FF98CF647}"/>
              </a:ext>
            </a:extLst>
          </p:cNvPr>
          <p:cNvSpPr txBox="1"/>
          <p:nvPr/>
        </p:nvSpPr>
        <p:spPr>
          <a:xfrm>
            <a:off x="950975" y="3152057"/>
            <a:ext cx="2633040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Szanowanie linii ramion </a:t>
            </a:r>
            <a:r>
              <a:rPr lang="pl-PL" sz="1000" dirty="0" err="1">
                <a:solidFill>
                  <a:srgbClr val="000000"/>
                </a:solidFill>
                <a:latin typeface="Arial"/>
                <a:cs typeface="Arial"/>
              </a:rPr>
              <a:t>źdzca</a:t>
            </a:r>
            <a:endParaRPr lang="pl-PL"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endParaRPr lang="pl-PL"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Regularny ruch naprzód</a:t>
            </a:r>
          </a:p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endParaRPr lang="pl-PL"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Dokładność i kontrola trasy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3" name="object 25">
            <a:extLst>
              <a:ext uri="{FF2B5EF4-FFF2-40B4-BE49-F238E27FC236}">
                <a16:creationId xmlns:a16="http://schemas.microsoft.com/office/drawing/2014/main" id="{530EC3BF-F79B-46B6-990A-FF4E691121A3}"/>
              </a:ext>
            </a:extLst>
          </p:cNvPr>
          <p:cNvSpPr txBox="1"/>
          <p:nvPr/>
        </p:nvSpPr>
        <p:spPr>
          <a:xfrm>
            <a:off x="3690239" y="3152057"/>
            <a:ext cx="332417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+ 1</a:t>
            </a:r>
          </a:p>
        </p:txBody>
      </p:sp>
      <p:sp>
        <p:nvSpPr>
          <p:cNvPr id="114" name="object 26">
            <a:extLst>
              <a:ext uri="{FF2B5EF4-FFF2-40B4-BE49-F238E27FC236}">
                <a16:creationId xmlns:a16="http://schemas.microsoft.com/office/drawing/2014/main" id="{9EC1C8EB-C29C-AB3A-9AB7-03F655E01E93}"/>
              </a:ext>
            </a:extLst>
          </p:cNvPr>
          <p:cNvSpPr txBox="1"/>
          <p:nvPr/>
        </p:nvSpPr>
        <p:spPr>
          <a:xfrm>
            <a:off x="4098671" y="3225209"/>
            <a:ext cx="236769" cy="478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X</a:t>
            </a:r>
          </a:p>
          <a:p>
            <a:pPr marL="0" marR="0">
              <a:lnSpc>
                <a:spcPts val="1112"/>
              </a:lnSpc>
              <a:spcBef>
                <a:spcPts val="128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115" name="object 27">
            <a:extLst>
              <a:ext uri="{FF2B5EF4-FFF2-40B4-BE49-F238E27FC236}">
                <a16:creationId xmlns:a16="http://schemas.microsoft.com/office/drawing/2014/main" id="{D07BFAB6-AC89-AF0B-B549-8E38A80D148D}"/>
              </a:ext>
            </a:extLst>
          </p:cNvPr>
          <p:cNvSpPr txBox="1"/>
          <p:nvPr/>
        </p:nvSpPr>
        <p:spPr>
          <a:xfrm>
            <a:off x="3690239" y="3450761"/>
            <a:ext cx="332476" cy="438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+ 1</a:t>
            </a:r>
          </a:p>
          <a:p>
            <a:pPr marL="0" marR="0">
              <a:lnSpc>
                <a:spcPts val="1112"/>
              </a:lnSpc>
              <a:spcBef>
                <a:spcPts val="97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+ 1</a:t>
            </a:r>
          </a:p>
        </p:txBody>
      </p:sp>
      <p:sp>
        <p:nvSpPr>
          <p:cNvPr id="117" name="object 29">
            <a:extLst>
              <a:ext uri="{FF2B5EF4-FFF2-40B4-BE49-F238E27FC236}">
                <a16:creationId xmlns:a16="http://schemas.microsoft.com/office/drawing/2014/main" id="{32DB4DCB-7CFB-BC54-609C-E6099B7F59CE}"/>
              </a:ext>
            </a:extLst>
          </p:cNvPr>
          <p:cNvSpPr txBox="1"/>
          <p:nvPr/>
        </p:nvSpPr>
        <p:spPr>
          <a:xfrm>
            <a:off x="1865629" y="3897293"/>
            <a:ext cx="828727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latin typeface="Arial"/>
                <a:cs typeface="Arial"/>
              </a:rPr>
              <a:t>Wynik Stylu</a:t>
            </a:r>
            <a:endParaRPr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8" name="object 30">
            <a:extLst>
              <a:ext uri="{FF2B5EF4-FFF2-40B4-BE49-F238E27FC236}">
                <a16:creationId xmlns:a16="http://schemas.microsoft.com/office/drawing/2014/main" id="{BCBF640A-6D0C-A5B8-9CC4-6B4D66D32721}"/>
              </a:ext>
            </a:extLst>
          </p:cNvPr>
          <p:cNvSpPr txBox="1"/>
          <p:nvPr/>
        </p:nvSpPr>
        <p:spPr>
          <a:xfrm>
            <a:off x="4106290" y="3897293"/>
            <a:ext cx="222748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19" name="object 31">
            <a:extLst>
              <a:ext uri="{FF2B5EF4-FFF2-40B4-BE49-F238E27FC236}">
                <a16:creationId xmlns:a16="http://schemas.microsoft.com/office/drawing/2014/main" id="{EA2BAD3D-F377-9D89-9435-CD173F0E9BF4}"/>
              </a:ext>
            </a:extLst>
          </p:cNvPr>
          <p:cNvSpPr txBox="1"/>
          <p:nvPr/>
        </p:nvSpPr>
        <p:spPr>
          <a:xfrm>
            <a:off x="847353" y="4119591"/>
            <a:ext cx="289775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7"/>
              </a:lnSpc>
            </a:pPr>
            <a:r>
              <a:rPr lang="pl-PL" sz="950" dirty="0">
                <a:solidFill>
                  <a:srgbClr val="000000"/>
                </a:solidFill>
                <a:latin typeface="Arial"/>
                <a:cs typeface="Arial"/>
              </a:rPr>
              <a:t>Nadmierne używanie pomocy/Koń stawiający opór</a:t>
            </a:r>
          </a:p>
        </p:txBody>
      </p:sp>
      <p:sp>
        <p:nvSpPr>
          <p:cNvPr id="120" name="object 32">
            <a:extLst>
              <a:ext uri="{FF2B5EF4-FFF2-40B4-BE49-F238E27FC236}">
                <a16:creationId xmlns:a16="http://schemas.microsoft.com/office/drawing/2014/main" id="{025FEA8C-4CC1-341C-2AE6-6879A8A70A71}"/>
              </a:ext>
            </a:extLst>
          </p:cNvPr>
          <p:cNvSpPr txBox="1"/>
          <p:nvPr/>
        </p:nvSpPr>
        <p:spPr>
          <a:xfrm>
            <a:off x="3705478" y="4193203"/>
            <a:ext cx="300473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- 1</a:t>
            </a:r>
          </a:p>
        </p:txBody>
      </p:sp>
      <p:sp>
        <p:nvSpPr>
          <p:cNvPr id="121" name="object 33">
            <a:extLst>
              <a:ext uri="{FF2B5EF4-FFF2-40B4-BE49-F238E27FC236}">
                <a16:creationId xmlns:a16="http://schemas.microsoft.com/office/drawing/2014/main" id="{72FFAE38-6DBB-E92D-3BAD-E44C2335B2F8}"/>
              </a:ext>
            </a:extLst>
          </p:cNvPr>
          <p:cNvSpPr txBox="1"/>
          <p:nvPr/>
        </p:nvSpPr>
        <p:spPr>
          <a:xfrm>
            <a:off x="4098671" y="4196251"/>
            <a:ext cx="236769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122" name="object 34">
            <a:extLst>
              <a:ext uri="{FF2B5EF4-FFF2-40B4-BE49-F238E27FC236}">
                <a16:creationId xmlns:a16="http://schemas.microsoft.com/office/drawing/2014/main" id="{F4C309BC-09DE-B14C-918A-253E6E10D303}"/>
              </a:ext>
            </a:extLst>
          </p:cNvPr>
          <p:cNvSpPr txBox="1"/>
          <p:nvPr/>
        </p:nvSpPr>
        <p:spPr>
          <a:xfrm>
            <a:off x="847353" y="4453807"/>
            <a:ext cx="2736661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676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Napięte wodze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05155" marR="0">
              <a:lnSpc>
                <a:spcPts val="1112"/>
              </a:lnSpc>
              <a:spcBef>
                <a:spcPts val="689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Luźne strzemiona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>
              <a:lnSpc>
                <a:spcPts val="1112"/>
              </a:lnSpc>
              <a:spcBef>
                <a:spcPts val="639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Noga konia lub jeźdźca poza przeszkodą 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88620" marR="0">
              <a:lnSpc>
                <a:spcPts val="1112"/>
              </a:lnSpc>
              <a:spcBef>
                <a:spcPts val="67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Br</a:t>
            </a:r>
            <a:r>
              <a:rPr lang="pl-PL" sz="1000" dirty="0" err="1">
                <a:solidFill>
                  <a:srgbClr val="000000"/>
                </a:solidFill>
                <a:latin typeface="Arial"/>
                <a:cs typeface="Arial"/>
              </a:rPr>
              <a:t>utalność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3" name="object 35">
            <a:extLst>
              <a:ext uri="{FF2B5EF4-FFF2-40B4-BE49-F238E27FC236}">
                <a16:creationId xmlns:a16="http://schemas.microsoft.com/office/drawing/2014/main" id="{3EF2EA42-F54C-4B85-0413-1FEFA3364FED}"/>
              </a:ext>
            </a:extLst>
          </p:cNvPr>
          <p:cNvSpPr txBox="1"/>
          <p:nvPr/>
        </p:nvSpPr>
        <p:spPr>
          <a:xfrm>
            <a:off x="3705478" y="4453807"/>
            <a:ext cx="300473" cy="401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- 1</a:t>
            </a:r>
          </a:p>
          <a:p>
            <a:pPr marL="0" marR="0">
              <a:lnSpc>
                <a:spcPts val="1112"/>
              </a:lnSpc>
              <a:spcBef>
                <a:spcPts val="68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- 1</a:t>
            </a:r>
          </a:p>
        </p:txBody>
      </p:sp>
      <p:sp>
        <p:nvSpPr>
          <p:cNvPr id="124" name="object 36">
            <a:extLst>
              <a:ext uri="{FF2B5EF4-FFF2-40B4-BE49-F238E27FC236}">
                <a16:creationId xmlns:a16="http://schemas.microsoft.com/office/drawing/2014/main" id="{CBB615D4-DBF0-A1A0-16F5-AD5C4F0A5480}"/>
              </a:ext>
            </a:extLst>
          </p:cNvPr>
          <p:cNvSpPr txBox="1"/>
          <p:nvPr/>
        </p:nvSpPr>
        <p:spPr>
          <a:xfrm>
            <a:off x="3670427" y="4898815"/>
            <a:ext cx="370576" cy="622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highlight>
                  <a:srgbClr val="FFE599"/>
                </a:highlight>
                <a:latin typeface="Arial"/>
                <a:cs typeface="Arial"/>
              </a:rPr>
              <a:t>- 10</a:t>
            </a:r>
          </a:p>
          <a:p>
            <a:pPr marL="0" marR="0">
              <a:lnSpc>
                <a:spcPts val="1112"/>
              </a:lnSpc>
              <a:spcBef>
                <a:spcPts val="67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highlight>
                  <a:srgbClr val="FFE599"/>
                </a:highlight>
                <a:latin typeface="Arial"/>
                <a:cs typeface="Arial"/>
              </a:rPr>
              <a:t>- 10</a:t>
            </a:r>
          </a:p>
          <a:p>
            <a:pPr marL="0" marR="0">
              <a:lnSpc>
                <a:spcPts val="1112"/>
              </a:lnSpc>
              <a:spcBef>
                <a:spcPts val="63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highlight>
                  <a:srgbClr val="FFE599"/>
                </a:highlight>
                <a:latin typeface="Arial"/>
                <a:cs typeface="Arial"/>
              </a:rPr>
              <a:t>- 10</a:t>
            </a:r>
          </a:p>
        </p:txBody>
      </p:sp>
      <p:sp>
        <p:nvSpPr>
          <p:cNvPr id="125" name="object 37">
            <a:extLst>
              <a:ext uri="{FF2B5EF4-FFF2-40B4-BE49-F238E27FC236}">
                <a16:creationId xmlns:a16="http://schemas.microsoft.com/office/drawing/2014/main" id="{C063BB7A-3809-F92D-A84E-81626CFD2E1B}"/>
              </a:ext>
            </a:extLst>
          </p:cNvPr>
          <p:cNvSpPr txBox="1"/>
          <p:nvPr/>
        </p:nvSpPr>
        <p:spPr>
          <a:xfrm>
            <a:off x="929201" y="5373714"/>
            <a:ext cx="214412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Niebezpieczne sytuacje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6" name="object 38">
            <a:extLst>
              <a:ext uri="{FF2B5EF4-FFF2-40B4-BE49-F238E27FC236}">
                <a16:creationId xmlns:a16="http://schemas.microsoft.com/office/drawing/2014/main" id="{05FFCE25-A2BD-6FEA-062B-D4E7CB2DF19A}"/>
              </a:ext>
            </a:extLst>
          </p:cNvPr>
          <p:cNvSpPr txBox="1"/>
          <p:nvPr/>
        </p:nvSpPr>
        <p:spPr>
          <a:xfrm>
            <a:off x="1925066" y="5529751"/>
            <a:ext cx="70881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latin typeface="Arial"/>
                <a:cs typeface="Arial"/>
              </a:rPr>
              <a:t>Kary</a:t>
            </a:r>
            <a:endParaRPr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7" name="object 39">
            <a:extLst>
              <a:ext uri="{FF2B5EF4-FFF2-40B4-BE49-F238E27FC236}">
                <a16:creationId xmlns:a16="http://schemas.microsoft.com/office/drawing/2014/main" id="{CB75C260-6A1B-3EED-729E-C0281C1E3B9B}"/>
              </a:ext>
            </a:extLst>
          </p:cNvPr>
          <p:cNvSpPr txBox="1"/>
          <p:nvPr/>
        </p:nvSpPr>
        <p:spPr>
          <a:xfrm>
            <a:off x="4066667" y="5529751"/>
            <a:ext cx="300472" cy="402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- 1</a:t>
            </a:r>
          </a:p>
          <a:p>
            <a:pPr marL="39623" marR="0">
              <a:lnSpc>
                <a:spcPts val="1112"/>
              </a:lnSpc>
              <a:spcBef>
                <a:spcPts val="692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28" name="object 40">
            <a:extLst>
              <a:ext uri="{FF2B5EF4-FFF2-40B4-BE49-F238E27FC236}">
                <a16:creationId xmlns:a16="http://schemas.microsoft.com/office/drawing/2014/main" id="{F06FD581-3BED-BCD2-1002-2CDE513C6C88}"/>
              </a:ext>
            </a:extLst>
          </p:cNvPr>
          <p:cNvSpPr txBox="1"/>
          <p:nvPr/>
        </p:nvSpPr>
        <p:spPr>
          <a:xfrm>
            <a:off x="998220" y="5752636"/>
            <a:ext cx="2564978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latin typeface="Arial"/>
                <a:cs typeface="Arial"/>
              </a:rPr>
              <a:t>Suma</a:t>
            </a: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 : </a:t>
            </a: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(minimum 0,</a:t>
            </a:r>
            <a:r>
              <a:rPr sz="10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maximum 10</a:t>
            </a:r>
            <a:r>
              <a:rPr sz="10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pl-PL" sz="1000" spc="13" dirty="0">
                <a:solidFill>
                  <a:srgbClr val="000000"/>
                </a:solidFill>
                <a:latin typeface="Arial"/>
                <a:cs typeface="Arial"/>
              </a:rPr>
              <a:t>punktów</a:t>
            </a: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marL="516890" marR="0">
              <a:lnSpc>
                <a:spcPts val="1112"/>
              </a:lnSpc>
              <a:spcBef>
                <a:spcPts val="689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Błąd trasy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9" name="object 41">
            <a:extLst>
              <a:ext uri="{FF2B5EF4-FFF2-40B4-BE49-F238E27FC236}">
                <a16:creationId xmlns:a16="http://schemas.microsoft.com/office/drawing/2014/main" id="{2B9C15D6-BD40-7764-9D61-448D0B680322}"/>
              </a:ext>
            </a:extLst>
          </p:cNvPr>
          <p:cNvSpPr txBox="1"/>
          <p:nvPr/>
        </p:nvSpPr>
        <p:spPr>
          <a:xfrm>
            <a:off x="3514978" y="5975140"/>
            <a:ext cx="504932" cy="401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 PTV</a:t>
            </a:r>
          </a:p>
          <a:p>
            <a:pPr marL="0" marR="0">
              <a:lnSpc>
                <a:spcPts val="1112"/>
              </a:lnSpc>
              <a:spcBef>
                <a:spcPts val="68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 PTV</a:t>
            </a:r>
          </a:p>
        </p:txBody>
      </p:sp>
      <p:sp>
        <p:nvSpPr>
          <p:cNvPr id="130" name="object 42">
            <a:extLst>
              <a:ext uri="{FF2B5EF4-FFF2-40B4-BE49-F238E27FC236}">
                <a16:creationId xmlns:a16="http://schemas.microsoft.com/office/drawing/2014/main" id="{BFF28C72-7A0C-CC0A-4F2E-35DFF5BCC967}"/>
              </a:ext>
            </a:extLst>
          </p:cNvPr>
          <p:cNvSpPr txBox="1"/>
          <p:nvPr/>
        </p:nvSpPr>
        <p:spPr>
          <a:xfrm>
            <a:off x="1326133" y="6188658"/>
            <a:ext cx="202873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Upadek</a:t>
            </a: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 = </a:t>
            </a: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koniec przejazdu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1" name="object 43">
            <a:extLst>
              <a:ext uri="{FF2B5EF4-FFF2-40B4-BE49-F238E27FC236}">
                <a16:creationId xmlns:a16="http://schemas.microsoft.com/office/drawing/2014/main" id="{BFFA1401-2C1A-294C-5EBA-A295385B60BD}"/>
              </a:ext>
            </a:extLst>
          </p:cNvPr>
          <p:cNvSpPr txBox="1"/>
          <p:nvPr/>
        </p:nvSpPr>
        <p:spPr>
          <a:xfrm>
            <a:off x="457124" y="6437187"/>
            <a:ext cx="289774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pl-PL" sz="1000" b="1" dirty="0">
                <a:solidFill>
                  <a:srgbClr val="000000"/>
                </a:solidFill>
                <a:latin typeface="Arial"/>
                <a:cs typeface="Arial"/>
              </a:rPr>
              <a:t> sza brutalność </a:t>
            </a: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1000" b="1" spc="2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10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10</a:t>
            </a:r>
            <a:r>
              <a:rPr sz="10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pl-PL" sz="1000" spc="10" dirty="0">
                <a:solidFill>
                  <a:srgbClr val="000000"/>
                </a:solidFill>
                <a:latin typeface="Arial"/>
                <a:cs typeface="Arial"/>
              </a:rPr>
              <a:t>od wyniku ogólnego PTV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2" name="object 44">
            <a:extLst>
              <a:ext uri="{FF2B5EF4-FFF2-40B4-BE49-F238E27FC236}">
                <a16:creationId xmlns:a16="http://schemas.microsoft.com/office/drawing/2014/main" id="{A5006DF5-0B54-7E3A-8F7E-3314CCBC2C45}"/>
              </a:ext>
            </a:extLst>
          </p:cNvPr>
          <p:cNvSpPr txBox="1"/>
          <p:nvPr/>
        </p:nvSpPr>
        <p:spPr>
          <a:xfrm>
            <a:off x="518160" y="6642376"/>
            <a:ext cx="10484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100" b="1" dirty="0">
                <a:solidFill>
                  <a:srgbClr val="000000"/>
                </a:solidFill>
                <a:latin typeface="Arial"/>
                <a:cs typeface="Arial"/>
              </a:rPr>
              <a:t>Obserwacje:</a:t>
            </a:r>
            <a:endParaRPr sz="11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33" name="Obraz 132">
            <a:extLst>
              <a:ext uri="{FF2B5EF4-FFF2-40B4-BE49-F238E27FC236}">
                <a16:creationId xmlns:a16="http://schemas.microsoft.com/office/drawing/2014/main" id="{BB22F63C-F050-FE68-0150-BDD3839B0E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64" y="940075"/>
            <a:ext cx="764342" cy="764342"/>
          </a:xfrm>
          <a:prstGeom prst="rect">
            <a:avLst/>
          </a:prstGeom>
        </p:spPr>
      </p:pic>
      <p:sp>
        <p:nvSpPr>
          <p:cNvPr id="134" name="object 2">
            <a:extLst>
              <a:ext uri="{FF2B5EF4-FFF2-40B4-BE49-F238E27FC236}">
                <a16:creationId xmlns:a16="http://schemas.microsoft.com/office/drawing/2014/main" id="{34CE383E-20FF-4F61-7082-FF87F506D1D9}"/>
              </a:ext>
            </a:extLst>
          </p:cNvPr>
          <p:cNvSpPr/>
          <p:nvPr/>
        </p:nvSpPr>
        <p:spPr>
          <a:xfrm>
            <a:off x="1477010" y="678180"/>
            <a:ext cx="2595752" cy="957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0">
            <a:extLst>
              <a:ext uri="{FF2B5EF4-FFF2-40B4-BE49-F238E27FC236}">
                <a16:creationId xmlns:a16="http://schemas.microsoft.com/office/drawing/2014/main" id="{2F888B79-AB44-435E-44F7-C395A34AB0A9}"/>
              </a:ext>
            </a:extLst>
          </p:cNvPr>
          <p:cNvSpPr txBox="1"/>
          <p:nvPr/>
        </p:nvSpPr>
        <p:spPr>
          <a:xfrm>
            <a:off x="1548638" y="690191"/>
            <a:ext cx="699817" cy="354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N°</a:t>
            </a:r>
            <a:r>
              <a:rPr sz="11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of the</a:t>
            </a:r>
          </a:p>
          <a:p>
            <a:pPr marL="0" marR="0">
              <a:lnSpc>
                <a:spcPts val="1233"/>
              </a:lnSpc>
              <a:spcBef>
                <a:spcPts val="7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exercise</a:t>
            </a:r>
          </a:p>
        </p:txBody>
      </p:sp>
      <p:sp>
        <p:nvSpPr>
          <p:cNvPr id="136" name="object 11">
            <a:extLst>
              <a:ext uri="{FF2B5EF4-FFF2-40B4-BE49-F238E27FC236}">
                <a16:creationId xmlns:a16="http://schemas.microsoft.com/office/drawing/2014/main" id="{9D892628-91E1-A830-26B4-F82EA6A0341D}"/>
              </a:ext>
            </a:extLst>
          </p:cNvPr>
          <p:cNvSpPr txBox="1"/>
          <p:nvPr/>
        </p:nvSpPr>
        <p:spPr>
          <a:xfrm>
            <a:off x="2697734" y="690651"/>
            <a:ext cx="1419729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Categories: J, YR, S</a:t>
            </a:r>
          </a:p>
        </p:txBody>
      </p:sp>
      <p:sp>
        <p:nvSpPr>
          <p:cNvPr id="137" name="object 12">
            <a:extLst>
              <a:ext uri="{FF2B5EF4-FFF2-40B4-BE49-F238E27FC236}">
                <a16:creationId xmlns:a16="http://schemas.microsoft.com/office/drawing/2014/main" id="{ADFA5BC2-9A69-9B3D-370B-EDDFA7E61905}"/>
              </a:ext>
            </a:extLst>
          </p:cNvPr>
          <p:cNvSpPr txBox="1"/>
          <p:nvPr/>
        </p:nvSpPr>
        <p:spPr>
          <a:xfrm>
            <a:off x="1548638" y="1182443"/>
            <a:ext cx="1334354" cy="195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Name </a:t>
            </a:r>
            <a:r>
              <a:rPr sz="1100" spc="-12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1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1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judge:</a:t>
            </a:r>
          </a:p>
        </p:txBody>
      </p:sp>
      <p:sp>
        <p:nvSpPr>
          <p:cNvPr id="138" name="object 2">
            <a:extLst>
              <a:ext uri="{FF2B5EF4-FFF2-40B4-BE49-F238E27FC236}">
                <a16:creationId xmlns:a16="http://schemas.microsoft.com/office/drawing/2014/main" id="{04388123-3F54-AD17-AE19-65AB8B61AFE5}"/>
              </a:ext>
            </a:extLst>
          </p:cNvPr>
          <p:cNvSpPr/>
          <p:nvPr/>
        </p:nvSpPr>
        <p:spPr>
          <a:xfrm>
            <a:off x="1477010" y="678180"/>
            <a:ext cx="2595752" cy="957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9">
            <a:extLst>
              <a:ext uri="{FF2B5EF4-FFF2-40B4-BE49-F238E27FC236}">
                <a16:creationId xmlns:a16="http://schemas.microsoft.com/office/drawing/2014/main" id="{0DD2F18C-BC65-6545-CA60-609EEC1CC759}"/>
              </a:ext>
            </a:extLst>
          </p:cNvPr>
          <p:cNvSpPr txBox="1"/>
          <p:nvPr/>
        </p:nvSpPr>
        <p:spPr>
          <a:xfrm>
            <a:off x="1548638" y="690191"/>
            <a:ext cx="76789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100" dirty="0">
                <a:solidFill>
                  <a:srgbClr val="000000"/>
                </a:solidFill>
                <a:latin typeface="Arial"/>
                <a:cs typeface="Arial"/>
              </a:rPr>
              <a:t>Numer przeszkody</a:t>
            </a:r>
            <a:endParaRPr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0" name="object 10">
            <a:extLst>
              <a:ext uri="{FF2B5EF4-FFF2-40B4-BE49-F238E27FC236}">
                <a16:creationId xmlns:a16="http://schemas.microsoft.com/office/drawing/2014/main" id="{78451C33-7C48-C780-FA64-D90930A0ABA3}"/>
              </a:ext>
            </a:extLst>
          </p:cNvPr>
          <p:cNvSpPr txBox="1"/>
          <p:nvPr/>
        </p:nvSpPr>
        <p:spPr>
          <a:xfrm>
            <a:off x="2697734" y="690651"/>
            <a:ext cx="141972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100" dirty="0">
                <a:solidFill>
                  <a:srgbClr val="000000"/>
                </a:solidFill>
                <a:latin typeface="Arial"/>
                <a:cs typeface="Arial"/>
              </a:rPr>
              <a:t>Poziom trudności</a:t>
            </a:r>
            <a:endParaRPr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1" name="object 11">
            <a:extLst>
              <a:ext uri="{FF2B5EF4-FFF2-40B4-BE49-F238E27FC236}">
                <a16:creationId xmlns:a16="http://schemas.microsoft.com/office/drawing/2014/main" id="{BFD090EE-13CF-99A9-7A18-867DC3AEB54B}"/>
              </a:ext>
            </a:extLst>
          </p:cNvPr>
          <p:cNvSpPr txBox="1"/>
          <p:nvPr/>
        </p:nvSpPr>
        <p:spPr>
          <a:xfrm>
            <a:off x="1548638" y="1182443"/>
            <a:ext cx="133435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100" dirty="0">
                <a:solidFill>
                  <a:srgbClr val="000000"/>
                </a:solidFill>
                <a:latin typeface="Arial"/>
                <a:cs typeface="Arial"/>
              </a:rPr>
              <a:t>Imię i Nazwisko sędziego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142" name="pole tekstowe 141">
            <a:extLst>
              <a:ext uri="{FF2B5EF4-FFF2-40B4-BE49-F238E27FC236}">
                <a16:creationId xmlns:a16="http://schemas.microsoft.com/office/drawing/2014/main" id="{21BA3246-1EDD-76EF-580F-60E1997A09FA}"/>
              </a:ext>
            </a:extLst>
          </p:cNvPr>
          <p:cNvSpPr txBox="1"/>
          <p:nvPr/>
        </p:nvSpPr>
        <p:spPr>
          <a:xfrm>
            <a:off x="484355" y="1896423"/>
            <a:ext cx="360000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vert270" wrap="square" rtlCol="0" anchor="ctr">
            <a:spAutoFit/>
          </a:bodyPr>
          <a:lstStyle/>
          <a:p>
            <a:r>
              <a:rPr lang="pl-PL" sz="1400" b="1" dirty="0"/>
              <a:t>      cel</a:t>
            </a:r>
          </a:p>
        </p:txBody>
      </p:sp>
      <p:sp>
        <p:nvSpPr>
          <p:cNvPr id="143" name="pole tekstowe 142">
            <a:extLst>
              <a:ext uri="{FF2B5EF4-FFF2-40B4-BE49-F238E27FC236}">
                <a16:creationId xmlns:a16="http://schemas.microsoft.com/office/drawing/2014/main" id="{6753964D-4B3F-E35F-B8D1-0FB83F8E0725}"/>
              </a:ext>
            </a:extLst>
          </p:cNvPr>
          <p:cNvSpPr txBox="1"/>
          <p:nvPr/>
        </p:nvSpPr>
        <p:spPr>
          <a:xfrm>
            <a:off x="484355" y="4076708"/>
            <a:ext cx="360000" cy="1388096"/>
          </a:xfrm>
          <a:prstGeom prst="rect">
            <a:avLst/>
          </a:prstGeom>
          <a:solidFill>
            <a:srgbClr val="FFD70D"/>
          </a:solidFill>
          <a:ln w="0" cmpd="sng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vert270" wrap="square" rtlCol="0" anchor="ctr">
            <a:spAutoFit/>
          </a:bodyPr>
          <a:lstStyle/>
          <a:p>
            <a:r>
              <a:rPr lang="pl-PL" sz="1600" dirty="0"/>
              <a:t>      kary</a:t>
            </a:r>
          </a:p>
        </p:txBody>
      </p:sp>
    </p:spTree>
    <p:extLst>
      <p:ext uri="{BB962C8B-B14F-4D97-AF65-F5344CB8AC3E}">
        <p14:creationId xmlns:p14="http://schemas.microsoft.com/office/powerpoint/2010/main" val="4243345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4237112" y="422275"/>
            <a:ext cx="5433695" cy="12071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477010" y="678180"/>
            <a:ext cx="2595752" cy="957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6532" y="1734565"/>
            <a:ext cx="9279382" cy="54553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4491" y="128816"/>
            <a:ext cx="858519" cy="1060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87842" y="281997"/>
            <a:ext cx="1464654" cy="1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Mise à jour le 07/02/2023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18711" y="478566"/>
            <a:ext cx="1379673" cy="491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548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3000" b="1" dirty="0">
                <a:solidFill>
                  <a:srgbClr val="17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3000" b="1" dirty="0">
                <a:solidFill>
                  <a:srgbClr val="548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000" b="1" dirty="0">
                <a:solidFill>
                  <a:srgbClr val="17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3000" b="1" dirty="0">
                <a:solidFill>
                  <a:srgbClr val="548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3000" b="1" dirty="0">
                <a:solidFill>
                  <a:srgbClr val="17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96989" y="547242"/>
            <a:ext cx="1893131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b="1" dirty="0">
                <a:solidFill>
                  <a:srgbClr val="000000"/>
                </a:solidFill>
                <a:latin typeface="Arial"/>
                <a:cs typeface="Arial"/>
              </a:rPr>
              <a:t>Karta Oceny </a:t>
            </a:r>
            <a:r>
              <a:rPr sz="1400" b="1" dirty="0">
                <a:solidFill>
                  <a:srgbClr val="000000"/>
                </a:solidFill>
                <a:latin typeface="Arial"/>
                <a:cs typeface="Arial"/>
              </a:rPr>
              <a:t>Gr</a:t>
            </a:r>
            <a:r>
              <a:rPr lang="pl-PL" sz="1400" b="1" dirty="0" err="1">
                <a:solidFill>
                  <a:srgbClr val="000000"/>
                </a:solidFill>
                <a:latin typeface="Arial"/>
                <a:cs typeface="Arial"/>
              </a:rPr>
              <a:t>upa</a:t>
            </a:r>
            <a:r>
              <a:rPr sz="1400" b="1" dirty="0">
                <a:solidFill>
                  <a:srgbClr val="000000"/>
                </a:solidFill>
                <a:latin typeface="Arial"/>
                <a:cs typeface="Arial"/>
              </a:rPr>
              <a:t> 3:</a:t>
            </a:r>
          </a:p>
          <a:p>
            <a:pPr marL="217931" marR="0">
              <a:lnSpc>
                <a:spcPts val="1568"/>
              </a:lnSpc>
              <a:spcBef>
                <a:spcPts val="41"/>
              </a:spcBef>
              <a:spcAft>
                <a:spcPts val="0"/>
              </a:spcAft>
            </a:pPr>
            <a:r>
              <a:rPr lang="pl-PL" sz="1400" b="1" dirty="0">
                <a:solidFill>
                  <a:srgbClr val="000000"/>
                </a:solidFill>
                <a:latin typeface="Arial"/>
                <a:cs typeface="Arial"/>
              </a:rPr>
              <a:t>Na Koniu</a:t>
            </a:r>
            <a:endParaRPr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24678" y="1322810"/>
            <a:ext cx="468718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UIWPU+ArialMT"/>
                <a:cs typeface="OUIWPU+ArialMT"/>
              </a:rPr>
              <a:t>…………………………………</a:t>
            </a:r>
            <a:r>
              <a:rPr sz="2000" spc="1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pl-PL" sz="2000" spc="164" dirty="0">
                <a:solidFill>
                  <a:srgbClr val="000000"/>
                </a:solidFill>
                <a:latin typeface="Arial"/>
                <a:cs typeface="Arial"/>
              </a:rPr>
              <a:t>na koniu</a:t>
            </a:r>
            <a:endParaRPr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55901" y="1744799"/>
            <a:ext cx="118506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100" b="1" spc="-12" dirty="0">
                <a:solidFill>
                  <a:srgbClr val="000000"/>
                </a:solidFill>
                <a:latin typeface="Arial"/>
                <a:cs typeface="Arial"/>
              </a:rPr>
              <a:t>Jeździec numer</a:t>
            </a:r>
            <a:endParaRPr sz="1100" b="1" spc="-12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69715" y="1745024"/>
            <a:ext cx="293097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99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899157" y="2002580"/>
            <a:ext cx="76527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Poprawnie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745103" y="2002580"/>
            <a:ext cx="222748" cy="623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7</a:t>
            </a:r>
          </a:p>
          <a:p>
            <a:pPr marL="0" marR="0">
              <a:lnSpc>
                <a:spcPts val="1112"/>
              </a:lnSpc>
              <a:spcBef>
                <a:spcPts val="68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4</a:t>
            </a:r>
          </a:p>
          <a:p>
            <a:pPr marL="0" marR="0">
              <a:lnSpc>
                <a:spcPts val="1112"/>
              </a:lnSpc>
              <a:spcBef>
                <a:spcPts val="63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098671" y="2190032"/>
            <a:ext cx="236769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001266" y="2446445"/>
            <a:ext cx="56006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 2 błąd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48638" y="2668949"/>
            <a:ext cx="1464386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 </a:t>
            </a: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błąd</a:t>
            </a: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 /</a:t>
            </a: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 nieukończone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45103" y="2668949"/>
            <a:ext cx="222748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731518" y="2856401"/>
            <a:ext cx="1096682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latin typeface="Arial"/>
                <a:cs typeface="Arial"/>
              </a:rPr>
              <a:t>Wynik celu</a:t>
            </a:r>
            <a:endParaRPr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06290" y="2856401"/>
            <a:ext cx="222748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729994" y="3152057"/>
            <a:ext cx="11038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Pozycja jeźdźca</a:t>
            </a: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*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690239" y="3152057"/>
            <a:ext cx="332417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+ 1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098671" y="3225209"/>
            <a:ext cx="236769" cy="478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X</a:t>
            </a:r>
          </a:p>
          <a:p>
            <a:pPr marL="0" marR="0">
              <a:lnSpc>
                <a:spcPts val="1112"/>
              </a:lnSpc>
              <a:spcBef>
                <a:spcPts val="128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633981" y="3486956"/>
            <a:ext cx="1594561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Re</a:t>
            </a:r>
            <a:r>
              <a:rPr lang="pl-PL" sz="1000" dirty="0" err="1">
                <a:solidFill>
                  <a:srgbClr val="000000"/>
                </a:solidFill>
                <a:latin typeface="Arial"/>
                <a:cs typeface="Arial"/>
              </a:rPr>
              <a:t>gularny</a:t>
            </a: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 ruch naprzód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90239" y="3450761"/>
            <a:ext cx="332476" cy="438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+ 1</a:t>
            </a:r>
          </a:p>
          <a:p>
            <a:pPr marL="0" marR="0">
              <a:lnSpc>
                <a:spcPts val="1112"/>
              </a:lnSpc>
              <a:spcBef>
                <a:spcPts val="977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+ 1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333754" y="3709841"/>
            <a:ext cx="189478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Dokładność i kontrola trasy </a:t>
            </a: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*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865629" y="3897293"/>
            <a:ext cx="828986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latin typeface="Arial"/>
                <a:cs typeface="Arial"/>
              </a:rPr>
              <a:t>Wynik stylu</a:t>
            </a:r>
            <a:endParaRPr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06290" y="3897293"/>
            <a:ext cx="222748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52736" y="4119591"/>
            <a:ext cx="2698509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7"/>
              </a:lnSpc>
            </a:pPr>
            <a:r>
              <a:rPr lang="pl-PL" sz="950" dirty="0">
                <a:solidFill>
                  <a:srgbClr val="000000"/>
                </a:solidFill>
                <a:latin typeface="Arial"/>
                <a:cs typeface="Arial"/>
              </a:rPr>
              <a:t>Nadmierne używanie pomocy/Koń stawiający opór</a:t>
            </a:r>
          </a:p>
          <a:p>
            <a:pPr marL="1076197" marR="0">
              <a:lnSpc>
                <a:spcPts val="1112"/>
              </a:lnSpc>
              <a:spcBef>
                <a:spcPts val="92"/>
              </a:spcBef>
              <a:spcAft>
                <a:spcPts val="0"/>
              </a:spcAft>
            </a:pP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705478" y="4193203"/>
            <a:ext cx="300473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- 1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098671" y="4196251"/>
            <a:ext cx="236769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140768" y="4453807"/>
            <a:ext cx="2422430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Noga konia poza przeszkodą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34340" marR="0">
              <a:lnSpc>
                <a:spcPts val="1112"/>
              </a:lnSpc>
              <a:spcBef>
                <a:spcPts val="68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Br</a:t>
            </a:r>
            <a:r>
              <a:rPr lang="pl-PL" sz="1000" dirty="0" err="1">
                <a:solidFill>
                  <a:srgbClr val="000000"/>
                </a:solidFill>
                <a:latin typeface="Arial"/>
                <a:cs typeface="Arial"/>
              </a:rPr>
              <a:t>utalność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670427" y="4453807"/>
            <a:ext cx="370576" cy="624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highlight>
                  <a:srgbClr val="FFE599"/>
                </a:highlight>
                <a:latin typeface="Arial"/>
                <a:cs typeface="Arial"/>
              </a:rPr>
              <a:t>- 10</a:t>
            </a:r>
          </a:p>
          <a:p>
            <a:pPr marL="0" marR="0">
              <a:lnSpc>
                <a:spcPts val="1112"/>
              </a:lnSpc>
              <a:spcBef>
                <a:spcPts val="68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highlight>
                  <a:srgbClr val="FFE599"/>
                </a:highlight>
                <a:latin typeface="Arial"/>
                <a:cs typeface="Arial"/>
              </a:rPr>
              <a:t>- 10</a:t>
            </a:r>
          </a:p>
          <a:p>
            <a:pPr marL="0" marR="0">
              <a:lnSpc>
                <a:spcPts val="1112"/>
              </a:lnSpc>
              <a:spcBef>
                <a:spcPts val="63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highlight>
                  <a:srgbClr val="FFE599"/>
                </a:highlight>
                <a:latin typeface="Arial"/>
                <a:cs typeface="Arial"/>
              </a:rPr>
              <a:t>- 10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948979" y="4920441"/>
            <a:ext cx="2352029" cy="145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Niebezpieczne sytuacje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925066" y="5086267"/>
            <a:ext cx="70881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latin typeface="Arial"/>
                <a:cs typeface="Arial"/>
              </a:rPr>
              <a:t>Kary</a:t>
            </a:r>
            <a:endParaRPr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66667" y="5086267"/>
            <a:ext cx="300472" cy="40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- 1</a:t>
            </a:r>
          </a:p>
          <a:p>
            <a:pPr marL="39623" marR="0">
              <a:lnSpc>
                <a:spcPts val="1112"/>
              </a:lnSpc>
              <a:spcBef>
                <a:spcPts val="677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998220" y="5307247"/>
            <a:ext cx="2564978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latin typeface="Arial"/>
                <a:cs typeface="Arial"/>
              </a:rPr>
              <a:t>Suma</a:t>
            </a: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 : </a:t>
            </a: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(minimum 0,</a:t>
            </a:r>
            <a:r>
              <a:rPr sz="10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maximum 10</a:t>
            </a:r>
            <a:r>
              <a:rPr sz="10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pl-PL" sz="1000" spc="13" dirty="0">
                <a:solidFill>
                  <a:srgbClr val="000000"/>
                </a:solidFill>
                <a:latin typeface="Arial"/>
                <a:cs typeface="Arial"/>
              </a:rPr>
              <a:t>punktów</a:t>
            </a: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marL="516890" marR="0">
              <a:lnSpc>
                <a:spcPts val="1112"/>
              </a:lnSpc>
              <a:spcBef>
                <a:spcPts val="689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Błąd trasy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14978" y="5529751"/>
            <a:ext cx="504932" cy="402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 PTV</a:t>
            </a:r>
          </a:p>
          <a:p>
            <a:pPr marL="0" marR="0">
              <a:lnSpc>
                <a:spcPts val="1112"/>
              </a:lnSpc>
              <a:spcBef>
                <a:spcPts val="69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 PTV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326134" y="5759060"/>
            <a:ext cx="1830858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Upadek = koniec przejazdu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18160" y="5999184"/>
            <a:ext cx="283671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latin typeface="Arial"/>
                <a:cs typeface="Arial"/>
              </a:rPr>
              <a:t>1 sza brutalność :</a:t>
            </a:r>
            <a:r>
              <a:rPr lang="pl-PL" sz="1000" b="1" spc="2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pl-PL" sz="10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10</a:t>
            </a:r>
            <a:r>
              <a:rPr lang="pl-PL" sz="1000" spc="10" dirty="0">
                <a:solidFill>
                  <a:srgbClr val="000000"/>
                </a:solidFill>
                <a:latin typeface="Arial"/>
                <a:cs typeface="Arial"/>
              </a:rPr>
              <a:t> od wyniku ogólnego PTV</a:t>
            </a:r>
            <a:endParaRPr lang="pl-PL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18160" y="6197419"/>
            <a:ext cx="10484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100" b="1" dirty="0">
                <a:solidFill>
                  <a:srgbClr val="000000"/>
                </a:solidFill>
                <a:latin typeface="Arial"/>
                <a:cs typeface="Arial"/>
              </a:rPr>
              <a:t>Obserwacje:</a:t>
            </a:r>
            <a:endParaRPr sz="11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object 2">
            <a:extLst>
              <a:ext uri="{FF2B5EF4-FFF2-40B4-BE49-F238E27FC236}">
                <a16:creationId xmlns:a16="http://schemas.microsoft.com/office/drawing/2014/main" id="{FCA7F477-69EC-2E97-100D-16808106D248}"/>
              </a:ext>
            </a:extLst>
          </p:cNvPr>
          <p:cNvSpPr/>
          <p:nvPr/>
        </p:nvSpPr>
        <p:spPr>
          <a:xfrm>
            <a:off x="1477010" y="678180"/>
            <a:ext cx="2595752" cy="957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10">
            <a:extLst>
              <a:ext uri="{FF2B5EF4-FFF2-40B4-BE49-F238E27FC236}">
                <a16:creationId xmlns:a16="http://schemas.microsoft.com/office/drawing/2014/main" id="{89E974F6-1E64-A211-73C1-1411462369F8}"/>
              </a:ext>
            </a:extLst>
          </p:cNvPr>
          <p:cNvSpPr txBox="1"/>
          <p:nvPr/>
        </p:nvSpPr>
        <p:spPr>
          <a:xfrm>
            <a:off x="1548638" y="690191"/>
            <a:ext cx="699817" cy="354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N°</a:t>
            </a:r>
            <a:r>
              <a:rPr sz="11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of the</a:t>
            </a:r>
          </a:p>
          <a:p>
            <a:pPr marL="0" marR="0">
              <a:lnSpc>
                <a:spcPts val="1233"/>
              </a:lnSpc>
              <a:spcBef>
                <a:spcPts val="7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exercise</a:t>
            </a: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0A52BE89-558F-C1AA-1F58-2CFA325F0A03}"/>
              </a:ext>
            </a:extLst>
          </p:cNvPr>
          <p:cNvSpPr txBox="1"/>
          <p:nvPr/>
        </p:nvSpPr>
        <p:spPr>
          <a:xfrm>
            <a:off x="2697734" y="690651"/>
            <a:ext cx="1419729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Categories: J, YR, S</a:t>
            </a: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AB2D3390-84D4-1BC8-DC23-68161D23F80D}"/>
              </a:ext>
            </a:extLst>
          </p:cNvPr>
          <p:cNvSpPr txBox="1"/>
          <p:nvPr/>
        </p:nvSpPr>
        <p:spPr>
          <a:xfrm>
            <a:off x="1548638" y="1182443"/>
            <a:ext cx="1334354" cy="195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Name </a:t>
            </a:r>
            <a:r>
              <a:rPr sz="1100" spc="-12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1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1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judge:</a:t>
            </a:r>
          </a:p>
        </p:txBody>
      </p:sp>
      <p:sp>
        <p:nvSpPr>
          <p:cNvPr id="49" name="object 2">
            <a:extLst>
              <a:ext uri="{FF2B5EF4-FFF2-40B4-BE49-F238E27FC236}">
                <a16:creationId xmlns:a16="http://schemas.microsoft.com/office/drawing/2014/main" id="{214EF611-BA3C-A198-28D9-7F2C031C1D89}"/>
              </a:ext>
            </a:extLst>
          </p:cNvPr>
          <p:cNvSpPr/>
          <p:nvPr/>
        </p:nvSpPr>
        <p:spPr>
          <a:xfrm>
            <a:off x="1477010" y="678180"/>
            <a:ext cx="2595752" cy="957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939712BC-E9A8-35D7-3323-2CD61D2AA8A1}"/>
              </a:ext>
            </a:extLst>
          </p:cNvPr>
          <p:cNvSpPr txBox="1"/>
          <p:nvPr/>
        </p:nvSpPr>
        <p:spPr>
          <a:xfrm>
            <a:off x="1548638" y="690191"/>
            <a:ext cx="699817" cy="354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N°</a:t>
            </a:r>
            <a:r>
              <a:rPr sz="11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of the</a:t>
            </a:r>
          </a:p>
          <a:p>
            <a:pPr marL="0" marR="0">
              <a:lnSpc>
                <a:spcPts val="1233"/>
              </a:lnSpc>
              <a:spcBef>
                <a:spcPts val="7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exercise</a:t>
            </a:r>
          </a:p>
        </p:txBody>
      </p:sp>
      <p:sp>
        <p:nvSpPr>
          <p:cNvPr id="51" name="object 11">
            <a:extLst>
              <a:ext uri="{FF2B5EF4-FFF2-40B4-BE49-F238E27FC236}">
                <a16:creationId xmlns:a16="http://schemas.microsoft.com/office/drawing/2014/main" id="{1576A41C-FFC7-1748-AFA8-164163D0D1C6}"/>
              </a:ext>
            </a:extLst>
          </p:cNvPr>
          <p:cNvSpPr txBox="1"/>
          <p:nvPr/>
        </p:nvSpPr>
        <p:spPr>
          <a:xfrm>
            <a:off x="2697734" y="690651"/>
            <a:ext cx="1419729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Categories: J, YR, S</a:t>
            </a:r>
          </a:p>
        </p:txBody>
      </p:sp>
      <p:sp>
        <p:nvSpPr>
          <p:cNvPr id="52" name="object 12">
            <a:extLst>
              <a:ext uri="{FF2B5EF4-FFF2-40B4-BE49-F238E27FC236}">
                <a16:creationId xmlns:a16="http://schemas.microsoft.com/office/drawing/2014/main" id="{6B92D4E2-1313-221D-DC33-DF4EBE8AFF23}"/>
              </a:ext>
            </a:extLst>
          </p:cNvPr>
          <p:cNvSpPr txBox="1"/>
          <p:nvPr/>
        </p:nvSpPr>
        <p:spPr>
          <a:xfrm>
            <a:off x="1548638" y="1182443"/>
            <a:ext cx="1334354" cy="195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Name </a:t>
            </a:r>
            <a:r>
              <a:rPr sz="1100" spc="-12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1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1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judge:</a:t>
            </a:r>
          </a:p>
        </p:txBody>
      </p:sp>
      <p:sp>
        <p:nvSpPr>
          <p:cNvPr id="53" name="object 2">
            <a:extLst>
              <a:ext uri="{FF2B5EF4-FFF2-40B4-BE49-F238E27FC236}">
                <a16:creationId xmlns:a16="http://schemas.microsoft.com/office/drawing/2014/main" id="{E09F61E3-0659-E7D7-41FC-AA7F09BBC54F}"/>
              </a:ext>
            </a:extLst>
          </p:cNvPr>
          <p:cNvSpPr/>
          <p:nvPr/>
        </p:nvSpPr>
        <p:spPr>
          <a:xfrm>
            <a:off x="1477010" y="678180"/>
            <a:ext cx="2595752" cy="957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9">
            <a:extLst>
              <a:ext uri="{FF2B5EF4-FFF2-40B4-BE49-F238E27FC236}">
                <a16:creationId xmlns:a16="http://schemas.microsoft.com/office/drawing/2014/main" id="{D85E4F01-59F8-6AF4-EA66-9D2DC6DDE1B2}"/>
              </a:ext>
            </a:extLst>
          </p:cNvPr>
          <p:cNvSpPr txBox="1"/>
          <p:nvPr/>
        </p:nvSpPr>
        <p:spPr>
          <a:xfrm>
            <a:off x="1548638" y="690191"/>
            <a:ext cx="76789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100" dirty="0">
                <a:solidFill>
                  <a:srgbClr val="000000"/>
                </a:solidFill>
                <a:latin typeface="Arial"/>
                <a:cs typeface="Arial"/>
              </a:rPr>
              <a:t>Numer przeszkody</a:t>
            </a:r>
            <a:endParaRPr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object 10">
            <a:extLst>
              <a:ext uri="{FF2B5EF4-FFF2-40B4-BE49-F238E27FC236}">
                <a16:creationId xmlns:a16="http://schemas.microsoft.com/office/drawing/2014/main" id="{A30C797C-F59C-6295-AD36-3FE0CA34CC36}"/>
              </a:ext>
            </a:extLst>
          </p:cNvPr>
          <p:cNvSpPr txBox="1"/>
          <p:nvPr/>
        </p:nvSpPr>
        <p:spPr>
          <a:xfrm>
            <a:off x="2697734" y="690651"/>
            <a:ext cx="141972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100" dirty="0">
                <a:solidFill>
                  <a:srgbClr val="000000"/>
                </a:solidFill>
                <a:latin typeface="Arial"/>
                <a:cs typeface="Arial"/>
              </a:rPr>
              <a:t>Poziom trudności</a:t>
            </a:r>
            <a:endParaRPr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6" name="object 11">
            <a:extLst>
              <a:ext uri="{FF2B5EF4-FFF2-40B4-BE49-F238E27FC236}">
                <a16:creationId xmlns:a16="http://schemas.microsoft.com/office/drawing/2014/main" id="{E387CB43-2EF7-8731-160F-940D526B35BC}"/>
              </a:ext>
            </a:extLst>
          </p:cNvPr>
          <p:cNvSpPr txBox="1"/>
          <p:nvPr/>
        </p:nvSpPr>
        <p:spPr>
          <a:xfrm>
            <a:off x="1548638" y="1182443"/>
            <a:ext cx="133435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100" dirty="0">
                <a:solidFill>
                  <a:srgbClr val="000000"/>
                </a:solidFill>
                <a:latin typeface="Arial"/>
                <a:cs typeface="Arial"/>
              </a:rPr>
              <a:t>Imię i Nazwisko sędziego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</p:txBody>
      </p:sp>
      <p:pic>
        <p:nvPicPr>
          <p:cNvPr id="57" name="Obraz 56">
            <a:extLst>
              <a:ext uri="{FF2B5EF4-FFF2-40B4-BE49-F238E27FC236}">
                <a16:creationId xmlns:a16="http://schemas.microsoft.com/office/drawing/2014/main" id="{DC82B18C-B724-255B-B547-D00D5618DA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64" y="940075"/>
            <a:ext cx="764342" cy="764342"/>
          </a:xfrm>
          <a:prstGeom prst="rect">
            <a:avLst/>
          </a:prstGeom>
        </p:spPr>
      </p:pic>
      <p:sp>
        <p:nvSpPr>
          <p:cNvPr id="58" name="object 19">
            <a:extLst>
              <a:ext uri="{FF2B5EF4-FFF2-40B4-BE49-F238E27FC236}">
                <a16:creationId xmlns:a16="http://schemas.microsoft.com/office/drawing/2014/main" id="{AB28A33C-092F-EC42-0173-24BEEBFA2D3C}"/>
              </a:ext>
            </a:extLst>
          </p:cNvPr>
          <p:cNvSpPr txBox="1"/>
          <p:nvPr/>
        </p:nvSpPr>
        <p:spPr>
          <a:xfrm>
            <a:off x="1968420" y="2230203"/>
            <a:ext cx="56006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1 błąd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B9D777D7-ED36-97F6-1D95-5C416B2DA929}"/>
              </a:ext>
            </a:extLst>
          </p:cNvPr>
          <p:cNvSpPr txBox="1"/>
          <p:nvPr/>
        </p:nvSpPr>
        <p:spPr>
          <a:xfrm>
            <a:off x="456559" y="1978393"/>
            <a:ext cx="360000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vert270" wrap="square" rtlCol="0" anchor="ctr">
            <a:spAutoFit/>
          </a:bodyPr>
          <a:lstStyle/>
          <a:p>
            <a:r>
              <a:rPr lang="pl-PL" sz="1400" b="1" dirty="0"/>
              <a:t>      cel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7A436AE1-EAA2-2E6D-162A-EAD706FFB186}"/>
              </a:ext>
            </a:extLst>
          </p:cNvPr>
          <p:cNvSpPr txBox="1"/>
          <p:nvPr/>
        </p:nvSpPr>
        <p:spPr>
          <a:xfrm>
            <a:off x="445750" y="4131261"/>
            <a:ext cx="396000" cy="937917"/>
          </a:xfrm>
          <a:prstGeom prst="rect">
            <a:avLst/>
          </a:prstGeom>
          <a:solidFill>
            <a:srgbClr val="FFD70D"/>
          </a:solidFill>
          <a:ln w="0" cmpd="sng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vert270" wrap="square" rtlCol="0" anchor="ctr">
            <a:spAutoFit/>
          </a:bodyPr>
          <a:lstStyle/>
          <a:p>
            <a:r>
              <a:rPr lang="pl-PL" sz="1600" dirty="0"/>
              <a:t>      kary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4253230" y="421005"/>
            <a:ext cx="5433695" cy="12071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2696" y="1733609"/>
            <a:ext cx="9279382" cy="57906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918" y="90677"/>
            <a:ext cx="858519" cy="1060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87842" y="281997"/>
            <a:ext cx="1464654" cy="1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Mise à jour le 17/03/2023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18711" y="478566"/>
            <a:ext cx="1379673" cy="575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548DD4"/>
                </a:solidFill>
                <a:latin typeface="Arial Black"/>
                <a:cs typeface="Arial Black"/>
              </a:rPr>
              <a:t>P</a:t>
            </a:r>
            <a:r>
              <a:rPr sz="3000" dirty="0">
                <a:solidFill>
                  <a:srgbClr val="17365D"/>
                </a:solidFill>
                <a:latin typeface="Arial Black"/>
                <a:cs typeface="Arial Black"/>
              </a:rPr>
              <a:t>.</a:t>
            </a:r>
            <a:r>
              <a:rPr sz="3000" dirty="0">
                <a:solidFill>
                  <a:srgbClr val="548DD4"/>
                </a:solidFill>
                <a:latin typeface="Arial Black"/>
                <a:cs typeface="Arial Black"/>
              </a:rPr>
              <a:t>T</a:t>
            </a:r>
            <a:r>
              <a:rPr sz="3000" dirty="0">
                <a:solidFill>
                  <a:srgbClr val="17365D"/>
                </a:solidFill>
                <a:latin typeface="Arial Black"/>
                <a:cs typeface="Arial Black"/>
              </a:rPr>
              <a:t>.</a:t>
            </a:r>
            <a:r>
              <a:rPr sz="3000" dirty="0">
                <a:solidFill>
                  <a:srgbClr val="548DD4"/>
                </a:solidFill>
                <a:latin typeface="Arial Black"/>
                <a:cs typeface="Arial Black"/>
              </a:rPr>
              <a:t>V</a:t>
            </a:r>
            <a:r>
              <a:rPr sz="3000" dirty="0">
                <a:solidFill>
                  <a:srgbClr val="17365D"/>
                </a:solidFill>
                <a:latin typeface="Arial Black"/>
                <a:cs typeface="Arial Black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69360" y="547242"/>
            <a:ext cx="3096344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6032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dirty="0">
                <a:solidFill>
                  <a:srgbClr val="000000"/>
                </a:solidFill>
                <a:latin typeface="Arial"/>
                <a:cs typeface="Arial"/>
              </a:rPr>
              <a:t>Karta oceny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00"/>
                </a:solidFill>
                <a:latin typeface="Arial"/>
                <a:cs typeface="Arial"/>
              </a:rPr>
              <a:t>Gr</a:t>
            </a:r>
            <a:r>
              <a:rPr lang="pl-PL" sz="1400" b="1" dirty="0" err="1">
                <a:solidFill>
                  <a:srgbClr val="000000"/>
                </a:solidFill>
                <a:latin typeface="Arial"/>
                <a:cs typeface="Arial"/>
              </a:rPr>
              <a:t>upa</a:t>
            </a:r>
            <a:r>
              <a:rPr sz="1400" b="1" dirty="0">
                <a:solidFill>
                  <a:srgbClr val="000000"/>
                </a:solidFill>
                <a:latin typeface="Arial"/>
                <a:cs typeface="Arial"/>
              </a:rPr>
              <a:t> 2:</a:t>
            </a:r>
          </a:p>
          <a:p>
            <a:pPr marL="0" marR="0">
              <a:lnSpc>
                <a:spcPts val="1568"/>
              </a:lnSpc>
              <a:spcBef>
                <a:spcPts val="41"/>
              </a:spcBef>
              <a:spcAft>
                <a:spcPts val="0"/>
              </a:spcAft>
            </a:pPr>
            <a:r>
              <a:rPr lang="pl-PL" sz="1400" b="1" dirty="0">
                <a:solidFill>
                  <a:srgbClr val="000000"/>
                </a:solidFill>
                <a:latin typeface="Arial"/>
                <a:cs typeface="Arial"/>
              </a:rPr>
              <a:t>WYBÓR CHODU W RĘKU</a:t>
            </a:r>
            <a:endParaRPr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53051" y="1322810"/>
            <a:ext cx="4386707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solidFill>
                  <a:srgbClr val="000000"/>
                </a:solidFill>
                <a:latin typeface="Arial"/>
                <a:cs typeface="Arial"/>
              </a:rPr>
              <a:t>W ręku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…………………………………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027174" y="1744799"/>
            <a:ext cx="105781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100" b="1" spc="-12" dirty="0">
                <a:solidFill>
                  <a:srgbClr val="000000"/>
                </a:solidFill>
                <a:latin typeface="Arial"/>
                <a:cs typeface="Arial"/>
              </a:rPr>
              <a:t>Jeździec numer</a:t>
            </a:r>
            <a:endParaRPr sz="1100" b="1" spc="-12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22927" y="1745024"/>
            <a:ext cx="293097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99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199386" y="2002580"/>
            <a:ext cx="765372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Poprawnie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86123" y="2002580"/>
            <a:ext cx="222748" cy="401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7</a:t>
            </a:r>
          </a:p>
          <a:p>
            <a:pPr marL="0" marR="0">
              <a:lnSpc>
                <a:spcPts val="1112"/>
              </a:lnSpc>
              <a:spcBef>
                <a:spcPts val="68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651883" y="2190032"/>
            <a:ext cx="236769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301494" y="2446445"/>
            <a:ext cx="56006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2 błędy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86123" y="2446445"/>
            <a:ext cx="222748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850390" y="2668949"/>
            <a:ext cx="1464386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3 błędy/ nieukończone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11447" y="2668949"/>
            <a:ext cx="370577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highlight>
                  <a:srgbClr val="BDD6EE"/>
                </a:highlight>
                <a:latin typeface="Arial"/>
                <a:cs typeface="Arial"/>
              </a:rPr>
              <a:t>- 10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001266" y="2856401"/>
            <a:ext cx="1097122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latin typeface="Arial"/>
                <a:cs typeface="Arial"/>
              </a:rPr>
              <a:t>Wynik Celu:</a:t>
            </a:r>
            <a:endParaRPr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59503" y="2856401"/>
            <a:ext cx="222748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394458" y="3152057"/>
            <a:ext cx="377914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Kłus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31259" y="3152057"/>
            <a:ext cx="332476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+ 3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651883" y="3377609"/>
            <a:ext cx="236769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365502" y="3412661"/>
            <a:ext cx="433486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Stęp: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46499" y="3412661"/>
            <a:ext cx="300472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- 2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316734" y="3635165"/>
            <a:ext cx="532061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Galop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11447" y="3635165"/>
            <a:ext cx="370577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highlight>
                  <a:srgbClr val="C5E0B3"/>
                </a:highlight>
                <a:latin typeface="Arial"/>
                <a:cs typeface="Arial"/>
              </a:rPr>
              <a:t>- 10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164334" y="3821093"/>
            <a:ext cx="77260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latin typeface="Arial"/>
                <a:cs typeface="Arial"/>
              </a:rPr>
              <a:t>Chód wynik</a:t>
            </a:r>
            <a:endParaRPr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659503" y="3821093"/>
            <a:ext cx="222748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043962" y="4067627"/>
            <a:ext cx="3132390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7"/>
              </a:lnSpc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Nadmierne używanie pomocy/Koń stawiający opór</a:t>
            </a:r>
          </a:p>
          <a:p>
            <a:pPr marL="783285" marR="0">
              <a:lnSpc>
                <a:spcPts val="1112"/>
              </a:lnSpc>
              <a:spcBef>
                <a:spcPts val="663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Napięte wodze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46499" y="4081951"/>
            <a:ext cx="300472" cy="404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- 1</a:t>
            </a:r>
          </a:p>
          <a:p>
            <a:pPr marL="0" marR="0">
              <a:lnSpc>
                <a:spcPts val="1112"/>
              </a:lnSpc>
              <a:spcBef>
                <a:spcPts val="66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- 1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651883" y="4120051"/>
            <a:ext cx="236769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995170" y="4530007"/>
            <a:ext cx="1173631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Luźne strzemiona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246499" y="4530007"/>
            <a:ext cx="300472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- 1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24745" y="4752511"/>
            <a:ext cx="3192718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Noga konia lub jeźdźca poza przeszkodą 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88620" marR="0">
              <a:lnSpc>
                <a:spcPts val="1112"/>
              </a:lnSpc>
              <a:spcBef>
                <a:spcPts val="689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Brutalność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11447" y="4752511"/>
            <a:ext cx="370576" cy="624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highlight>
                  <a:srgbClr val="FFE599"/>
                </a:highlight>
                <a:latin typeface="Arial"/>
                <a:cs typeface="Arial"/>
              </a:rPr>
              <a:t>- 10</a:t>
            </a:r>
          </a:p>
          <a:p>
            <a:pPr marL="0" marR="0">
              <a:lnSpc>
                <a:spcPts val="1112"/>
              </a:lnSpc>
              <a:spcBef>
                <a:spcPts val="68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highlight>
                  <a:srgbClr val="FFE599"/>
                </a:highlight>
                <a:latin typeface="Arial"/>
                <a:cs typeface="Arial"/>
              </a:rPr>
              <a:t>- 10</a:t>
            </a:r>
          </a:p>
          <a:p>
            <a:pPr marL="0" marR="0">
              <a:lnSpc>
                <a:spcPts val="1112"/>
              </a:lnSpc>
              <a:spcBef>
                <a:spcPts val="63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highlight>
                  <a:srgbClr val="FFE599"/>
                </a:highlight>
                <a:latin typeface="Arial"/>
                <a:cs typeface="Arial"/>
              </a:rPr>
              <a:t>- 10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941829" y="5201897"/>
            <a:ext cx="1863235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Niebezpieczne sytuacje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196338" y="5383447"/>
            <a:ext cx="708984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latin typeface="Arial"/>
                <a:cs typeface="Arial"/>
              </a:rPr>
              <a:t>Kary</a:t>
            </a:r>
            <a:endParaRPr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619879" y="5383447"/>
            <a:ext cx="300473" cy="401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- 1</a:t>
            </a:r>
          </a:p>
          <a:p>
            <a:pPr marL="39624" marR="0">
              <a:lnSpc>
                <a:spcPts val="1112"/>
              </a:lnSpc>
              <a:spcBef>
                <a:spcPts val="689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268272" y="5605951"/>
            <a:ext cx="2564673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latin typeface="Arial"/>
                <a:cs typeface="Arial"/>
              </a:rPr>
              <a:t>Suma</a:t>
            </a: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 : </a:t>
            </a: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(minimum 0, maximum 10 </a:t>
            </a: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punktów</a:t>
            </a: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marL="516585" marR="0">
              <a:lnSpc>
                <a:spcPts val="1112"/>
              </a:lnSpc>
              <a:spcBef>
                <a:spcPts val="692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Błąd trasy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054475" y="5828836"/>
            <a:ext cx="504932" cy="401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 PTV</a:t>
            </a:r>
          </a:p>
          <a:p>
            <a:pPr marL="0" marR="0">
              <a:lnSpc>
                <a:spcPts val="1112"/>
              </a:lnSpc>
              <a:spcBef>
                <a:spcPts val="68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 PTV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595882" y="6083318"/>
            <a:ext cx="2184188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Upadek</a:t>
            </a: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= </a:t>
            </a: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koniec przejazdu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93405" y="6310499"/>
            <a:ext cx="3192717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latin typeface="Arial"/>
                <a:cs typeface="Arial"/>
              </a:rPr>
              <a:t>1 sza brutalność :</a:t>
            </a:r>
            <a:r>
              <a:rPr lang="pl-PL" sz="1000" b="1" spc="2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pl-PL" sz="10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10</a:t>
            </a:r>
            <a:r>
              <a:rPr lang="pl-PL" sz="1000" spc="10" dirty="0">
                <a:solidFill>
                  <a:srgbClr val="000000"/>
                </a:solidFill>
                <a:latin typeface="Arial"/>
                <a:cs typeface="Arial"/>
              </a:rPr>
              <a:t> od wyniku ogólnego PTV</a:t>
            </a:r>
            <a:endParaRPr lang="pl-PL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18160" y="6496072"/>
            <a:ext cx="10484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lang="pl-PL" sz="1100" b="1" dirty="0" err="1">
                <a:solidFill>
                  <a:srgbClr val="000000"/>
                </a:solidFill>
                <a:latin typeface="Arial"/>
                <a:cs typeface="Arial"/>
              </a:rPr>
              <a:t>bserwacje</a:t>
            </a:r>
            <a:r>
              <a:rPr lang="pl-PL" sz="1100" b="1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endParaRPr sz="11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object 2">
            <a:extLst>
              <a:ext uri="{FF2B5EF4-FFF2-40B4-BE49-F238E27FC236}">
                <a16:creationId xmlns:a16="http://schemas.microsoft.com/office/drawing/2014/main" id="{AB4DA9E5-A198-4A6F-E697-9FCE54684BD2}"/>
              </a:ext>
            </a:extLst>
          </p:cNvPr>
          <p:cNvSpPr/>
          <p:nvPr/>
        </p:nvSpPr>
        <p:spPr>
          <a:xfrm>
            <a:off x="1477010" y="678180"/>
            <a:ext cx="2595752" cy="957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2">
            <a:extLst>
              <a:ext uri="{FF2B5EF4-FFF2-40B4-BE49-F238E27FC236}">
                <a16:creationId xmlns:a16="http://schemas.microsoft.com/office/drawing/2014/main" id="{773A64E3-5A2A-F6E8-4594-27DE4478C71E}"/>
              </a:ext>
            </a:extLst>
          </p:cNvPr>
          <p:cNvSpPr/>
          <p:nvPr/>
        </p:nvSpPr>
        <p:spPr>
          <a:xfrm>
            <a:off x="1477010" y="678180"/>
            <a:ext cx="2595752" cy="957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10">
            <a:extLst>
              <a:ext uri="{FF2B5EF4-FFF2-40B4-BE49-F238E27FC236}">
                <a16:creationId xmlns:a16="http://schemas.microsoft.com/office/drawing/2014/main" id="{50CF7B12-F5C8-9535-1168-4C5941872346}"/>
              </a:ext>
            </a:extLst>
          </p:cNvPr>
          <p:cNvSpPr txBox="1"/>
          <p:nvPr/>
        </p:nvSpPr>
        <p:spPr>
          <a:xfrm>
            <a:off x="1548638" y="690191"/>
            <a:ext cx="699817" cy="354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N°</a:t>
            </a:r>
            <a:r>
              <a:rPr sz="11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of the</a:t>
            </a:r>
          </a:p>
          <a:p>
            <a:pPr marL="0" marR="0">
              <a:lnSpc>
                <a:spcPts val="1233"/>
              </a:lnSpc>
              <a:spcBef>
                <a:spcPts val="7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exercise</a:t>
            </a:r>
          </a:p>
        </p:txBody>
      </p:sp>
      <p:sp>
        <p:nvSpPr>
          <p:cNvPr id="52" name="object 11">
            <a:extLst>
              <a:ext uri="{FF2B5EF4-FFF2-40B4-BE49-F238E27FC236}">
                <a16:creationId xmlns:a16="http://schemas.microsoft.com/office/drawing/2014/main" id="{7660A2EC-E210-5D7A-1005-7C07436A0268}"/>
              </a:ext>
            </a:extLst>
          </p:cNvPr>
          <p:cNvSpPr txBox="1"/>
          <p:nvPr/>
        </p:nvSpPr>
        <p:spPr>
          <a:xfrm>
            <a:off x="2697734" y="690651"/>
            <a:ext cx="1419729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Categories: J, YR, S</a:t>
            </a:r>
          </a:p>
        </p:txBody>
      </p:sp>
      <p:sp>
        <p:nvSpPr>
          <p:cNvPr id="53" name="object 12">
            <a:extLst>
              <a:ext uri="{FF2B5EF4-FFF2-40B4-BE49-F238E27FC236}">
                <a16:creationId xmlns:a16="http://schemas.microsoft.com/office/drawing/2014/main" id="{F99AA09E-FFC9-CF6B-48B1-488AB4989A5C}"/>
              </a:ext>
            </a:extLst>
          </p:cNvPr>
          <p:cNvSpPr txBox="1"/>
          <p:nvPr/>
        </p:nvSpPr>
        <p:spPr>
          <a:xfrm>
            <a:off x="1548638" y="1182443"/>
            <a:ext cx="1334354" cy="195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Name </a:t>
            </a:r>
            <a:r>
              <a:rPr sz="1100" spc="-12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1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1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judge:</a:t>
            </a:r>
          </a:p>
        </p:txBody>
      </p:sp>
      <p:sp>
        <p:nvSpPr>
          <p:cNvPr id="54" name="object 2">
            <a:extLst>
              <a:ext uri="{FF2B5EF4-FFF2-40B4-BE49-F238E27FC236}">
                <a16:creationId xmlns:a16="http://schemas.microsoft.com/office/drawing/2014/main" id="{084B8C62-0A2E-1FA2-7430-1BD31B414435}"/>
              </a:ext>
            </a:extLst>
          </p:cNvPr>
          <p:cNvSpPr/>
          <p:nvPr/>
        </p:nvSpPr>
        <p:spPr>
          <a:xfrm>
            <a:off x="1477010" y="678180"/>
            <a:ext cx="2595752" cy="957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10">
            <a:extLst>
              <a:ext uri="{FF2B5EF4-FFF2-40B4-BE49-F238E27FC236}">
                <a16:creationId xmlns:a16="http://schemas.microsoft.com/office/drawing/2014/main" id="{0B075929-CF82-86E0-3FED-4F6055B504FD}"/>
              </a:ext>
            </a:extLst>
          </p:cNvPr>
          <p:cNvSpPr txBox="1"/>
          <p:nvPr/>
        </p:nvSpPr>
        <p:spPr>
          <a:xfrm>
            <a:off x="1548638" y="690191"/>
            <a:ext cx="699817" cy="354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N°</a:t>
            </a:r>
            <a:r>
              <a:rPr sz="11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of the</a:t>
            </a:r>
          </a:p>
          <a:p>
            <a:pPr marL="0" marR="0">
              <a:lnSpc>
                <a:spcPts val="1233"/>
              </a:lnSpc>
              <a:spcBef>
                <a:spcPts val="7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exercise</a:t>
            </a:r>
          </a:p>
        </p:txBody>
      </p:sp>
      <p:sp>
        <p:nvSpPr>
          <p:cNvPr id="56" name="object 11">
            <a:extLst>
              <a:ext uri="{FF2B5EF4-FFF2-40B4-BE49-F238E27FC236}">
                <a16:creationId xmlns:a16="http://schemas.microsoft.com/office/drawing/2014/main" id="{7BD4EE15-C1DE-FDFD-C3A7-FD5ADF2B81D2}"/>
              </a:ext>
            </a:extLst>
          </p:cNvPr>
          <p:cNvSpPr txBox="1"/>
          <p:nvPr/>
        </p:nvSpPr>
        <p:spPr>
          <a:xfrm>
            <a:off x="2697734" y="690651"/>
            <a:ext cx="1419729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Categories: J, YR, S</a:t>
            </a:r>
          </a:p>
        </p:txBody>
      </p:sp>
      <p:sp>
        <p:nvSpPr>
          <p:cNvPr id="57" name="object 12">
            <a:extLst>
              <a:ext uri="{FF2B5EF4-FFF2-40B4-BE49-F238E27FC236}">
                <a16:creationId xmlns:a16="http://schemas.microsoft.com/office/drawing/2014/main" id="{04370469-2A4B-A050-5DBF-2ABF0E9188DF}"/>
              </a:ext>
            </a:extLst>
          </p:cNvPr>
          <p:cNvSpPr txBox="1"/>
          <p:nvPr/>
        </p:nvSpPr>
        <p:spPr>
          <a:xfrm>
            <a:off x="1548638" y="1182443"/>
            <a:ext cx="1334354" cy="195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Name </a:t>
            </a:r>
            <a:r>
              <a:rPr sz="1100" spc="-12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1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1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judge:</a:t>
            </a:r>
          </a:p>
        </p:txBody>
      </p:sp>
      <p:sp>
        <p:nvSpPr>
          <p:cNvPr id="58" name="object 2">
            <a:extLst>
              <a:ext uri="{FF2B5EF4-FFF2-40B4-BE49-F238E27FC236}">
                <a16:creationId xmlns:a16="http://schemas.microsoft.com/office/drawing/2014/main" id="{C5068109-3E12-BCE4-244B-4CACEE1A8963}"/>
              </a:ext>
            </a:extLst>
          </p:cNvPr>
          <p:cNvSpPr/>
          <p:nvPr/>
        </p:nvSpPr>
        <p:spPr>
          <a:xfrm>
            <a:off x="1477010" y="678180"/>
            <a:ext cx="2595752" cy="957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9">
            <a:extLst>
              <a:ext uri="{FF2B5EF4-FFF2-40B4-BE49-F238E27FC236}">
                <a16:creationId xmlns:a16="http://schemas.microsoft.com/office/drawing/2014/main" id="{24EFF84C-70D8-B8DB-0547-10760B6CBA68}"/>
              </a:ext>
            </a:extLst>
          </p:cNvPr>
          <p:cNvSpPr txBox="1"/>
          <p:nvPr/>
        </p:nvSpPr>
        <p:spPr>
          <a:xfrm>
            <a:off x="1548638" y="690191"/>
            <a:ext cx="76789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100" dirty="0">
                <a:solidFill>
                  <a:srgbClr val="000000"/>
                </a:solidFill>
                <a:latin typeface="Arial"/>
                <a:cs typeface="Arial"/>
              </a:rPr>
              <a:t>Numer przeszkody</a:t>
            </a:r>
            <a:endParaRPr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0" name="object 10">
            <a:extLst>
              <a:ext uri="{FF2B5EF4-FFF2-40B4-BE49-F238E27FC236}">
                <a16:creationId xmlns:a16="http://schemas.microsoft.com/office/drawing/2014/main" id="{7CB43FF8-5976-7ACA-C444-8D2ECF7A3B22}"/>
              </a:ext>
            </a:extLst>
          </p:cNvPr>
          <p:cNvSpPr txBox="1"/>
          <p:nvPr/>
        </p:nvSpPr>
        <p:spPr>
          <a:xfrm>
            <a:off x="2697734" y="690651"/>
            <a:ext cx="141972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100" dirty="0">
                <a:solidFill>
                  <a:srgbClr val="000000"/>
                </a:solidFill>
                <a:latin typeface="Arial"/>
                <a:cs typeface="Arial"/>
              </a:rPr>
              <a:t>Poziom trudności</a:t>
            </a:r>
            <a:endParaRPr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1" name="object 11">
            <a:extLst>
              <a:ext uri="{FF2B5EF4-FFF2-40B4-BE49-F238E27FC236}">
                <a16:creationId xmlns:a16="http://schemas.microsoft.com/office/drawing/2014/main" id="{4917ED0E-C661-7D70-6B0F-2C9F691B9274}"/>
              </a:ext>
            </a:extLst>
          </p:cNvPr>
          <p:cNvSpPr txBox="1"/>
          <p:nvPr/>
        </p:nvSpPr>
        <p:spPr>
          <a:xfrm>
            <a:off x="1548638" y="1182443"/>
            <a:ext cx="133435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100" dirty="0">
                <a:solidFill>
                  <a:srgbClr val="000000"/>
                </a:solidFill>
                <a:latin typeface="Arial"/>
                <a:cs typeface="Arial"/>
              </a:rPr>
              <a:t>Imię i Nazwisko sędziego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</p:txBody>
      </p:sp>
      <p:pic>
        <p:nvPicPr>
          <p:cNvPr id="62" name="Obraz 61">
            <a:extLst>
              <a:ext uri="{FF2B5EF4-FFF2-40B4-BE49-F238E27FC236}">
                <a16:creationId xmlns:a16="http://schemas.microsoft.com/office/drawing/2014/main" id="{F8FE3223-569B-F8E4-D3C4-8FACF21683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95" y="800272"/>
            <a:ext cx="764342" cy="764342"/>
          </a:xfrm>
          <a:prstGeom prst="rect">
            <a:avLst/>
          </a:prstGeom>
        </p:spPr>
      </p:pic>
      <p:sp>
        <p:nvSpPr>
          <p:cNvPr id="63" name="object 19">
            <a:extLst>
              <a:ext uri="{FF2B5EF4-FFF2-40B4-BE49-F238E27FC236}">
                <a16:creationId xmlns:a16="http://schemas.microsoft.com/office/drawing/2014/main" id="{598693E7-D2D2-3486-DB2E-E91CD732F031}"/>
              </a:ext>
            </a:extLst>
          </p:cNvPr>
          <p:cNvSpPr txBox="1"/>
          <p:nvPr/>
        </p:nvSpPr>
        <p:spPr>
          <a:xfrm>
            <a:off x="2279883" y="2247989"/>
            <a:ext cx="56006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1  błąd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4" name="pole tekstowe 63">
            <a:extLst>
              <a:ext uri="{FF2B5EF4-FFF2-40B4-BE49-F238E27FC236}">
                <a16:creationId xmlns:a16="http://schemas.microsoft.com/office/drawing/2014/main" id="{29C9FC1F-CEE0-D33B-D7D7-71EDA9565DA8}"/>
              </a:ext>
            </a:extLst>
          </p:cNvPr>
          <p:cNvSpPr txBox="1"/>
          <p:nvPr/>
        </p:nvSpPr>
        <p:spPr>
          <a:xfrm>
            <a:off x="518160" y="1973050"/>
            <a:ext cx="400110" cy="8732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vert270" wrap="square" rtlCol="0" anchor="ctr">
            <a:spAutoFit/>
          </a:bodyPr>
          <a:lstStyle/>
          <a:p>
            <a:r>
              <a:rPr lang="pl-PL" sz="1400" b="1" dirty="0"/>
              <a:t>      cel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9CDB1533-89DD-D2AD-5632-15D196954756}"/>
              </a:ext>
            </a:extLst>
          </p:cNvPr>
          <p:cNvSpPr txBox="1"/>
          <p:nvPr/>
        </p:nvSpPr>
        <p:spPr>
          <a:xfrm>
            <a:off x="515319" y="3070050"/>
            <a:ext cx="396000" cy="79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vert="vert270" wrap="square" rtlCol="0" anchor="ctr">
            <a:spAutoFit/>
          </a:bodyPr>
          <a:lstStyle/>
          <a:p>
            <a:r>
              <a:rPr lang="pl-PL" sz="1600" dirty="0"/>
              <a:t>      chód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13FEB8ED-A2CF-D718-9FAF-4B4992067266}"/>
              </a:ext>
            </a:extLst>
          </p:cNvPr>
          <p:cNvSpPr txBox="1"/>
          <p:nvPr/>
        </p:nvSpPr>
        <p:spPr>
          <a:xfrm>
            <a:off x="518160" y="4031045"/>
            <a:ext cx="396000" cy="1307517"/>
          </a:xfrm>
          <a:prstGeom prst="rect">
            <a:avLst/>
          </a:prstGeom>
          <a:solidFill>
            <a:srgbClr val="FFD70D"/>
          </a:solidFill>
          <a:ln w="0" cmpd="sng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vert270" wrap="square" rtlCol="0" anchor="ctr">
            <a:spAutoFit/>
          </a:bodyPr>
          <a:lstStyle/>
          <a:p>
            <a:r>
              <a:rPr lang="pl-PL" sz="1600" dirty="0"/>
              <a:t>      kary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4268824" y="454332"/>
            <a:ext cx="5433695" cy="12071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lang="pl-PL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6532" y="1734565"/>
            <a:ext cx="9279382" cy="54507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0439" y="157324"/>
            <a:ext cx="858519" cy="1060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87842" y="281997"/>
            <a:ext cx="1464654" cy="1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Times New Roman"/>
                <a:cs typeface="Times New Roman"/>
              </a:rPr>
              <a:t>Mise à jour le 07/02/2023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18711" y="478566"/>
            <a:ext cx="1379673" cy="491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3000" b="1" dirty="0">
                <a:solidFill>
                  <a:srgbClr val="548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3000" b="1" dirty="0">
                <a:solidFill>
                  <a:srgbClr val="17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3000" b="1" dirty="0">
                <a:solidFill>
                  <a:srgbClr val="548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l-PL" sz="3000" b="1" dirty="0">
                <a:solidFill>
                  <a:srgbClr val="17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3000" b="1" dirty="0">
                <a:solidFill>
                  <a:srgbClr val="548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pl-PL" sz="3000" b="1" dirty="0">
                <a:solidFill>
                  <a:srgbClr val="17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3000" b="1" dirty="0">
              <a:solidFill>
                <a:srgbClr val="173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48271" y="547242"/>
            <a:ext cx="3315404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076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400" dirty="0">
                <a:solidFill>
                  <a:srgbClr val="000000"/>
                </a:solidFill>
                <a:latin typeface="Arial"/>
                <a:cs typeface="Arial"/>
              </a:rPr>
              <a:t>               Karta oceny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00"/>
                </a:solidFill>
                <a:latin typeface="Arial"/>
                <a:cs typeface="Arial"/>
              </a:rPr>
              <a:t>Gr</a:t>
            </a:r>
            <a:r>
              <a:rPr lang="pl-PL" sz="1400" b="1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1400" b="1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lang="pl-PL" sz="1400" b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0000"/>
                </a:solidFill>
                <a:latin typeface="Arial"/>
                <a:cs typeface="Arial"/>
              </a:rPr>
              <a:t> 1:</a:t>
            </a:r>
          </a:p>
          <a:p>
            <a:pPr marL="0" marR="0">
              <a:lnSpc>
                <a:spcPts val="1568"/>
              </a:lnSpc>
              <a:spcBef>
                <a:spcPts val="41"/>
              </a:spcBef>
              <a:spcAft>
                <a:spcPts val="0"/>
              </a:spcAft>
            </a:pPr>
            <a:r>
              <a:rPr lang="pl-PL" sz="1400" b="1" dirty="0">
                <a:solidFill>
                  <a:srgbClr val="000000"/>
                </a:solidFill>
                <a:latin typeface="Arial"/>
                <a:cs typeface="Arial"/>
              </a:rPr>
              <a:t>	WYBÓR CHODU NA KONIU</a:t>
            </a:r>
            <a:endParaRPr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24679" y="1322810"/>
            <a:ext cx="4245916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SVFFIQ+ArialMT"/>
                <a:cs typeface="SVFFIQ+ArialMT"/>
              </a:rPr>
              <a:t>…………………………………</a:t>
            </a:r>
            <a:r>
              <a:rPr sz="2000" spc="1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pl-PL" sz="2000" spc="164" dirty="0">
                <a:solidFill>
                  <a:srgbClr val="000000"/>
                </a:solidFill>
                <a:latin typeface="Arial"/>
                <a:cs typeface="Arial"/>
              </a:rPr>
              <a:t>na koniu</a:t>
            </a:r>
            <a:endParaRPr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55901" y="1744799"/>
            <a:ext cx="126500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100" b="1" spc="-10" dirty="0">
                <a:solidFill>
                  <a:srgbClr val="000000"/>
                </a:solidFill>
                <a:latin typeface="Arial"/>
                <a:cs typeface="Arial"/>
              </a:rPr>
              <a:t>Jeździec numer</a:t>
            </a:r>
            <a:r>
              <a:rPr sz="1100" b="1" spc="-10" dirty="0">
                <a:solidFill>
                  <a:srgbClr val="000000"/>
                </a:solidFill>
                <a:latin typeface="Arial"/>
                <a:cs typeface="Arial"/>
              </a:rPr>
              <a:t>°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069715" y="1745024"/>
            <a:ext cx="293097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99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899157" y="2002580"/>
            <a:ext cx="765273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Poprawnie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34112" marR="0">
              <a:lnSpc>
                <a:spcPts val="1112"/>
              </a:lnSpc>
              <a:spcBef>
                <a:spcPts val="68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 błąd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45103" y="2002580"/>
            <a:ext cx="222748" cy="623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7</a:t>
            </a:r>
          </a:p>
          <a:p>
            <a:pPr marL="0" marR="0">
              <a:lnSpc>
                <a:spcPts val="1112"/>
              </a:lnSpc>
              <a:spcBef>
                <a:spcPts val="68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4</a:t>
            </a:r>
          </a:p>
          <a:p>
            <a:pPr marL="0" marR="0">
              <a:lnSpc>
                <a:spcPts val="1112"/>
              </a:lnSpc>
              <a:spcBef>
                <a:spcPts val="63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098671" y="2190032"/>
            <a:ext cx="236769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001266" y="2446445"/>
            <a:ext cx="560124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 </a:t>
            </a: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błąd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48638" y="2668949"/>
            <a:ext cx="1464386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 </a:t>
            </a: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błąd</a:t>
            </a: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/ n</a:t>
            </a:r>
            <a:r>
              <a:rPr lang="pl-PL" sz="1000" dirty="0" err="1">
                <a:solidFill>
                  <a:srgbClr val="000000"/>
                </a:solidFill>
                <a:latin typeface="Arial"/>
                <a:cs typeface="Arial"/>
              </a:rPr>
              <a:t>ieukończone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45103" y="2668949"/>
            <a:ext cx="222748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731518" y="2856401"/>
            <a:ext cx="1097122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latin typeface="Arial"/>
                <a:cs typeface="Arial"/>
              </a:rPr>
              <a:t>Cel wynik</a:t>
            </a:r>
            <a:endParaRPr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06290" y="2856401"/>
            <a:ext cx="222748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014982" y="3152057"/>
            <a:ext cx="532061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Galop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7723" marR="0">
              <a:lnSpc>
                <a:spcPts val="1112"/>
              </a:lnSpc>
              <a:spcBef>
                <a:spcPts val="989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Kłus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90239" y="3152057"/>
            <a:ext cx="332476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+ 3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098671" y="3377609"/>
            <a:ext cx="236769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705478" y="3412661"/>
            <a:ext cx="300473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- 2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065274" y="3635165"/>
            <a:ext cx="433486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Stęp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70427" y="3635165"/>
            <a:ext cx="370576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highlight>
                  <a:srgbClr val="C5E0B3"/>
                </a:highlight>
                <a:latin typeface="Arial"/>
                <a:cs typeface="Arial"/>
              </a:rPr>
              <a:t>- 10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893062" y="3821093"/>
            <a:ext cx="77260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latin typeface="Arial"/>
                <a:cs typeface="Arial"/>
              </a:rPr>
              <a:t>Chód wynik</a:t>
            </a:r>
            <a:endParaRPr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06290" y="3821093"/>
            <a:ext cx="264871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IDHMI+Arial-BoldMT"/>
                <a:cs typeface="AIDHMI+Arial-BoldMT"/>
              </a:rPr>
              <a:t>-</a:t>
            </a: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924744" y="4131474"/>
            <a:ext cx="2745683" cy="132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7"/>
              </a:lnSpc>
            </a:pPr>
            <a:r>
              <a:rPr lang="pl-PL" sz="900" dirty="0">
                <a:solidFill>
                  <a:srgbClr val="000000"/>
                </a:solidFill>
                <a:latin typeface="Arial"/>
                <a:cs typeface="Arial"/>
              </a:rPr>
              <a:t>Nadmierne używanie pomocy/Koń stawiający opór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705478" y="4117003"/>
            <a:ext cx="300473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- 1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098671" y="4120051"/>
            <a:ext cx="236769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X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542542" y="4377607"/>
            <a:ext cx="1478364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Noga poza przeszkodą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34340" marR="0">
              <a:lnSpc>
                <a:spcPts val="1112"/>
              </a:lnSpc>
              <a:spcBef>
                <a:spcPts val="689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Brutalność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670427" y="4377607"/>
            <a:ext cx="370576" cy="624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highlight>
                  <a:srgbClr val="FFE599"/>
                </a:highlight>
                <a:latin typeface="Arial"/>
                <a:cs typeface="Arial"/>
              </a:rPr>
              <a:t>- 10</a:t>
            </a:r>
          </a:p>
          <a:p>
            <a:pPr marL="0" marR="0">
              <a:lnSpc>
                <a:spcPts val="1112"/>
              </a:lnSpc>
              <a:spcBef>
                <a:spcPts val="68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highlight>
                  <a:srgbClr val="FFE599"/>
                </a:highlight>
                <a:latin typeface="Arial"/>
                <a:cs typeface="Arial"/>
              </a:rPr>
              <a:t>- 10</a:t>
            </a:r>
          </a:p>
          <a:p>
            <a:pPr marL="0" marR="0">
              <a:lnSpc>
                <a:spcPts val="1112"/>
              </a:lnSpc>
              <a:spcBef>
                <a:spcPts val="63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highlight>
                  <a:srgbClr val="FFE599"/>
                </a:highlight>
                <a:latin typeface="Arial"/>
                <a:cs typeface="Arial"/>
              </a:rPr>
              <a:t>- 10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641601" y="4821091"/>
            <a:ext cx="1478364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Niebezpieczne sytuacje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925066" y="5010067"/>
            <a:ext cx="708799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latin typeface="Arial"/>
                <a:cs typeface="Arial"/>
              </a:rPr>
              <a:t>Kary</a:t>
            </a:r>
            <a:endParaRPr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66667" y="5010067"/>
            <a:ext cx="300472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- 1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998220" y="5231047"/>
            <a:ext cx="2564978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latin typeface="Arial"/>
                <a:cs typeface="Arial"/>
              </a:rPr>
              <a:t>Suma : </a:t>
            </a: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(minimum 0, maximum 10 punktów)</a:t>
            </a:r>
          </a:p>
          <a:p>
            <a:pPr marL="516585" marR="0">
              <a:lnSpc>
                <a:spcPts val="1112"/>
              </a:lnSpc>
              <a:spcBef>
                <a:spcPts val="692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Błąd trasy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4106290" y="5231047"/>
            <a:ext cx="222748" cy="17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KACKK+Arial-BoldMT"/>
                <a:cs typeface="EKACKK+Arial-BoldMT"/>
              </a:rPr>
              <a:t>1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3514978" y="5453551"/>
            <a:ext cx="504932" cy="401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 PTV</a:t>
            </a:r>
          </a:p>
          <a:p>
            <a:pPr marL="0" marR="0">
              <a:lnSpc>
                <a:spcPts val="1112"/>
              </a:lnSpc>
              <a:spcBef>
                <a:spcPts val="689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 PTV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326134" y="5722288"/>
            <a:ext cx="175885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Upadek = koniec przejazdu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64704" y="5944792"/>
            <a:ext cx="2998494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2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000" b="1" dirty="0">
                <a:solidFill>
                  <a:srgbClr val="000000"/>
                </a:solidFill>
                <a:latin typeface="Arial"/>
                <a:cs typeface="Arial"/>
              </a:rPr>
              <a:t>1 sza brutalność :</a:t>
            </a:r>
            <a:r>
              <a:rPr lang="pl-PL" sz="1000" b="1" spc="2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pl-PL" sz="10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pl-PL" sz="1000" dirty="0">
                <a:solidFill>
                  <a:srgbClr val="000000"/>
                </a:solidFill>
                <a:latin typeface="Arial"/>
                <a:cs typeface="Arial"/>
              </a:rPr>
              <a:t>10</a:t>
            </a:r>
            <a:r>
              <a:rPr lang="pl-PL" sz="1000" spc="10" dirty="0">
                <a:solidFill>
                  <a:srgbClr val="000000"/>
                </a:solidFill>
                <a:latin typeface="Arial"/>
                <a:cs typeface="Arial"/>
              </a:rPr>
              <a:t> od wyniku ogólnego PTV</a:t>
            </a:r>
            <a:endParaRPr lang="pl-PL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18160" y="6121219"/>
            <a:ext cx="10484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100" b="1" dirty="0">
                <a:solidFill>
                  <a:srgbClr val="000000"/>
                </a:solidFill>
                <a:latin typeface="Arial"/>
                <a:cs typeface="Arial"/>
              </a:rPr>
              <a:t>Obserwacje:</a:t>
            </a:r>
            <a:endParaRPr sz="11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10F3ED62-02FF-7E33-DF28-22E6C0279E34}"/>
              </a:ext>
            </a:extLst>
          </p:cNvPr>
          <p:cNvSpPr/>
          <p:nvPr/>
        </p:nvSpPr>
        <p:spPr>
          <a:xfrm>
            <a:off x="1594626" y="625393"/>
            <a:ext cx="2595752" cy="957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10">
            <a:extLst>
              <a:ext uri="{FF2B5EF4-FFF2-40B4-BE49-F238E27FC236}">
                <a16:creationId xmlns:a16="http://schemas.microsoft.com/office/drawing/2014/main" id="{69F583F8-005D-3AE7-D73F-F10398EF25D9}"/>
              </a:ext>
            </a:extLst>
          </p:cNvPr>
          <p:cNvSpPr txBox="1"/>
          <p:nvPr/>
        </p:nvSpPr>
        <p:spPr>
          <a:xfrm>
            <a:off x="1666254" y="637404"/>
            <a:ext cx="699817" cy="354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N°</a:t>
            </a:r>
            <a:r>
              <a:rPr sz="11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of the</a:t>
            </a:r>
          </a:p>
          <a:p>
            <a:pPr marL="0" marR="0">
              <a:lnSpc>
                <a:spcPts val="1233"/>
              </a:lnSpc>
              <a:spcBef>
                <a:spcPts val="7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exercise</a:t>
            </a:r>
          </a:p>
        </p:txBody>
      </p:sp>
      <p:sp>
        <p:nvSpPr>
          <p:cNvPr id="48" name="object 11">
            <a:extLst>
              <a:ext uri="{FF2B5EF4-FFF2-40B4-BE49-F238E27FC236}">
                <a16:creationId xmlns:a16="http://schemas.microsoft.com/office/drawing/2014/main" id="{8364E96D-D759-613F-3347-86EF59FE1A1B}"/>
              </a:ext>
            </a:extLst>
          </p:cNvPr>
          <p:cNvSpPr txBox="1"/>
          <p:nvPr/>
        </p:nvSpPr>
        <p:spPr>
          <a:xfrm>
            <a:off x="2815350" y="637864"/>
            <a:ext cx="1419729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Categories: J, YR, S</a:t>
            </a:r>
          </a:p>
        </p:txBody>
      </p:sp>
      <p:sp>
        <p:nvSpPr>
          <p:cNvPr id="49" name="object 12">
            <a:extLst>
              <a:ext uri="{FF2B5EF4-FFF2-40B4-BE49-F238E27FC236}">
                <a16:creationId xmlns:a16="http://schemas.microsoft.com/office/drawing/2014/main" id="{E1DA51C5-74D6-7832-CBF3-89E7AEEA1D40}"/>
              </a:ext>
            </a:extLst>
          </p:cNvPr>
          <p:cNvSpPr txBox="1"/>
          <p:nvPr/>
        </p:nvSpPr>
        <p:spPr>
          <a:xfrm>
            <a:off x="1666254" y="1129656"/>
            <a:ext cx="1334354" cy="195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Name </a:t>
            </a:r>
            <a:r>
              <a:rPr sz="1100" spc="-12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1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1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judge:</a:t>
            </a:r>
          </a:p>
        </p:txBody>
      </p:sp>
      <p:sp>
        <p:nvSpPr>
          <p:cNvPr id="50" name="object 2">
            <a:extLst>
              <a:ext uri="{FF2B5EF4-FFF2-40B4-BE49-F238E27FC236}">
                <a16:creationId xmlns:a16="http://schemas.microsoft.com/office/drawing/2014/main" id="{444EC4BF-C5BD-0967-8D8A-92C9688B3836}"/>
              </a:ext>
            </a:extLst>
          </p:cNvPr>
          <p:cNvSpPr/>
          <p:nvPr/>
        </p:nvSpPr>
        <p:spPr>
          <a:xfrm>
            <a:off x="1594626" y="625393"/>
            <a:ext cx="2595752" cy="957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10">
            <a:extLst>
              <a:ext uri="{FF2B5EF4-FFF2-40B4-BE49-F238E27FC236}">
                <a16:creationId xmlns:a16="http://schemas.microsoft.com/office/drawing/2014/main" id="{834879F4-95FA-872E-A3C6-8F42FB5DCEDA}"/>
              </a:ext>
            </a:extLst>
          </p:cNvPr>
          <p:cNvSpPr txBox="1"/>
          <p:nvPr/>
        </p:nvSpPr>
        <p:spPr>
          <a:xfrm>
            <a:off x="1666254" y="637404"/>
            <a:ext cx="699817" cy="354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N°</a:t>
            </a:r>
            <a:r>
              <a:rPr sz="11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of the</a:t>
            </a:r>
          </a:p>
          <a:p>
            <a:pPr marL="0" marR="0">
              <a:lnSpc>
                <a:spcPts val="1233"/>
              </a:lnSpc>
              <a:spcBef>
                <a:spcPts val="7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exercise</a:t>
            </a:r>
          </a:p>
        </p:txBody>
      </p:sp>
      <p:sp>
        <p:nvSpPr>
          <p:cNvPr id="52" name="object 11">
            <a:extLst>
              <a:ext uri="{FF2B5EF4-FFF2-40B4-BE49-F238E27FC236}">
                <a16:creationId xmlns:a16="http://schemas.microsoft.com/office/drawing/2014/main" id="{DB83C9EC-B95C-CCAF-C7F3-AE55D0F90551}"/>
              </a:ext>
            </a:extLst>
          </p:cNvPr>
          <p:cNvSpPr txBox="1"/>
          <p:nvPr/>
        </p:nvSpPr>
        <p:spPr>
          <a:xfrm>
            <a:off x="2815350" y="637864"/>
            <a:ext cx="1419729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Categories: J, YR, S</a:t>
            </a:r>
          </a:p>
        </p:txBody>
      </p:sp>
      <p:sp>
        <p:nvSpPr>
          <p:cNvPr id="53" name="object 12">
            <a:extLst>
              <a:ext uri="{FF2B5EF4-FFF2-40B4-BE49-F238E27FC236}">
                <a16:creationId xmlns:a16="http://schemas.microsoft.com/office/drawing/2014/main" id="{1DBA069C-AD6F-5B60-C1A9-76FBAE1A4C7E}"/>
              </a:ext>
            </a:extLst>
          </p:cNvPr>
          <p:cNvSpPr txBox="1"/>
          <p:nvPr/>
        </p:nvSpPr>
        <p:spPr>
          <a:xfrm>
            <a:off x="1666254" y="1129656"/>
            <a:ext cx="1334354" cy="195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Name </a:t>
            </a:r>
            <a:r>
              <a:rPr sz="1100" spc="-12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100" spc="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1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judge:</a:t>
            </a:r>
          </a:p>
        </p:txBody>
      </p:sp>
      <p:sp>
        <p:nvSpPr>
          <p:cNvPr id="54" name="object 2">
            <a:extLst>
              <a:ext uri="{FF2B5EF4-FFF2-40B4-BE49-F238E27FC236}">
                <a16:creationId xmlns:a16="http://schemas.microsoft.com/office/drawing/2014/main" id="{AAED6628-37B9-B16A-4880-C73C3002584F}"/>
              </a:ext>
            </a:extLst>
          </p:cNvPr>
          <p:cNvSpPr/>
          <p:nvPr/>
        </p:nvSpPr>
        <p:spPr>
          <a:xfrm>
            <a:off x="1594626" y="625393"/>
            <a:ext cx="2595752" cy="957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9">
            <a:extLst>
              <a:ext uri="{FF2B5EF4-FFF2-40B4-BE49-F238E27FC236}">
                <a16:creationId xmlns:a16="http://schemas.microsoft.com/office/drawing/2014/main" id="{3B6B6E6A-AB49-FDEE-2D7B-5F47077E6F26}"/>
              </a:ext>
            </a:extLst>
          </p:cNvPr>
          <p:cNvSpPr txBox="1"/>
          <p:nvPr/>
        </p:nvSpPr>
        <p:spPr>
          <a:xfrm>
            <a:off x="1666254" y="637404"/>
            <a:ext cx="76789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100" dirty="0">
                <a:solidFill>
                  <a:srgbClr val="000000"/>
                </a:solidFill>
                <a:latin typeface="Arial"/>
                <a:cs typeface="Arial"/>
              </a:rPr>
              <a:t>Numer przeszkody</a:t>
            </a:r>
            <a:endParaRPr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6" name="object 10">
            <a:extLst>
              <a:ext uri="{FF2B5EF4-FFF2-40B4-BE49-F238E27FC236}">
                <a16:creationId xmlns:a16="http://schemas.microsoft.com/office/drawing/2014/main" id="{2B5A5AEA-888B-26F4-DC6A-4CB92C9D64A8}"/>
              </a:ext>
            </a:extLst>
          </p:cNvPr>
          <p:cNvSpPr txBox="1"/>
          <p:nvPr/>
        </p:nvSpPr>
        <p:spPr>
          <a:xfrm>
            <a:off x="2815350" y="637864"/>
            <a:ext cx="141972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100" dirty="0">
                <a:solidFill>
                  <a:srgbClr val="000000"/>
                </a:solidFill>
                <a:latin typeface="Arial"/>
                <a:cs typeface="Arial"/>
              </a:rPr>
              <a:t>Poziom trudności</a:t>
            </a:r>
            <a:endParaRPr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7" name="object 11">
            <a:extLst>
              <a:ext uri="{FF2B5EF4-FFF2-40B4-BE49-F238E27FC236}">
                <a16:creationId xmlns:a16="http://schemas.microsoft.com/office/drawing/2014/main" id="{84C4CD53-8B16-73B7-C40D-C005948306F2}"/>
              </a:ext>
            </a:extLst>
          </p:cNvPr>
          <p:cNvSpPr txBox="1"/>
          <p:nvPr/>
        </p:nvSpPr>
        <p:spPr>
          <a:xfrm>
            <a:off x="1666254" y="1129656"/>
            <a:ext cx="133435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100" dirty="0">
                <a:solidFill>
                  <a:srgbClr val="000000"/>
                </a:solidFill>
                <a:latin typeface="Arial"/>
                <a:cs typeface="Arial"/>
              </a:rPr>
              <a:t>Imię i Nazwisko sędziego</a:t>
            </a:r>
            <a:r>
              <a:rPr sz="11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</p:txBody>
      </p:sp>
      <p:pic>
        <p:nvPicPr>
          <p:cNvPr id="58" name="Obraz 57">
            <a:extLst>
              <a:ext uri="{FF2B5EF4-FFF2-40B4-BE49-F238E27FC236}">
                <a16:creationId xmlns:a16="http://schemas.microsoft.com/office/drawing/2014/main" id="{D22DB233-444B-1BA7-A9BD-04AD1899BB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25" y="861706"/>
            <a:ext cx="764342" cy="764342"/>
          </a:xfrm>
          <a:prstGeom prst="rect">
            <a:avLst/>
          </a:prstGeom>
        </p:spPr>
      </p:pic>
      <p:sp>
        <p:nvSpPr>
          <p:cNvPr id="59" name="pole tekstowe 58">
            <a:extLst>
              <a:ext uri="{FF2B5EF4-FFF2-40B4-BE49-F238E27FC236}">
                <a16:creationId xmlns:a16="http://schemas.microsoft.com/office/drawing/2014/main" id="{870FBE63-E9E4-4D73-50CB-B5DE08E1E307}"/>
              </a:ext>
            </a:extLst>
          </p:cNvPr>
          <p:cNvSpPr txBox="1"/>
          <p:nvPr/>
        </p:nvSpPr>
        <p:spPr>
          <a:xfrm>
            <a:off x="442271" y="1967896"/>
            <a:ext cx="400110" cy="8903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vert270" wrap="square" rtlCol="0" anchor="ctr">
            <a:spAutoFit/>
          </a:bodyPr>
          <a:lstStyle/>
          <a:p>
            <a:r>
              <a:rPr lang="pl-PL" sz="1400" b="1" dirty="0"/>
              <a:t>      cel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D268DAA7-789D-2C59-8E30-B3650EB53749}"/>
              </a:ext>
            </a:extLst>
          </p:cNvPr>
          <p:cNvSpPr txBox="1"/>
          <p:nvPr/>
        </p:nvSpPr>
        <p:spPr>
          <a:xfrm>
            <a:off x="452443" y="3072837"/>
            <a:ext cx="360000" cy="9456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vert="vert270" wrap="square" rtlCol="0" anchor="ctr">
            <a:spAutoFit/>
          </a:bodyPr>
          <a:lstStyle/>
          <a:p>
            <a:r>
              <a:rPr lang="pl-PL" sz="1600" dirty="0"/>
              <a:t>      chód</a:t>
            </a:r>
          </a:p>
        </p:txBody>
      </p:sp>
      <p:sp>
        <p:nvSpPr>
          <p:cNvPr id="61" name="pole tekstowe 60">
            <a:extLst>
              <a:ext uri="{FF2B5EF4-FFF2-40B4-BE49-F238E27FC236}">
                <a16:creationId xmlns:a16="http://schemas.microsoft.com/office/drawing/2014/main" id="{24235445-7D23-E19D-9F0C-D1180AFF9D03}"/>
              </a:ext>
            </a:extLst>
          </p:cNvPr>
          <p:cNvSpPr txBox="1"/>
          <p:nvPr/>
        </p:nvSpPr>
        <p:spPr>
          <a:xfrm>
            <a:off x="452443" y="4018504"/>
            <a:ext cx="360000" cy="983526"/>
          </a:xfrm>
          <a:prstGeom prst="rect">
            <a:avLst/>
          </a:prstGeom>
          <a:solidFill>
            <a:srgbClr val="FFD70D"/>
          </a:solidFill>
          <a:ln w="0" cmpd="sng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vert270" wrap="square" rtlCol="0" anchor="ctr">
            <a:spAutoFit/>
          </a:bodyPr>
          <a:lstStyle/>
          <a:p>
            <a:r>
              <a:rPr lang="pl-PL" sz="1600" dirty="0"/>
              <a:t>      kary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3464</TotalTime>
  <Words>1077</Words>
  <Application>Microsoft Office PowerPoint</Application>
  <PresentationFormat>Niestandardowy</PresentationFormat>
  <Paragraphs>382</Paragraphs>
  <Slides>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8" baseType="lpstr">
      <vt:lpstr>Aptos</vt:lpstr>
      <vt:lpstr>OUIWPU+ArialMT</vt:lpstr>
      <vt:lpstr>SVFFIQ+ArialMT</vt:lpstr>
      <vt:lpstr>FEWBUA+ArialMT</vt:lpstr>
      <vt:lpstr>EQRJVV+ArialMT</vt:lpstr>
      <vt:lpstr>Arial Black</vt:lpstr>
      <vt:lpstr>Arial</vt:lpstr>
      <vt:lpstr>AIDHMI+Arial-BoldMT</vt:lpstr>
      <vt:lpstr>Times New Roman</vt:lpstr>
      <vt:lpstr>Calibri</vt:lpstr>
      <vt:lpstr>EKACKK+Arial-BoldMT</vt:lpstr>
      <vt:lpstr>Theme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Joanna Strawińska</cp:lastModifiedBy>
  <cp:revision>7</cp:revision>
  <cp:lastPrinted>2024-04-02T15:20:25Z</cp:lastPrinted>
  <dcterms:modified xsi:type="dcterms:W3CDTF">2024-04-04T20:16:39Z</dcterms:modified>
</cp:coreProperties>
</file>