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jpeg"/>
  <Override PartName="/ppt/media/image11.jpg" ContentType="image/jpeg"/>
  <Override PartName="/ppt/media/image12.jpg" ContentType="image/jpeg"/>
  <Override PartName="/ppt/media/image15.jpg" ContentType="image/jpeg"/>
  <Override PartName="/ppt/media/image17.jpg" ContentType="image/jpeg"/>
  <Override PartName="/ppt/media/image19.jpg" ContentType="image/jpeg"/>
  <Override PartName="/ppt/media/image20.jpg" ContentType="image/jpeg"/>
  <Override PartName="/ppt/media/image23.jpg" ContentType="image/jpeg"/>
  <Override PartName="/ppt/media/image24.jpg" ContentType="image/jpeg"/>
  <Override PartName="/ppt/media/image3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9"/>
  </p:notesMasterIdLst>
  <p:sldIdLst>
    <p:sldId id="257" r:id="rId2"/>
    <p:sldId id="260" r:id="rId3"/>
    <p:sldId id="296" r:id="rId4"/>
    <p:sldId id="292" r:id="rId5"/>
    <p:sldId id="259" r:id="rId6"/>
    <p:sldId id="258" r:id="rId7"/>
    <p:sldId id="263" r:id="rId8"/>
    <p:sldId id="264" r:id="rId9"/>
    <p:sldId id="277" r:id="rId10"/>
    <p:sldId id="265" r:id="rId11"/>
    <p:sldId id="273" r:id="rId12"/>
    <p:sldId id="269" r:id="rId13"/>
    <p:sldId id="293" r:id="rId14"/>
    <p:sldId id="291" r:id="rId15"/>
    <p:sldId id="290" r:id="rId16"/>
    <p:sldId id="275" r:id="rId17"/>
    <p:sldId id="276" r:id="rId18"/>
    <p:sldId id="289" r:id="rId19"/>
    <p:sldId id="287" r:id="rId20"/>
    <p:sldId id="285" r:id="rId21"/>
    <p:sldId id="281" r:id="rId22"/>
    <p:sldId id="283" r:id="rId23"/>
    <p:sldId id="261" r:id="rId24"/>
    <p:sldId id="262" r:id="rId25"/>
    <p:sldId id="284" r:id="rId26"/>
    <p:sldId id="286" r:id="rId27"/>
    <p:sldId id="272" r:id="rId28"/>
    <p:sldId id="266" r:id="rId29"/>
    <p:sldId id="288" r:id="rId30"/>
    <p:sldId id="274" r:id="rId31"/>
    <p:sldId id="294" r:id="rId32"/>
    <p:sldId id="297" r:id="rId33"/>
    <p:sldId id="280" r:id="rId34"/>
    <p:sldId id="295" r:id="rId35"/>
    <p:sldId id="278" r:id="rId36"/>
    <p:sldId id="282" r:id="rId37"/>
    <p:sldId id="279" r:id="rId38"/>
  </p:sldIdLst>
  <p:sldSz cx="12192000" cy="16256000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37" d="100"/>
          <a:sy n="37" d="100"/>
        </p:scale>
        <p:origin x="2453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2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A52ECFD-D237-4996-B56E-5AE0DFA9D609}" type="datetimeFigureOut">
              <a:rPr lang="pl-PL" smtClean="0"/>
              <a:t>07.04.2024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176463" y="1252538"/>
            <a:ext cx="253682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53B3C1B-BE2C-4B53-B2D3-F2DD473C2E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8589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C794-2D35-45FB-AE20-5A2EF9CE068F}" type="datetimeFigureOut">
              <a:rPr lang="pl-PL" smtClean="0"/>
              <a:t>07.04.2024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E8F9-D97B-48F0-BB00-F0008D5888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13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C794-2D35-45FB-AE20-5A2EF9CE068F}" type="datetimeFigureOut">
              <a:rPr lang="pl-PL" smtClean="0"/>
              <a:t>07.04.2024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E8F9-D97B-48F0-BB00-F0008D5888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0280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C794-2D35-45FB-AE20-5A2EF9CE068F}" type="datetimeFigureOut">
              <a:rPr lang="pl-PL" smtClean="0"/>
              <a:t>07.04.2024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E8F9-D97B-48F0-BB00-F0008D5888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01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C794-2D35-45FB-AE20-5A2EF9CE068F}" type="datetimeFigureOut">
              <a:rPr lang="pl-PL" smtClean="0"/>
              <a:t>07.04.2024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E8F9-D97B-48F0-BB00-F0008D5888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772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82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C794-2D35-45FB-AE20-5A2EF9CE068F}" type="datetimeFigureOut">
              <a:rPr lang="pl-PL" smtClean="0"/>
              <a:t>07.04.2024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E8F9-D97B-48F0-BB00-F0008D5888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0814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C794-2D35-45FB-AE20-5A2EF9CE068F}" type="datetimeFigureOut">
              <a:rPr lang="pl-PL" smtClean="0"/>
              <a:t>07.04.2024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E8F9-D97B-48F0-BB00-F0008D5888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313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C794-2D35-45FB-AE20-5A2EF9CE068F}" type="datetimeFigureOut">
              <a:rPr lang="pl-PL" smtClean="0"/>
              <a:t>07.04.2024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E8F9-D97B-48F0-BB00-F0008D5888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6929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C794-2D35-45FB-AE20-5A2EF9CE068F}" type="datetimeFigureOut">
              <a:rPr lang="pl-PL" smtClean="0"/>
              <a:t>07.04.2024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E8F9-D97B-48F0-BB00-F0008D5888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560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C794-2D35-45FB-AE20-5A2EF9CE068F}" type="datetimeFigureOut">
              <a:rPr lang="pl-PL" smtClean="0"/>
              <a:t>07.04.2024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E8F9-D97B-48F0-BB00-F0008D5888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2814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C794-2D35-45FB-AE20-5A2EF9CE068F}" type="datetimeFigureOut">
              <a:rPr lang="pl-PL" smtClean="0"/>
              <a:t>07.04.2024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E8F9-D97B-48F0-BB00-F0008D5888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8463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C794-2D35-45FB-AE20-5A2EF9CE068F}" type="datetimeFigureOut">
              <a:rPr lang="pl-PL" smtClean="0"/>
              <a:t>07.04.2024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E8F9-D97B-48F0-BB00-F0008D5888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581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3CC794-2D35-45FB-AE20-5A2EF9CE068F}" type="datetimeFigureOut">
              <a:rPr lang="pl-PL" smtClean="0"/>
              <a:t>07.04.2024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3EE8F9-D97B-48F0-BB00-F0008D5888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742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3486" y="10643497"/>
            <a:ext cx="4196279" cy="389448"/>
          </a:xfrm>
          <a:prstGeom prst="rect">
            <a:avLst/>
          </a:prstGeom>
        </p:spPr>
        <p:txBody>
          <a:bodyPr vert="horz" wrap="square" lIns="0" tIns="19922" rIns="0" bIns="0" rtlCol="0">
            <a:spAutoFit/>
          </a:bodyPr>
          <a:lstStyle/>
          <a:p>
            <a:pPr marL="19921">
              <a:spcBef>
                <a:spcPts val="157"/>
              </a:spcBef>
            </a:pP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Błędy za efektywność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5291" y="12238995"/>
            <a:ext cx="4938755" cy="15077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Podczas przeszkody: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-Strącenie jednej lub kilku gałęzi, przerwanie ruchu naprzód, zmiana chodu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  <a:endParaRPr sz="1882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4719" y="13513598"/>
            <a:ext cx="4947522" cy="1206130"/>
          </a:xfrm>
          <a:prstGeom prst="rect">
            <a:avLst/>
          </a:prstGeom>
          <a:solidFill>
            <a:srgbClr val="FFE499"/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Niebezpieczne sytuacje:</a:t>
            </a:r>
          </a:p>
          <a:p>
            <a:pPr marL="150405">
              <a:lnSpc>
                <a:spcPts val="2212"/>
              </a:lnSpc>
              <a:spcBef>
                <a:spcPts val="94"/>
              </a:spcBef>
              <a:tabLst>
                <a:tab pos="363562" algn="l"/>
              </a:tabLst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"/>
              </a:rPr>
              <a:t>- </a:t>
            </a:r>
            <a:r>
              <a:rPr lang="pl-PL" sz="1882" dirty="0">
                <a:latin typeface="Arial"/>
                <a:cs typeface="Arial"/>
              </a:rPr>
              <a:t> Wpadnięcie konia  w przeszkodę</a:t>
            </a:r>
          </a:p>
          <a:p>
            <a:pPr marL="363562" indent="-213157">
              <a:lnSpc>
                <a:spcPts val="2212"/>
              </a:lnSpc>
              <a:buChar char="-"/>
              <a:tabLst>
                <a:tab pos="363562" algn="l"/>
              </a:tabLst>
            </a:pPr>
            <a:r>
              <a:rPr lang="pl-PL" sz="1882" dirty="0">
                <a:latin typeface="Arial"/>
                <a:cs typeface="Arial"/>
              </a:rPr>
              <a:t>Utrata równowagi przez jeźdźca</a:t>
            </a:r>
            <a:endParaRPr lang="pl-PL" sz="1882" dirty="0">
              <a:solidFill>
                <a:srgbClr val="805F00"/>
              </a:solidFill>
              <a:latin typeface="Arial Black"/>
              <a:cs typeface="Arial Black"/>
            </a:endParaRPr>
          </a:p>
          <a:p>
            <a:pPr marL="27890">
              <a:spcBef>
                <a:spcPts val="188"/>
              </a:spcBef>
            </a:pPr>
            <a:endParaRPr lang="pl-PL" sz="1882" dirty="0">
              <a:solidFill>
                <a:srgbClr val="805F00"/>
              </a:solidFill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57975" y="10639512"/>
            <a:ext cx="4909671" cy="41830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2400" dirty="0">
                <a:solidFill>
                  <a:srgbClr val="385522"/>
                </a:solidFill>
                <a:latin typeface="Arial Black"/>
                <a:cs typeface="Arial Black"/>
              </a:rPr>
              <a:t>Ocena stylu:</a:t>
            </a:r>
          </a:p>
          <a:p>
            <a:pPr marL="27890">
              <a:spcBef>
                <a:spcPts val="188"/>
              </a:spcBef>
            </a:pPr>
            <a:endParaRPr lang="pl-PL" sz="2400" dirty="0">
              <a:solidFill>
                <a:srgbClr val="385522"/>
              </a:solidFill>
              <a:latin typeface="Arial Black"/>
              <a:cs typeface="Arial Black"/>
            </a:endParaRPr>
          </a:p>
          <a:p>
            <a:pPr marL="27890">
              <a:spcBef>
                <a:spcPts val="188"/>
              </a:spcBef>
            </a:pPr>
            <a:r>
              <a:rPr lang="pl-PL" sz="1882" dirty="0">
                <a:latin typeface="Arial Black"/>
                <a:cs typeface="Arial Black"/>
              </a:rPr>
              <a:t>Utrzymanie wybranego chodu</a:t>
            </a:r>
          </a:p>
          <a:p>
            <a:pPr marL="370790" indent="-342900">
              <a:spcBef>
                <a:spcPts val="188"/>
              </a:spcBef>
              <a:buFontTx/>
              <a:buChar char="-"/>
            </a:pPr>
            <a:r>
              <a:rPr lang="pl-PL" sz="1882" dirty="0">
                <a:latin typeface="Arial Black"/>
                <a:cs typeface="Arial Black"/>
              </a:rPr>
              <a:t>Kłus</a:t>
            </a:r>
          </a:p>
          <a:p>
            <a:pPr marL="370790" indent="-342900">
              <a:spcBef>
                <a:spcPts val="188"/>
              </a:spcBef>
              <a:buFontTx/>
              <a:buChar char="-"/>
            </a:pPr>
            <a:r>
              <a:rPr lang="pl-PL" sz="1882" dirty="0">
                <a:latin typeface="Arial Black"/>
                <a:cs typeface="Arial Black"/>
              </a:rPr>
              <a:t>Galop</a:t>
            </a:r>
          </a:p>
          <a:p>
            <a:pPr marL="370790" indent="-342900">
              <a:spcBef>
                <a:spcPts val="188"/>
              </a:spcBef>
              <a:buFontTx/>
              <a:buChar char="-"/>
            </a:pPr>
            <a:r>
              <a:rPr lang="pl-PL" sz="1882" dirty="0">
                <a:latin typeface="Arial Black"/>
                <a:cs typeface="Arial Black"/>
              </a:rPr>
              <a:t>Stęp ( tylko zawody *)</a:t>
            </a:r>
          </a:p>
          <a:p>
            <a:pPr marL="370790" indent="-342900">
              <a:spcBef>
                <a:spcPts val="188"/>
              </a:spcBef>
              <a:buFont typeface="Wingdings" panose="05000000000000000000" pitchFamily="2" charset="2"/>
              <a:buChar char="Ø"/>
            </a:pPr>
            <a:endParaRPr lang="pl-PL" sz="1882" dirty="0">
              <a:latin typeface="Arial Black"/>
              <a:cs typeface="Arial Black"/>
            </a:endParaRPr>
          </a:p>
          <a:p>
            <a:pPr marL="27890">
              <a:spcBef>
                <a:spcPts val="188"/>
              </a:spcBef>
            </a:pPr>
            <a:r>
              <a:rPr lang="pl-PL" sz="2400" i="1" dirty="0">
                <a:latin typeface="Arial"/>
                <a:cs typeface="Arial"/>
              </a:rPr>
              <a:t>W przypadku zmiany chodu:</a:t>
            </a:r>
            <a:r>
              <a:rPr lang="pl-PL" sz="2400" i="1" spc="-8" dirty="0">
                <a:latin typeface="Arial"/>
                <a:cs typeface="Arial"/>
              </a:rPr>
              <a:t> w punktacji uwzględnia się chód niższy. </a:t>
            </a:r>
            <a:r>
              <a:rPr lang="pl-PL" sz="2400" i="1" dirty="0">
                <a:latin typeface="Arial"/>
                <a:cs typeface="Arial"/>
              </a:rPr>
              <a:t>powrót do początkowego chodu nie jest oceniane.</a:t>
            </a:r>
            <a:endParaRPr sz="1882" dirty="0">
              <a:latin typeface="Arial Black"/>
              <a:cs typeface="Arial Black"/>
            </a:endParaRPr>
          </a:p>
          <a:p>
            <a:pPr>
              <a:spcBef>
                <a:spcPts val="243"/>
              </a:spcBef>
            </a:pPr>
            <a:endParaRPr sz="1882" dirty="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2799" y="3263153"/>
            <a:ext cx="3281081" cy="1727472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9765" rIns="0" bIns="0" rtlCol="0">
            <a:spAutoFit/>
          </a:bodyPr>
          <a:lstStyle/>
          <a:p>
            <a:pPr marL="150405">
              <a:lnSpc>
                <a:spcPts val="2180"/>
              </a:lnSpc>
              <a:spcBef>
                <a:spcPts val="471"/>
              </a:spcBef>
            </a:pPr>
            <a:r>
              <a:rPr sz="1882" b="1" spc="-16" dirty="0">
                <a:latin typeface="Georgia"/>
                <a:cs typeface="Georgia"/>
              </a:rPr>
              <a:t>Gr</a:t>
            </a:r>
            <a:r>
              <a:rPr lang="pl-PL" sz="1882" b="1" spc="-16" dirty="0" err="1">
                <a:latin typeface="Georgia"/>
                <a:cs typeface="Georgia"/>
              </a:rPr>
              <a:t>upa</a:t>
            </a:r>
            <a:r>
              <a:rPr sz="1882" b="1" spc="-78" dirty="0">
                <a:latin typeface="Georgia"/>
                <a:cs typeface="Georgia"/>
              </a:rPr>
              <a:t>:</a:t>
            </a:r>
            <a:r>
              <a:rPr lang="pl-PL" sz="1882" b="1" spc="-78" dirty="0">
                <a:latin typeface="Georgia"/>
                <a:cs typeface="Georgia"/>
              </a:rPr>
              <a:t> 1</a:t>
            </a:r>
          </a:p>
          <a:p>
            <a:pPr marL="150405">
              <a:lnSpc>
                <a:spcPts val="2180"/>
              </a:lnSpc>
              <a:spcBef>
                <a:spcPts val="471"/>
              </a:spcBef>
            </a:pPr>
            <a:endParaRPr lang="pl-PL" sz="1882" b="1" spc="-78" dirty="0">
              <a:latin typeface="Georgia"/>
              <a:cs typeface="Georgia"/>
            </a:endParaRPr>
          </a:p>
          <a:p>
            <a:pPr marL="150405">
              <a:lnSpc>
                <a:spcPts val="2180"/>
              </a:lnSpc>
              <a:spcBef>
                <a:spcPts val="471"/>
              </a:spcBef>
            </a:pPr>
            <a:r>
              <a:rPr lang="pl-PL" sz="2800" b="1" i="1" spc="-78" dirty="0">
                <a:latin typeface="Georgia"/>
                <a:cs typeface="Georgia"/>
              </a:rPr>
              <a:t>Niskie gałęzie</a:t>
            </a:r>
          </a:p>
          <a:p>
            <a:pPr marL="150405">
              <a:lnSpc>
                <a:spcPts val="2180"/>
              </a:lnSpc>
              <a:spcBef>
                <a:spcPts val="471"/>
              </a:spcBef>
            </a:pPr>
            <a:endParaRPr lang="pl-PL" sz="1882" b="1" spc="-78" dirty="0">
              <a:latin typeface="Georgia"/>
              <a:cs typeface="Georgia"/>
            </a:endParaRPr>
          </a:p>
          <a:p>
            <a:pPr marL="150405">
              <a:lnSpc>
                <a:spcPts val="2180"/>
              </a:lnSpc>
              <a:spcBef>
                <a:spcPts val="471"/>
              </a:spcBef>
            </a:pPr>
            <a:endParaRPr lang="pl-PL" sz="1882" b="1" spc="-78" dirty="0">
              <a:latin typeface="Georgia"/>
              <a:cs typeface="Georg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52039" y="1114345"/>
            <a:ext cx="1170279" cy="1354411"/>
            <a:chOff x="513397" y="703897"/>
            <a:chExt cx="1115695" cy="1206500"/>
          </a:xfrm>
        </p:grpSpPr>
        <p:sp>
          <p:nvSpPr>
            <p:cNvPr id="19" name="object 19"/>
            <p:cNvSpPr/>
            <p:nvPr/>
          </p:nvSpPr>
          <p:spPr>
            <a:xfrm>
              <a:off x="594359" y="7848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4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0" name="object 20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1" name="object 21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0" y="1125220"/>
                  </a:moveTo>
                  <a:lnTo>
                    <a:pt x="1034415" y="1125220"/>
                  </a:lnTo>
                  <a:lnTo>
                    <a:pt x="1034415" y="0"/>
                  </a:lnTo>
                  <a:lnTo>
                    <a:pt x="0" y="0"/>
                  </a:lnTo>
                  <a:lnTo>
                    <a:pt x="0" y="11252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044" y="758824"/>
              <a:ext cx="923925" cy="114744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857610" y="5498066"/>
            <a:ext cx="5178206" cy="266509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txBody>
          <a:bodyPr vert="horz" wrap="square" lIns="0" tIns="104588" rIns="0" bIns="0" rtlCol="0">
            <a:spAutoFit/>
          </a:bodyPr>
          <a:lstStyle/>
          <a:p>
            <a:pPr marL="152397">
              <a:spcBef>
                <a:spcPts val="824"/>
              </a:spcBef>
            </a:pPr>
            <a:r>
              <a:rPr lang="pl-PL" sz="2400" dirty="0">
                <a:latin typeface="Arial Black"/>
                <a:cs typeface="Arial Black"/>
              </a:rPr>
              <a:t>Sprzęt:</a:t>
            </a:r>
          </a:p>
          <a:p>
            <a:pPr marL="495297" indent="-342900">
              <a:spcBef>
                <a:spcPts val="824"/>
              </a:spcBef>
              <a:buFont typeface="Wingdings" panose="05000000000000000000" pitchFamily="2" charset="2"/>
              <a:buChar char="q"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2 czerwone chorągiewki</a:t>
            </a:r>
          </a:p>
          <a:p>
            <a:pPr marL="495297" indent="-342900">
              <a:spcBef>
                <a:spcPts val="824"/>
              </a:spcBef>
              <a:buFont typeface="Wingdings" panose="05000000000000000000" pitchFamily="2" charset="2"/>
              <a:buChar char="q"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2 białe chorągiewki</a:t>
            </a:r>
          </a:p>
          <a:p>
            <a:pPr marL="495297" indent="-342900">
              <a:spcBef>
                <a:spcPts val="824"/>
              </a:spcBef>
              <a:buFont typeface="Wingdings" panose="05000000000000000000" pitchFamily="2" charset="2"/>
              <a:buChar char="q"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1 numer</a:t>
            </a:r>
          </a:p>
          <a:p>
            <a:pPr marL="495297" indent="-342900">
              <a:spcBef>
                <a:spcPts val="824"/>
              </a:spcBef>
              <a:buFont typeface="Wingdings" panose="05000000000000000000" pitchFamily="2" charset="2"/>
              <a:buChar char="q"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3 – 5 gałęzi ze stojakami</a:t>
            </a:r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4"/>
              </a:spcBef>
            </a:pPr>
            <a:endParaRPr sz="1882" dirty="0">
              <a:latin typeface="Arial Black"/>
              <a:cs typeface="Arial Black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712225"/>
              </p:ext>
            </p:extLst>
          </p:nvPr>
        </p:nvGraphicFramePr>
        <p:xfrm>
          <a:off x="4374573" y="2566557"/>
          <a:ext cx="3078947" cy="2291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1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53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000" dirty="0">
                          <a:latin typeface="Arial"/>
                          <a:cs typeface="Arial"/>
                        </a:rPr>
                        <a:t>Ilość gałęzi 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000" dirty="0">
                          <a:latin typeface="Arial"/>
                          <a:cs typeface="Arial"/>
                        </a:rPr>
                        <a:t>Wysokość nad kłębem 35 cm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3118">
                <a:tc>
                  <a:txBody>
                    <a:bodyPr/>
                    <a:lstStyle/>
                    <a:p>
                      <a:pPr marL="185420" marR="179070" indent="59055" algn="ctr">
                        <a:lnSpc>
                          <a:spcPts val="1150"/>
                        </a:lnSpc>
                        <a:spcBef>
                          <a:spcPts val="59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175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000" dirty="0">
                          <a:latin typeface="Arial"/>
                          <a:cs typeface="Arial"/>
                        </a:rPr>
                        <a:t>Ilość gałęzi 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000" dirty="0">
                          <a:latin typeface="Arial"/>
                          <a:cs typeface="Arial"/>
                        </a:rPr>
                        <a:t>Wysokość nad kłębem 30 cm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46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pl-PL" sz="1600" dirty="0">
                          <a:latin typeface="Times New Roman"/>
                          <a:cs typeface="Times New Roman"/>
                        </a:rPr>
                        <a:t>***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9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000" dirty="0">
                          <a:latin typeface="Arial"/>
                          <a:cs typeface="Arial"/>
                        </a:rPr>
                        <a:t>Ilość gałęzi 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000" dirty="0">
                          <a:latin typeface="Arial"/>
                          <a:cs typeface="Arial"/>
                        </a:rPr>
                        <a:t>Wysokość nad kłębem 20 cm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2112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" name="object 32"/>
          <p:cNvSpPr txBox="1"/>
          <p:nvPr/>
        </p:nvSpPr>
        <p:spPr>
          <a:xfrm>
            <a:off x="760007" y="8637158"/>
            <a:ext cx="10671984" cy="133304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8573" rIns="0" bIns="0" rtlCol="0">
            <a:spAutoFit/>
          </a:bodyPr>
          <a:lstStyle/>
          <a:p>
            <a:pPr marL="4980" algn="ctr">
              <a:spcBef>
                <a:spcPts val="855"/>
              </a:spcBef>
            </a:pP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Cel: Niskie gałęzie</a:t>
            </a:r>
          </a:p>
          <a:p>
            <a:pPr marL="4980" algn="ctr">
              <a:spcBef>
                <a:spcPts val="855"/>
              </a:spcBef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Przejechanie pod niskimi gałęziami, bez strącenia ich, z utrzymaniem początkowo obranego chodu</a:t>
            </a:r>
            <a:r>
              <a:rPr lang="pl-PL" sz="1882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88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573049" y="1556991"/>
            <a:ext cx="4007223" cy="3191434"/>
            <a:chOff x="4814570" y="824864"/>
            <a:chExt cx="2554605" cy="2034539"/>
          </a:xfrm>
        </p:grpSpPr>
        <p:sp>
          <p:nvSpPr>
            <p:cNvPr id="35" name="object 35"/>
            <p:cNvSpPr/>
            <p:nvPr/>
          </p:nvSpPr>
          <p:spPr>
            <a:xfrm>
              <a:off x="4890770" y="9010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6" name="object 36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0" y="1958339"/>
                  </a:moveTo>
                  <a:lnTo>
                    <a:pt x="2478404" y="1958339"/>
                  </a:lnTo>
                  <a:lnTo>
                    <a:pt x="2478404" y="0"/>
                  </a:lnTo>
                  <a:lnTo>
                    <a:pt x="0" y="0"/>
                  </a:lnTo>
                  <a:lnTo>
                    <a:pt x="0" y="195833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</p:grpSp>
      <p:pic>
        <p:nvPicPr>
          <p:cNvPr id="7" name="Obraz 6">
            <a:extLst>
              <a:ext uri="{FF2B5EF4-FFF2-40B4-BE49-F238E27FC236}">
                <a16:creationId xmlns:a16="http://schemas.microsoft.com/office/drawing/2014/main" id="{B157F88A-7E5C-0405-BFD1-A428B461A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78" y="1269218"/>
            <a:ext cx="1047750" cy="1047750"/>
          </a:xfrm>
          <a:prstGeom prst="rect">
            <a:avLst/>
          </a:prstGeom>
        </p:spPr>
      </p:pic>
      <p:sp>
        <p:nvSpPr>
          <p:cNvPr id="33" name="object 26">
            <a:extLst>
              <a:ext uri="{FF2B5EF4-FFF2-40B4-BE49-F238E27FC236}">
                <a16:creationId xmlns:a16="http://schemas.microsoft.com/office/drawing/2014/main" id="{8D46B11A-F125-B600-F6F8-DAEE3F991EDF}"/>
              </a:ext>
            </a:extLst>
          </p:cNvPr>
          <p:cNvSpPr txBox="1"/>
          <p:nvPr/>
        </p:nvSpPr>
        <p:spPr>
          <a:xfrm>
            <a:off x="6095999" y="5498066"/>
            <a:ext cx="5484273" cy="2652269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  <a:effectLst/>
        </p:spPr>
        <p:txBody>
          <a:bodyPr vert="horz" wrap="square" lIns="0" tIns="104588" rIns="0" bIns="0" rtlCol="0">
            <a:spAutoFit/>
          </a:bodyPr>
          <a:lstStyle/>
          <a:p>
            <a:pPr marL="152397">
              <a:spcBef>
                <a:spcPts val="824"/>
              </a:spcBef>
            </a:pPr>
            <a:r>
              <a:rPr lang="pl-PL" sz="2400" dirty="0">
                <a:latin typeface="Arial Black"/>
                <a:cs typeface="Arial Black"/>
              </a:rPr>
              <a:t>Właściwości:</a:t>
            </a:r>
          </a:p>
          <a:p>
            <a:pPr marL="495297" indent="-342900">
              <a:spcBef>
                <a:spcPts val="824"/>
              </a:spcBef>
              <a:buFont typeface="Wingdings" panose="05000000000000000000" pitchFamily="2" charset="2"/>
              <a:buChar char="q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Seria 3 do 5 ruchomych gałęzi ułożonych w linii prostej.</a:t>
            </a:r>
          </a:p>
          <a:p>
            <a:pPr marL="495297" indent="-342900">
              <a:spcBef>
                <a:spcPts val="824"/>
              </a:spcBef>
              <a:buFont typeface="Wingdings" panose="05000000000000000000" pitchFamily="2" charset="2"/>
              <a:buChar char="q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Odległość między gałęziami 1 - 2 m.</a:t>
            </a:r>
          </a:p>
          <a:p>
            <a:pPr marL="495297" indent="-342900">
              <a:spcBef>
                <a:spcPts val="824"/>
              </a:spcBef>
              <a:buFont typeface="Wingdings" panose="05000000000000000000" pitchFamily="2" charset="2"/>
              <a:buChar char="q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Szerokość od 1,80 do 2 m.</a:t>
            </a:r>
          </a:p>
          <a:p>
            <a:pPr marL="495297" indent="-342900">
              <a:spcBef>
                <a:spcPts val="824"/>
              </a:spcBef>
              <a:buFont typeface="Wingdings" panose="05000000000000000000" pitchFamily="2" charset="2"/>
              <a:buChar char="q"/>
            </a:pPr>
            <a:endParaRPr sz="188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0A4BBB45-CB76-F814-6B5A-D68BB91F3758}"/>
              </a:ext>
            </a:extLst>
          </p:cNvPr>
          <p:cNvSpPr txBox="1"/>
          <p:nvPr/>
        </p:nvSpPr>
        <p:spPr>
          <a:xfrm>
            <a:off x="934719" y="11007846"/>
            <a:ext cx="4947521" cy="12255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Przed przeszkodą: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-Wolta, Wyłamanie, Cofnięcie, Odmowa</a:t>
            </a:r>
          </a:p>
          <a:p>
            <a:pPr marL="362821" indent="-342900">
              <a:lnSpc>
                <a:spcPts val="2212"/>
              </a:lnSpc>
              <a:spcBef>
                <a:spcPts val="157"/>
              </a:spcBef>
              <a:buFontTx/>
              <a:buChar char="-"/>
            </a:pPr>
            <a:r>
              <a:rPr lang="pl-PL" sz="1882" b="1" spc="-16" dirty="0">
                <a:latin typeface="Arial"/>
                <a:cs typeface="Arial"/>
              </a:rPr>
              <a:t>Ominięcie przeszkody.</a:t>
            </a:r>
          </a:p>
          <a:p>
            <a:pPr marL="362821" indent="-342900">
              <a:lnSpc>
                <a:spcPts val="2212"/>
              </a:lnSpc>
              <a:spcBef>
                <a:spcPts val="157"/>
              </a:spcBef>
              <a:buFontTx/>
              <a:buChar char="-"/>
            </a:pPr>
            <a:endParaRPr lang="pl-PL" sz="1882" b="1" spc="-16" dirty="0">
              <a:latin typeface="Arial"/>
              <a:cs typeface="Arial"/>
            </a:endParaRPr>
          </a:p>
        </p:txBody>
      </p:sp>
      <p:pic>
        <p:nvPicPr>
          <p:cNvPr id="43" name="Obraz 42">
            <a:extLst>
              <a:ext uri="{FF2B5EF4-FFF2-40B4-BE49-F238E27FC236}">
                <a16:creationId xmlns:a16="http://schemas.microsoft.com/office/drawing/2014/main" id="{66D1166C-938B-E138-A607-EB1AB528F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072" y="1159209"/>
            <a:ext cx="3984977" cy="1463855"/>
          </a:xfrm>
          <a:prstGeom prst="rect">
            <a:avLst/>
          </a:prstGeom>
        </p:spPr>
      </p:pic>
      <p:pic>
        <p:nvPicPr>
          <p:cNvPr id="3" name="object 41">
            <a:extLst>
              <a:ext uri="{FF2B5EF4-FFF2-40B4-BE49-F238E27FC236}">
                <a16:creationId xmlns:a16="http://schemas.microsoft.com/office/drawing/2014/main" id="{8DC317F0-0ACC-9125-7835-3290DC100839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33793" y="1860296"/>
            <a:ext cx="3512173" cy="24652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3486" y="10643497"/>
            <a:ext cx="4196279" cy="389448"/>
          </a:xfrm>
          <a:prstGeom prst="rect">
            <a:avLst/>
          </a:prstGeom>
        </p:spPr>
        <p:txBody>
          <a:bodyPr vert="horz" wrap="square" lIns="0" tIns="19922" rIns="0" bIns="0" rtlCol="0">
            <a:spAutoFit/>
          </a:bodyPr>
          <a:lstStyle/>
          <a:p>
            <a:pPr marL="19921">
              <a:spcBef>
                <a:spcPts val="157"/>
              </a:spcBef>
            </a:pP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Błędy za efektywność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3485" y="12379660"/>
            <a:ext cx="4938755" cy="12255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Podczas przeszkody: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  <a:endParaRPr sz="1882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3485" y="13692344"/>
            <a:ext cx="4947522" cy="1562061"/>
          </a:xfrm>
          <a:prstGeom prst="rect">
            <a:avLst/>
          </a:prstGeom>
          <a:solidFill>
            <a:srgbClr val="FFE499"/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Niebezpieczne sytuacje</a:t>
            </a:r>
            <a:endParaRPr lang="pl-PL" sz="1882" dirty="0">
              <a:latin typeface="Arial Black"/>
              <a:cs typeface="Arial Black"/>
            </a:endParaRPr>
          </a:p>
          <a:p>
            <a:pPr marL="27890">
              <a:spcBef>
                <a:spcPts val="94"/>
              </a:spcBef>
            </a:pPr>
            <a:r>
              <a:rPr lang="pl-PL" sz="1882" dirty="0">
                <a:latin typeface="Arial"/>
                <a:cs typeface="Arial"/>
              </a:rPr>
              <a:t>-</a:t>
            </a:r>
            <a:r>
              <a:rPr lang="pl-PL" sz="1882" spc="502" dirty="0">
                <a:latin typeface="Arial"/>
                <a:cs typeface="Arial"/>
              </a:rPr>
              <a:t> </a:t>
            </a:r>
            <a:r>
              <a:rPr lang="pl-PL" sz="1882" dirty="0">
                <a:latin typeface="Arial"/>
                <a:cs typeface="Arial"/>
              </a:rPr>
              <a:t>Utrata równowagi przez jeźdźca lub konia </a:t>
            </a:r>
          </a:p>
          <a:p>
            <a:pPr marL="27890">
              <a:spcBef>
                <a:spcPts val="188"/>
              </a:spcBef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-</a:t>
            </a:r>
          </a:p>
          <a:p>
            <a:pPr marL="27890">
              <a:spcBef>
                <a:spcPts val="188"/>
              </a:spcBef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-</a:t>
            </a:r>
          </a:p>
          <a:p>
            <a:pPr marL="27890">
              <a:spcBef>
                <a:spcPts val="188"/>
              </a:spcBef>
            </a:pPr>
            <a:endParaRPr sz="1882" dirty="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57975" y="10639512"/>
            <a:ext cx="4909671" cy="49225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2400" dirty="0">
                <a:solidFill>
                  <a:srgbClr val="385522"/>
                </a:solidFill>
                <a:latin typeface="Arial Black"/>
                <a:cs typeface="Arial Black"/>
              </a:rPr>
              <a:t>Ocena stylu:</a:t>
            </a:r>
          </a:p>
          <a:p>
            <a:pPr marL="27890">
              <a:lnSpc>
                <a:spcPts val="2212"/>
              </a:lnSpc>
              <a:spcBef>
                <a:spcPts val="2071"/>
              </a:spcBef>
            </a:pPr>
            <a:r>
              <a:rPr lang="pl-PL" sz="2400" b="1" spc="-16" dirty="0">
                <a:latin typeface="Arial"/>
                <a:cs typeface="Arial"/>
              </a:rPr>
              <a:t>Prawidłowa</a:t>
            </a:r>
            <a:r>
              <a:rPr lang="pl-PL" sz="2400" b="1" spc="-39" dirty="0">
                <a:latin typeface="Arial"/>
                <a:cs typeface="Arial"/>
              </a:rPr>
              <a:t> </a:t>
            </a:r>
            <a:r>
              <a:rPr lang="pl-PL" sz="2400" b="1" dirty="0">
                <a:latin typeface="Arial"/>
                <a:cs typeface="Arial"/>
              </a:rPr>
              <a:t>pozycja</a:t>
            </a:r>
            <a:r>
              <a:rPr lang="pl-PL" sz="2400" b="1" spc="-31" dirty="0">
                <a:latin typeface="Arial"/>
                <a:cs typeface="Arial"/>
              </a:rPr>
              <a:t> </a:t>
            </a:r>
            <a:r>
              <a:rPr lang="pl-PL" sz="2400" b="1" spc="-16" dirty="0">
                <a:latin typeface="Arial"/>
                <a:cs typeface="Arial"/>
              </a:rPr>
              <a:t>jeźdźca</a:t>
            </a:r>
            <a:endParaRPr lang="pl-PL" sz="2400" dirty="0">
              <a:latin typeface="Arial"/>
              <a:cs typeface="Arial"/>
            </a:endParaRPr>
          </a:p>
          <a:p>
            <a:pPr marL="27890" marR="150405" indent="213157">
              <a:lnSpc>
                <a:spcPts val="2165"/>
              </a:lnSpc>
              <a:spcBef>
                <a:spcPts val="102"/>
              </a:spcBef>
              <a:buChar char="-"/>
              <a:tabLst>
                <a:tab pos="241047" algn="l"/>
              </a:tabLst>
            </a:pPr>
            <a:r>
              <a:rPr lang="pl-PL" sz="2000" dirty="0">
                <a:latin typeface="Arial"/>
                <a:cs typeface="Arial"/>
              </a:rPr>
              <a:t>Pozycja</a:t>
            </a:r>
            <a:r>
              <a:rPr lang="pl-PL" sz="2000" spc="-39" dirty="0">
                <a:latin typeface="Arial"/>
                <a:cs typeface="Arial"/>
              </a:rPr>
              <a:t> </a:t>
            </a:r>
            <a:r>
              <a:rPr lang="pl-PL" sz="2000" dirty="0">
                <a:latin typeface="Arial"/>
                <a:cs typeface="Arial"/>
              </a:rPr>
              <a:t>lekko</a:t>
            </a:r>
            <a:r>
              <a:rPr lang="pl-PL" sz="2000" spc="-39" dirty="0">
                <a:latin typeface="Arial"/>
                <a:cs typeface="Arial"/>
              </a:rPr>
              <a:t> </a:t>
            </a:r>
            <a:r>
              <a:rPr lang="pl-PL" sz="2000" dirty="0">
                <a:latin typeface="Arial"/>
                <a:cs typeface="Arial"/>
              </a:rPr>
              <a:t>pochylona</a:t>
            </a:r>
            <a:r>
              <a:rPr lang="pl-PL" sz="2000" spc="-31" dirty="0">
                <a:latin typeface="Arial"/>
                <a:cs typeface="Arial"/>
              </a:rPr>
              <a:t> </a:t>
            </a:r>
            <a:r>
              <a:rPr lang="pl-PL" sz="2000" dirty="0">
                <a:latin typeface="Arial"/>
                <a:cs typeface="Arial"/>
              </a:rPr>
              <a:t>podczas</a:t>
            </a:r>
            <a:r>
              <a:rPr lang="pl-PL" sz="2000" spc="-39" dirty="0">
                <a:latin typeface="Arial"/>
                <a:cs typeface="Arial"/>
              </a:rPr>
              <a:t> </a:t>
            </a:r>
            <a:r>
              <a:rPr lang="pl-PL" sz="2000" dirty="0">
                <a:latin typeface="Arial"/>
                <a:cs typeface="Arial"/>
              </a:rPr>
              <a:t>wjazdu</a:t>
            </a:r>
            <a:r>
              <a:rPr lang="pl-PL" sz="2000" spc="-31" dirty="0">
                <a:latin typeface="Arial"/>
                <a:cs typeface="Arial"/>
              </a:rPr>
              <a:t> </a:t>
            </a:r>
            <a:r>
              <a:rPr lang="pl-PL" sz="2000" spc="-78" dirty="0">
                <a:latin typeface="Arial"/>
                <a:cs typeface="Arial"/>
              </a:rPr>
              <a:t>i    </a:t>
            </a:r>
            <a:r>
              <a:rPr lang="pl-PL" sz="2000" dirty="0">
                <a:latin typeface="Arial"/>
                <a:cs typeface="Arial"/>
              </a:rPr>
              <a:t>lekko</a:t>
            </a:r>
            <a:r>
              <a:rPr lang="pl-PL" sz="2000" spc="-39" dirty="0">
                <a:latin typeface="Arial"/>
                <a:cs typeface="Arial"/>
              </a:rPr>
              <a:t> </a:t>
            </a:r>
            <a:r>
              <a:rPr lang="pl-PL" sz="2000" dirty="0">
                <a:latin typeface="Arial"/>
                <a:cs typeface="Arial"/>
              </a:rPr>
              <a:t>odchylona</a:t>
            </a:r>
            <a:r>
              <a:rPr lang="pl-PL" sz="2000" spc="-31" dirty="0">
                <a:latin typeface="Arial"/>
                <a:cs typeface="Arial"/>
              </a:rPr>
              <a:t> </a:t>
            </a:r>
            <a:r>
              <a:rPr lang="pl-PL" sz="2000" dirty="0">
                <a:latin typeface="Arial"/>
                <a:cs typeface="Arial"/>
              </a:rPr>
              <a:t>w</a:t>
            </a:r>
            <a:r>
              <a:rPr lang="pl-PL" sz="2000" spc="-31" dirty="0">
                <a:latin typeface="Arial"/>
                <a:cs typeface="Arial"/>
              </a:rPr>
              <a:t> </a:t>
            </a:r>
            <a:r>
              <a:rPr lang="pl-PL" sz="2000" dirty="0">
                <a:latin typeface="Arial"/>
                <a:cs typeface="Arial"/>
              </a:rPr>
              <a:t>czasie</a:t>
            </a:r>
            <a:r>
              <a:rPr lang="pl-PL" sz="2000" spc="-31" dirty="0">
                <a:latin typeface="Arial"/>
                <a:cs typeface="Arial"/>
              </a:rPr>
              <a:t> </a:t>
            </a:r>
            <a:r>
              <a:rPr lang="pl-PL" sz="2000" spc="-16" dirty="0">
                <a:latin typeface="Arial"/>
                <a:cs typeface="Arial"/>
              </a:rPr>
              <a:t>zjazdu</a:t>
            </a:r>
            <a:endParaRPr lang="pl-PL" sz="2000" dirty="0">
              <a:latin typeface="Arial"/>
              <a:cs typeface="Arial"/>
            </a:endParaRPr>
          </a:p>
          <a:p>
            <a:pPr marL="27890" marR="1013990" indent="213157">
              <a:lnSpc>
                <a:spcPts val="2165"/>
              </a:lnSpc>
              <a:buChar char="-"/>
              <a:tabLst>
                <a:tab pos="241047" algn="l"/>
              </a:tabLst>
            </a:pPr>
            <a:r>
              <a:rPr lang="pl-PL" sz="2000" dirty="0">
                <a:latin typeface="Arial"/>
                <a:cs typeface="Arial"/>
              </a:rPr>
              <a:t>Jeździec</a:t>
            </a:r>
            <a:r>
              <a:rPr lang="pl-PL" sz="2000" spc="-24" dirty="0">
                <a:latin typeface="Arial"/>
                <a:cs typeface="Arial"/>
              </a:rPr>
              <a:t> </a:t>
            </a:r>
            <a:r>
              <a:rPr lang="pl-PL" sz="2000" dirty="0">
                <a:latin typeface="Arial"/>
                <a:cs typeface="Arial"/>
              </a:rPr>
              <a:t>w</a:t>
            </a:r>
            <a:r>
              <a:rPr lang="pl-PL" sz="2000" spc="-16" dirty="0">
                <a:latin typeface="Arial"/>
                <a:cs typeface="Arial"/>
              </a:rPr>
              <a:t> </a:t>
            </a:r>
            <a:r>
              <a:rPr lang="pl-PL" sz="2000" dirty="0">
                <a:latin typeface="Arial"/>
                <a:cs typeface="Arial"/>
              </a:rPr>
              <a:t>równowadze</a:t>
            </a:r>
            <a:r>
              <a:rPr lang="pl-PL" sz="2000" spc="-16" dirty="0">
                <a:latin typeface="Arial"/>
                <a:cs typeface="Arial"/>
              </a:rPr>
              <a:t> </a:t>
            </a:r>
            <a:r>
              <a:rPr lang="pl-PL" sz="2000" dirty="0">
                <a:latin typeface="Arial"/>
                <a:cs typeface="Arial"/>
              </a:rPr>
              <a:t>oparty</a:t>
            </a:r>
            <a:r>
              <a:rPr lang="pl-PL" sz="2000" spc="-16" dirty="0">
                <a:latin typeface="Arial"/>
                <a:cs typeface="Arial"/>
              </a:rPr>
              <a:t> </a:t>
            </a:r>
            <a:r>
              <a:rPr lang="pl-PL" sz="2000" spc="-39" dirty="0">
                <a:latin typeface="Arial"/>
                <a:cs typeface="Arial"/>
              </a:rPr>
              <a:t>na  </a:t>
            </a:r>
            <a:r>
              <a:rPr lang="pl-PL" sz="2000" spc="-16" dirty="0">
                <a:latin typeface="Arial"/>
                <a:cs typeface="Arial"/>
              </a:rPr>
              <a:t>strzemionach</a:t>
            </a:r>
            <a:endParaRPr lang="pl-PL" sz="2000" dirty="0">
              <a:latin typeface="Arial"/>
              <a:cs typeface="Arial"/>
            </a:endParaRPr>
          </a:p>
          <a:p>
            <a:pPr marL="370790" indent="-342900">
              <a:lnSpc>
                <a:spcPts val="2110"/>
              </a:lnSpc>
              <a:buFontTx/>
              <a:buChar char="-"/>
            </a:pPr>
            <a:r>
              <a:rPr lang="pl-PL" sz="2000" dirty="0">
                <a:latin typeface="Arial"/>
                <a:cs typeface="Arial"/>
              </a:rPr>
              <a:t>Wzrok</a:t>
            </a:r>
            <a:r>
              <a:rPr lang="pl-PL" sz="2000" spc="-47" dirty="0">
                <a:latin typeface="Arial"/>
                <a:cs typeface="Arial"/>
              </a:rPr>
              <a:t> </a:t>
            </a:r>
            <a:r>
              <a:rPr lang="pl-PL" sz="2000" spc="-16" dirty="0">
                <a:latin typeface="Arial"/>
                <a:cs typeface="Arial"/>
              </a:rPr>
              <a:t>skierowany naprzód</a:t>
            </a:r>
          </a:p>
          <a:p>
            <a:pPr marL="370790" indent="-342900">
              <a:lnSpc>
                <a:spcPts val="2110"/>
              </a:lnSpc>
              <a:buFontTx/>
              <a:buChar char="-"/>
            </a:pPr>
            <a:endParaRPr lang="pl-PL" sz="2000" spc="-16" dirty="0">
              <a:latin typeface="Arial"/>
              <a:cs typeface="Arial"/>
            </a:endParaRPr>
          </a:p>
          <a:p>
            <a:pPr marL="27890">
              <a:lnSpc>
                <a:spcPts val="2110"/>
              </a:lnSpc>
            </a:pPr>
            <a:r>
              <a:rPr lang="pl-PL" sz="2400" b="1" spc="-16" dirty="0">
                <a:latin typeface="Arial"/>
                <a:cs typeface="Arial"/>
              </a:rPr>
              <a:t>Regularny ruch naprzód</a:t>
            </a:r>
          </a:p>
          <a:p>
            <a:pPr marL="27890">
              <a:lnSpc>
                <a:spcPts val="2110"/>
              </a:lnSpc>
            </a:pPr>
            <a:endParaRPr lang="pl-PL" sz="2400" b="1" spc="-16" dirty="0">
              <a:latin typeface="Arial"/>
              <a:cs typeface="Arial"/>
            </a:endParaRPr>
          </a:p>
          <a:p>
            <a:pPr marL="27890">
              <a:lnSpc>
                <a:spcPts val="2110"/>
              </a:lnSpc>
            </a:pPr>
            <a:r>
              <a:rPr lang="pl-PL" sz="2400" b="1" dirty="0">
                <a:latin typeface="Arial"/>
                <a:cs typeface="Arial"/>
              </a:rPr>
              <a:t>Kontrola</a:t>
            </a:r>
            <a:r>
              <a:rPr lang="pl-PL" sz="2400" b="1" spc="-133" dirty="0">
                <a:latin typeface="Arial"/>
                <a:cs typeface="Arial"/>
              </a:rPr>
              <a:t> </a:t>
            </a:r>
            <a:r>
              <a:rPr lang="pl-PL" sz="2400" b="1" spc="-16" dirty="0">
                <a:latin typeface="Arial"/>
                <a:cs typeface="Arial"/>
              </a:rPr>
              <a:t>trasy</a:t>
            </a:r>
            <a:endParaRPr lang="pl-PL" sz="2400" dirty="0">
              <a:latin typeface="Arial"/>
              <a:cs typeface="Arial"/>
            </a:endParaRPr>
          </a:p>
          <a:p>
            <a:pPr marL="27890">
              <a:lnSpc>
                <a:spcPts val="2165"/>
              </a:lnSpc>
            </a:pPr>
            <a:r>
              <a:rPr lang="pl-PL" sz="2400" dirty="0">
                <a:latin typeface="Arial"/>
                <a:cs typeface="Arial"/>
              </a:rPr>
              <a:t>Koń</a:t>
            </a:r>
            <a:r>
              <a:rPr lang="pl-PL" sz="2400" spc="-31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pokonuje</a:t>
            </a:r>
            <a:r>
              <a:rPr lang="pl-PL" sz="2400" spc="-31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przeszkodę</a:t>
            </a:r>
            <a:r>
              <a:rPr lang="pl-PL" sz="2400" spc="-31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w</a:t>
            </a:r>
            <a:r>
              <a:rPr lang="pl-PL" sz="2400" spc="-24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linii</a:t>
            </a:r>
            <a:r>
              <a:rPr lang="pl-PL" sz="2400" spc="-31" dirty="0">
                <a:latin typeface="Arial"/>
                <a:cs typeface="Arial"/>
              </a:rPr>
              <a:t> </a:t>
            </a:r>
            <a:r>
              <a:rPr lang="pl-PL" sz="2400" spc="-16" dirty="0">
                <a:latin typeface="Arial"/>
                <a:cs typeface="Arial"/>
              </a:rPr>
              <a:t>prostej (przeszkody)</a:t>
            </a:r>
            <a:endParaRPr lang="pl-PL" sz="2400" dirty="0">
              <a:latin typeface="Arial"/>
              <a:cs typeface="Arial"/>
            </a:endParaRPr>
          </a:p>
          <a:p>
            <a:pPr marL="27890">
              <a:spcBef>
                <a:spcPts val="188"/>
              </a:spcBef>
            </a:pPr>
            <a:endParaRPr sz="1882" dirty="0">
              <a:latin typeface="Arial Black"/>
              <a:cs typeface="Arial Black"/>
            </a:endParaRPr>
          </a:p>
          <a:p>
            <a:pPr>
              <a:spcBef>
                <a:spcPts val="243"/>
              </a:spcBef>
            </a:pPr>
            <a:endParaRPr sz="1882" dirty="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2799" y="3263153"/>
            <a:ext cx="3156528" cy="1198737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9765" rIns="0" bIns="0" rtlCol="0">
            <a:spAutoFit/>
          </a:bodyPr>
          <a:lstStyle/>
          <a:p>
            <a:pPr marL="150405">
              <a:spcBef>
                <a:spcPts val="471"/>
              </a:spcBef>
            </a:pPr>
            <a:r>
              <a:rPr sz="1882" b="1" spc="-16" dirty="0">
                <a:latin typeface="Georgia"/>
                <a:cs typeface="Georgia"/>
              </a:rPr>
              <a:t>Gr</a:t>
            </a:r>
            <a:r>
              <a:rPr lang="pl-PL" sz="1882" b="1" spc="-16" dirty="0" err="1">
                <a:latin typeface="Georgia"/>
                <a:cs typeface="Georgia"/>
              </a:rPr>
              <a:t>upa</a:t>
            </a:r>
            <a:r>
              <a:rPr sz="1882" b="1" spc="47" dirty="0">
                <a:latin typeface="Georgia"/>
                <a:cs typeface="Georgia"/>
              </a:rPr>
              <a:t> </a:t>
            </a:r>
            <a:r>
              <a:rPr sz="1882" b="1" spc="-78" dirty="0">
                <a:latin typeface="Georgia"/>
                <a:cs typeface="Georgia"/>
              </a:rPr>
              <a:t>:</a:t>
            </a:r>
            <a:r>
              <a:rPr lang="pl-PL" sz="1882" b="1" spc="-78" dirty="0">
                <a:latin typeface="Georgia"/>
                <a:cs typeface="Georgia"/>
              </a:rPr>
              <a:t> 3</a:t>
            </a:r>
          </a:p>
          <a:p>
            <a:pPr marL="150405">
              <a:spcBef>
                <a:spcPts val="471"/>
              </a:spcBef>
            </a:pPr>
            <a:r>
              <a:rPr lang="pl-PL" sz="2800" b="1" i="1" spc="-78" dirty="0">
                <a:latin typeface="Georgia"/>
                <a:cs typeface="Georgia"/>
              </a:rPr>
              <a:t>Dolina</a:t>
            </a:r>
            <a:endParaRPr lang="pl-PL" sz="2800" b="1" spc="-78" dirty="0">
              <a:latin typeface="Georgia"/>
              <a:cs typeface="Georgia"/>
            </a:endParaRPr>
          </a:p>
          <a:p>
            <a:pPr marL="150405">
              <a:spcBef>
                <a:spcPts val="471"/>
              </a:spcBef>
            </a:pPr>
            <a:endParaRPr lang="pl-PL" sz="1882" b="1" spc="-78" dirty="0">
              <a:latin typeface="Georgia"/>
              <a:cs typeface="Georg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52039" y="1114345"/>
            <a:ext cx="1170279" cy="1354411"/>
            <a:chOff x="513397" y="703897"/>
            <a:chExt cx="1115695" cy="1206500"/>
          </a:xfrm>
        </p:grpSpPr>
        <p:sp>
          <p:nvSpPr>
            <p:cNvPr id="19" name="object 19"/>
            <p:cNvSpPr/>
            <p:nvPr/>
          </p:nvSpPr>
          <p:spPr>
            <a:xfrm>
              <a:off x="594359" y="7848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4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0" name="object 20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1" name="object 21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0" y="1125220"/>
                  </a:moveTo>
                  <a:lnTo>
                    <a:pt x="1034415" y="1125220"/>
                  </a:lnTo>
                  <a:lnTo>
                    <a:pt x="1034415" y="0"/>
                  </a:lnTo>
                  <a:lnTo>
                    <a:pt x="0" y="0"/>
                  </a:lnTo>
                  <a:lnTo>
                    <a:pt x="0" y="11252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044" y="758824"/>
              <a:ext cx="923925" cy="114744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812799" y="5232442"/>
            <a:ext cx="5178206" cy="2288066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txBody>
          <a:bodyPr vert="horz" wrap="square" lIns="0" tIns="104588" rIns="0" bIns="0" rtlCol="0">
            <a:spAutoFit/>
          </a:bodyPr>
          <a:lstStyle/>
          <a:p>
            <a:pPr marL="151401">
              <a:spcBef>
                <a:spcPts val="816"/>
              </a:spcBef>
            </a:pPr>
            <a:r>
              <a:rPr lang="pl-PL" sz="2400" dirty="0">
                <a:latin typeface="Arial Black"/>
                <a:cs typeface="Arial Black"/>
              </a:rPr>
              <a:t>Sprzęt:</a:t>
            </a:r>
          </a:p>
          <a:p>
            <a:pPr>
              <a:spcBef>
                <a:spcPts val="94"/>
              </a:spcBef>
            </a:pPr>
            <a:endParaRPr lang="pl-PL" sz="2400" dirty="0">
              <a:latin typeface="Arial Black"/>
              <a:cs typeface="Arial Black"/>
            </a:endParaRPr>
          </a:p>
          <a:p>
            <a:pPr marL="635742" indent="-342900">
              <a:lnSpc>
                <a:spcPts val="2212"/>
              </a:lnSpc>
              <a:spcBef>
                <a:spcPts val="8"/>
              </a:spcBef>
              <a:buFont typeface="Wingdings" panose="05000000000000000000" pitchFamily="2" charset="2"/>
              <a:buChar char="q"/>
              <a:tabLst>
                <a:tab pos="439263" algn="l"/>
              </a:tabLst>
            </a:pPr>
            <a:r>
              <a:rPr lang="pl-PL" sz="2400" b="1" dirty="0">
                <a:latin typeface="Arial"/>
                <a:cs typeface="Arial"/>
              </a:rPr>
              <a:t> 3 czerwone chorągiewki</a:t>
            </a:r>
          </a:p>
          <a:p>
            <a:pPr marL="635742" indent="-342900">
              <a:lnSpc>
                <a:spcPts val="2212"/>
              </a:lnSpc>
              <a:spcBef>
                <a:spcPts val="8"/>
              </a:spcBef>
              <a:buFont typeface="Wingdings" panose="05000000000000000000" pitchFamily="2" charset="2"/>
              <a:buChar char="q"/>
              <a:tabLst>
                <a:tab pos="439263" algn="l"/>
              </a:tabLst>
            </a:pPr>
            <a:r>
              <a:rPr lang="pl-PL" sz="2400" b="1" dirty="0">
                <a:latin typeface="Arial"/>
                <a:cs typeface="Arial"/>
              </a:rPr>
              <a:t> 3</a:t>
            </a:r>
            <a:r>
              <a:rPr lang="pl-PL" sz="2400" b="1" spc="-8" dirty="0">
                <a:latin typeface="Arial"/>
                <a:cs typeface="Arial"/>
              </a:rPr>
              <a:t> </a:t>
            </a:r>
            <a:r>
              <a:rPr lang="pl-PL" sz="2400" b="1" dirty="0">
                <a:latin typeface="Arial"/>
                <a:cs typeface="Arial"/>
              </a:rPr>
              <a:t>białe chorągiewki</a:t>
            </a:r>
          </a:p>
          <a:p>
            <a:pPr marL="635742" indent="-342900">
              <a:lnSpc>
                <a:spcPts val="2212"/>
              </a:lnSpc>
              <a:spcBef>
                <a:spcPts val="8"/>
              </a:spcBef>
              <a:buFont typeface="Wingdings" panose="05000000000000000000" pitchFamily="2" charset="2"/>
              <a:buChar char="q"/>
              <a:tabLst>
                <a:tab pos="439263" algn="l"/>
              </a:tabLst>
            </a:pPr>
            <a:r>
              <a:rPr lang="pl-PL" sz="2400" b="1" dirty="0">
                <a:latin typeface="Arial"/>
                <a:cs typeface="Arial"/>
              </a:rPr>
              <a:t> 1 </a:t>
            </a:r>
            <a:r>
              <a:rPr lang="pl-PL" sz="2400" b="1" spc="-16" dirty="0">
                <a:latin typeface="Arial"/>
                <a:cs typeface="Arial"/>
              </a:rPr>
              <a:t>numer</a:t>
            </a:r>
          </a:p>
          <a:p>
            <a:pPr marL="635742" indent="-342900">
              <a:lnSpc>
                <a:spcPts val="2212"/>
              </a:lnSpc>
              <a:spcBef>
                <a:spcPts val="8"/>
              </a:spcBef>
              <a:buFont typeface="Wingdings" panose="05000000000000000000" pitchFamily="2" charset="2"/>
              <a:buChar char="q"/>
              <a:tabLst>
                <a:tab pos="439263" algn="l"/>
              </a:tabLst>
            </a:pPr>
            <a:r>
              <a:rPr lang="pl-PL" sz="2400" b="1" dirty="0">
                <a:latin typeface="Arial"/>
                <a:cs typeface="Arial"/>
              </a:rPr>
              <a:t> Znaczniki trasy przeszkody</a:t>
            </a:r>
            <a:endParaRPr sz="2400" b="1" dirty="0">
              <a:latin typeface="Arial Black"/>
              <a:cs typeface="Arial Black"/>
            </a:endParaRPr>
          </a:p>
          <a:p>
            <a:pPr>
              <a:spcBef>
                <a:spcPts val="94"/>
              </a:spcBef>
            </a:pPr>
            <a:endParaRPr sz="1882" dirty="0">
              <a:latin typeface="Arial Black"/>
              <a:cs typeface="Arial Black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498594"/>
              </p:ext>
            </p:extLst>
          </p:nvPr>
        </p:nvGraphicFramePr>
        <p:xfrm>
          <a:off x="4355756" y="3175861"/>
          <a:ext cx="2948535" cy="16992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8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4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20-35° 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424">
                <a:tc>
                  <a:txBody>
                    <a:bodyPr/>
                    <a:lstStyle/>
                    <a:p>
                      <a:pPr marL="185420" marR="179070" indent="59055" algn="ctr">
                        <a:lnSpc>
                          <a:spcPts val="1150"/>
                        </a:lnSpc>
                        <a:spcBef>
                          <a:spcPts val="59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17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20-35°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037464"/>
                  </a:ext>
                </a:extLst>
              </a:tr>
              <a:tr h="5664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pl-PL" sz="1600" dirty="0">
                          <a:latin typeface="Times New Roman"/>
                          <a:cs typeface="Times New Roman"/>
                        </a:rPr>
                        <a:t>***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9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35-45°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2112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object 32"/>
          <p:cNvSpPr txBox="1"/>
          <p:nvPr/>
        </p:nvSpPr>
        <p:spPr>
          <a:xfrm>
            <a:off x="757034" y="8296793"/>
            <a:ext cx="10671984" cy="1117602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8573" rIns="0" bIns="0" rtlCol="0">
            <a:spAutoFit/>
          </a:bodyPr>
          <a:lstStyle/>
          <a:p>
            <a:pPr marL="4980" algn="ctr">
              <a:spcBef>
                <a:spcPts val="855"/>
              </a:spcBef>
            </a:pP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Cel: Dolina</a:t>
            </a:r>
          </a:p>
          <a:p>
            <a:pPr algn="ctr">
              <a:lnSpc>
                <a:spcPts val="2118"/>
              </a:lnSpc>
            </a:pPr>
            <a:r>
              <a:rPr lang="pl-PL" sz="2400" dirty="0">
                <a:latin typeface="Arial"/>
                <a:cs typeface="Arial"/>
              </a:rPr>
              <a:t>Pokonanie przeszkody w siodle przy zachowaniu obranego chodu</a:t>
            </a:r>
          </a:p>
          <a:p>
            <a:pPr marL="1992" algn="ctr"/>
            <a:r>
              <a:rPr lang="pl-PL" sz="2400" dirty="0">
                <a:latin typeface="Arial"/>
                <a:cs typeface="Arial"/>
              </a:rPr>
              <a:t>obranego</a:t>
            </a:r>
            <a:r>
              <a:rPr lang="pl-PL" sz="2400" spc="-55" dirty="0">
                <a:latin typeface="Arial"/>
                <a:cs typeface="Arial"/>
              </a:rPr>
              <a:t> </a:t>
            </a:r>
            <a:r>
              <a:rPr lang="pl-PL" sz="2400" spc="-16" dirty="0">
                <a:latin typeface="Arial"/>
                <a:cs typeface="Arial"/>
              </a:rPr>
              <a:t>chodu.</a:t>
            </a:r>
            <a:endParaRPr lang="pl-PL" sz="2400" dirty="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468031" y="1732747"/>
            <a:ext cx="4007223" cy="3191434"/>
            <a:chOff x="4814570" y="824864"/>
            <a:chExt cx="2554605" cy="2034539"/>
          </a:xfrm>
        </p:grpSpPr>
        <p:sp>
          <p:nvSpPr>
            <p:cNvPr id="35" name="object 35"/>
            <p:cNvSpPr/>
            <p:nvPr/>
          </p:nvSpPr>
          <p:spPr>
            <a:xfrm>
              <a:off x="4890770" y="9010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6" name="object 36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7" name="object 37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0" y="1958339"/>
                  </a:moveTo>
                  <a:lnTo>
                    <a:pt x="2478404" y="1958339"/>
                  </a:lnTo>
                  <a:lnTo>
                    <a:pt x="2478404" y="0"/>
                  </a:lnTo>
                  <a:lnTo>
                    <a:pt x="0" y="0"/>
                  </a:lnTo>
                  <a:lnTo>
                    <a:pt x="0" y="195833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</p:grpSp>
      <p:pic>
        <p:nvPicPr>
          <p:cNvPr id="7" name="Obraz 6">
            <a:extLst>
              <a:ext uri="{FF2B5EF4-FFF2-40B4-BE49-F238E27FC236}">
                <a16:creationId xmlns:a16="http://schemas.microsoft.com/office/drawing/2014/main" id="{B157F88A-7E5C-0405-BFD1-A428B461A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78" y="1269218"/>
            <a:ext cx="1047750" cy="1047750"/>
          </a:xfrm>
          <a:prstGeom prst="rect">
            <a:avLst/>
          </a:prstGeom>
        </p:spPr>
      </p:pic>
      <p:sp>
        <p:nvSpPr>
          <p:cNvPr id="33" name="object 26">
            <a:extLst>
              <a:ext uri="{FF2B5EF4-FFF2-40B4-BE49-F238E27FC236}">
                <a16:creationId xmlns:a16="http://schemas.microsoft.com/office/drawing/2014/main" id="{8D46B11A-F125-B600-F6F8-DAEE3F991EDF}"/>
              </a:ext>
            </a:extLst>
          </p:cNvPr>
          <p:cNvSpPr txBox="1"/>
          <p:nvPr/>
        </p:nvSpPr>
        <p:spPr>
          <a:xfrm>
            <a:off x="6095999" y="5248181"/>
            <a:ext cx="5484273" cy="249581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  <a:effectLst/>
        </p:spPr>
        <p:txBody>
          <a:bodyPr vert="horz" wrap="square" lIns="0" tIns="104588" rIns="0" bIns="0" rtlCol="0">
            <a:spAutoFit/>
          </a:bodyPr>
          <a:lstStyle/>
          <a:p>
            <a:pPr marL="152397">
              <a:spcBef>
                <a:spcPts val="824"/>
              </a:spcBef>
            </a:pPr>
            <a:r>
              <a:rPr lang="pl-PL" sz="2400" dirty="0">
                <a:latin typeface="Arial Black"/>
                <a:cs typeface="Arial Black"/>
              </a:rPr>
              <a:t>Właściwości:</a:t>
            </a:r>
          </a:p>
          <a:p>
            <a:pPr marL="297822" indent="-145425">
              <a:lnSpc>
                <a:spcPts val="2212"/>
              </a:lnSpc>
              <a:spcBef>
                <a:spcPts val="2259"/>
              </a:spcBef>
              <a:buChar char="-"/>
              <a:tabLst>
                <a:tab pos="297822" algn="l"/>
              </a:tabLst>
            </a:pPr>
            <a:r>
              <a:rPr lang="pl-PL" sz="2400" dirty="0">
                <a:latin typeface="Arial"/>
                <a:cs typeface="Arial"/>
              </a:rPr>
              <a:t>Regularna powierzchnia trasy</a:t>
            </a:r>
          </a:p>
          <a:p>
            <a:pPr marL="297822" indent="-145425">
              <a:lnSpc>
                <a:spcPts val="2165"/>
              </a:lnSpc>
              <a:buChar char="-"/>
              <a:tabLst>
                <a:tab pos="297822" algn="l"/>
              </a:tabLst>
            </a:pPr>
            <a:r>
              <a:rPr lang="pl-PL" sz="2400" dirty="0">
                <a:latin typeface="Arial"/>
                <a:cs typeface="Arial"/>
              </a:rPr>
              <a:t>Długość:</a:t>
            </a:r>
            <a:r>
              <a:rPr lang="pl-PL" sz="2400" spc="424" dirty="0">
                <a:latin typeface="Arial"/>
                <a:cs typeface="Arial"/>
              </a:rPr>
              <a:t> </a:t>
            </a:r>
            <a:r>
              <a:rPr lang="pl-PL" sz="2400" kern="100" dirty="0">
                <a:latin typeface="Arial"/>
                <a:cs typeface="Arial"/>
              </a:rPr>
              <a:t>minimum 5 m na każdą pochyłość</a:t>
            </a:r>
          </a:p>
          <a:p>
            <a:pPr marL="152397" marR="136460" indent="203195">
              <a:lnSpc>
                <a:spcPts val="2165"/>
              </a:lnSpc>
              <a:spcBef>
                <a:spcPts val="102"/>
              </a:spcBef>
              <a:buChar char="-"/>
              <a:tabLst>
                <a:tab pos="355594" algn="l"/>
                <a:tab pos="3295966" algn="l"/>
              </a:tabLst>
            </a:pPr>
            <a:r>
              <a:rPr lang="pl-PL" sz="2400" dirty="0">
                <a:latin typeface="Arial"/>
                <a:cs typeface="Arial"/>
              </a:rPr>
              <a:t>Szerokość:</a:t>
            </a:r>
            <a:r>
              <a:rPr lang="pl-PL" sz="2400" spc="-24" dirty="0">
                <a:latin typeface="Arial"/>
                <a:cs typeface="Arial"/>
              </a:rPr>
              <a:t> minimum </a:t>
            </a:r>
            <a:r>
              <a:rPr lang="pl-PL" sz="2400" dirty="0">
                <a:latin typeface="Arial"/>
                <a:cs typeface="Arial"/>
              </a:rPr>
              <a:t>2</a:t>
            </a:r>
            <a:r>
              <a:rPr lang="pl-PL" sz="2400" spc="-8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m, dla zawodów * 4 metry.</a:t>
            </a:r>
          </a:p>
          <a:p>
            <a:pPr>
              <a:spcBef>
                <a:spcPts val="94"/>
              </a:spcBef>
            </a:pPr>
            <a:endParaRPr sz="1882" dirty="0">
              <a:latin typeface="Arial Black"/>
              <a:cs typeface="Arial Black"/>
            </a:endParaRPr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0A4BBB45-CB76-F814-6B5A-D68BB91F3758}"/>
              </a:ext>
            </a:extLst>
          </p:cNvPr>
          <p:cNvSpPr txBox="1"/>
          <p:nvPr/>
        </p:nvSpPr>
        <p:spPr>
          <a:xfrm>
            <a:off x="934719" y="11007846"/>
            <a:ext cx="4947521" cy="26534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19921">
              <a:spcBef>
                <a:spcPts val="1859"/>
              </a:spcBef>
            </a:pPr>
            <a:r>
              <a:rPr lang="pl-PL" sz="1882" b="1" dirty="0">
                <a:latin typeface="Arial"/>
                <a:cs typeface="Arial"/>
              </a:rPr>
              <a:t>Przed </a:t>
            </a:r>
            <a:r>
              <a:rPr lang="pl-PL" sz="1882" b="1" spc="-16" dirty="0">
                <a:latin typeface="Arial"/>
                <a:cs typeface="Arial"/>
              </a:rPr>
              <a:t>przeszkodą</a:t>
            </a:r>
          </a:p>
          <a:p>
            <a:pPr marL="19921" marR="7968">
              <a:spcBef>
                <a:spcPts val="102"/>
              </a:spcBef>
            </a:pPr>
            <a:r>
              <a:rPr lang="pl-PL" sz="1882" dirty="0">
                <a:latin typeface="Arial"/>
                <a:cs typeface="Arial"/>
              </a:rPr>
              <a:t>Wolta,</a:t>
            </a:r>
            <a:r>
              <a:rPr lang="pl-PL" sz="1882" spc="-55" dirty="0">
                <a:latin typeface="Arial"/>
                <a:cs typeface="Arial"/>
              </a:rPr>
              <a:t> </a:t>
            </a:r>
            <a:r>
              <a:rPr lang="pl-PL" sz="1882" dirty="0">
                <a:latin typeface="Arial"/>
                <a:cs typeface="Arial"/>
              </a:rPr>
              <a:t>wyłamanie,</a:t>
            </a:r>
            <a:r>
              <a:rPr lang="pl-PL" sz="1882" spc="-55" dirty="0">
                <a:latin typeface="Arial"/>
                <a:cs typeface="Arial"/>
              </a:rPr>
              <a:t> </a:t>
            </a:r>
            <a:r>
              <a:rPr lang="pl-PL" sz="1882" dirty="0">
                <a:latin typeface="Arial"/>
                <a:cs typeface="Arial"/>
              </a:rPr>
              <a:t>cofnięcie,</a:t>
            </a:r>
            <a:r>
              <a:rPr lang="pl-PL" sz="1882" spc="-47" dirty="0">
                <a:latin typeface="Arial"/>
                <a:cs typeface="Arial"/>
              </a:rPr>
              <a:t> </a:t>
            </a:r>
            <a:r>
              <a:rPr lang="pl-PL" sz="1882" spc="-16" dirty="0">
                <a:latin typeface="Arial"/>
                <a:cs typeface="Arial"/>
              </a:rPr>
              <a:t>odmowa, </a:t>
            </a:r>
            <a:r>
              <a:rPr lang="pl-PL" sz="1882" dirty="0">
                <a:latin typeface="Arial"/>
                <a:cs typeface="Arial"/>
              </a:rPr>
              <a:t>błąd</a:t>
            </a:r>
            <a:r>
              <a:rPr lang="pl-PL" sz="1882" spc="-24" dirty="0">
                <a:latin typeface="Arial"/>
                <a:cs typeface="Arial"/>
              </a:rPr>
              <a:t> </a:t>
            </a:r>
            <a:r>
              <a:rPr lang="pl-PL" sz="1882" spc="-16" dirty="0">
                <a:latin typeface="Arial"/>
                <a:cs typeface="Arial"/>
              </a:rPr>
              <a:t>trasy</a:t>
            </a:r>
          </a:p>
          <a:p>
            <a:pPr marL="19921" marR="7968">
              <a:spcBef>
                <a:spcPts val="102"/>
              </a:spcBef>
            </a:pPr>
            <a:endParaRPr lang="pl-PL" sz="1882" spc="-16" dirty="0">
              <a:latin typeface="Arial"/>
              <a:cs typeface="Arial"/>
            </a:endParaRP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dirty="0">
                <a:latin typeface="Arial"/>
                <a:cs typeface="Arial"/>
              </a:rPr>
              <a:t>Na przeszkodzie</a:t>
            </a:r>
            <a:endParaRPr lang="pl-PL" sz="1882" dirty="0">
              <a:latin typeface="Arial"/>
              <a:cs typeface="Arial"/>
            </a:endParaRPr>
          </a:p>
          <a:p>
            <a:pPr marL="362821" indent="-342900">
              <a:lnSpc>
                <a:spcPts val="2212"/>
              </a:lnSpc>
              <a:buFontTx/>
              <a:buChar char="-"/>
            </a:pPr>
            <a:r>
              <a:rPr lang="pl-PL" sz="1882" dirty="0">
                <a:latin typeface="Arial"/>
                <a:cs typeface="Arial"/>
              </a:rPr>
              <a:t>Zmiana chodu</a:t>
            </a:r>
          </a:p>
          <a:p>
            <a:pPr marL="362821" indent="-342900">
              <a:lnSpc>
                <a:spcPts val="2212"/>
              </a:lnSpc>
              <a:buFontTx/>
              <a:buChar char="-"/>
            </a:pPr>
            <a:endParaRPr lang="pl-PL" sz="1882" dirty="0">
              <a:latin typeface="Arial"/>
              <a:cs typeface="Arial"/>
            </a:endParaRPr>
          </a:p>
          <a:p>
            <a:pPr marL="362821" indent="-342900">
              <a:lnSpc>
                <a:spcPts val="2212"/>
              </a:lnSpc>
              <a:buFontTx/>
              <a:buChar char="-"/>
            </a:pPr>
            <a:endParaRPr lang="pl-PL" sz="1882" dirty="0">
              <a:latin typeface="Arial"/>
              <a:cs typeface="Arial"/>
            </a:endParaRPr>
          </a:p>
          <a:p>
            <a:pPr marL="362821" marR="7968" indent="-342900">
              <a:lnSpc>
                <a:spcPts val="2165"/>
              </a:lnSpc>
              <a:spcBef>
                <a:spcPts val="102"/>
              </a:spcBef>
              <a:buFontTx/>
              <a:buChar char="-"/>
            </a:pPr>
            <a:endParaRPr lang="pl-PL" sz="1882" dirty="0">
              <a:latin typeface="Arial"/>
              <a:cs typeface="Arial"/>
            </a:endParaRPr>
          </a:p>
        </p:txBody>
      </p:sp>
      <p:pic>
        <p:nvPicPr>
          <p:cNvPr id="43" name="Obraz 42">
            <a:extLst>
              <a:ext uri="{FF2B5EF4-FFF2-40B4-BE49-F238E27FC236}">
                <a16:creationId xmlns:a16="http://schemas.microsoft.com/office/drawing/2014/main" id="{66D1166C-938B-E138-A607-EB1AB528F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072" y="1159209"/>
            <a:ext cx="3984977" cy="1463855"/>
          </a:xfrm>
          <a:prstGeom prst="rect">
            <a:avLst/>
          </a:prstGeom>
        </p:spPr>
      </p:pic>
      <p:grpSp>
        <p:nvGrpSpPr>
          <p:cNvPr id="3" name="object 41">
            <a:extLst>
              <a:ext uri="{FF2B5EF4-FFF2-40B4-BE49-F238E27FC236}">
                <a16:creationId xmlns:a16="http://schemas.microsoft.com/office/drawing/2014/main" id="{A851192C-8F5B-EEEF-9390-55142761B88C}"/>
              </a:ext>
            </a:extLst>
          </p:cNvPr>
          <p:cNvGrpSpPr/>
          <p:nvPr/>
        </p:nvGrpSpPr>
        <p:grpSpPr>
          <a:xfrm>
            <a:off x="7444676" y="1553603"/>
            <a:ext cx="4135596" cy="3325690"/>
            <a:chOff x="4781232" y="1119187"/>
            <a:chExt cx="2543810" cy="1887855"/>
          </a:xfrm>
        </p:grpSpPr>
        <p:sp>
          <p:nvSpPr>
            <p:cNvPr id="4" name="object 42">
              <a:extLst>
                <a:ext uri="{FF2B5EF4-FFF2-40B4-BE49-F238E27FC236}">
                  <a16:creationId xmlns:a16="http://schemas.microsoft.com/office/drawing/2014/main" id="{20E71CDC-4748-76C4-8F9A-2DD1FFA7BE59}"/>
                </a:ext>
              </a:extLst>
            </p:cNvPr>
            <p:cNvSpPr/>
            <p:nvPr/>
          </p:nvSpPr>
          <p:spPr>
            <a:xfrm>
              <a:off x="4862195" y="1200150"/>
              <a:ext cx="2462530" cy="1806575"/>
            </a:xfrm>
            <a:custGeom>
              <a:avLst/>
              <a:gdLst/>
              <a:ahLst/>
              <a:cxnLst/>
              <a:rect l="l" t="t" r="r" b="b"/>
              <a:pathLst>
                <a:path w="2462529" h="1806575">
                  <a:moveTo>
                    <a:pt x="2462529" y="0"/>
                  </a:moveTo>
                  <a:lnTo>
                    <a:pt x="0" y="0"/>
                  </a:lnTo>
                  <a:lnTo>
                    <a:pt x="0" y="1806575"/>
                  </a:lnTo>
                  <a:lnTo>
                    <a:pt x="2462529" y="1806575"/>
                  </a:lnTo>
                  <a:lnTo>
                    <a:pt x="2462529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5" name="object 43">
              <a:extLst>
                <a:ext uri="{FF2B5EF4-FFF2-40B4-BE49-F238E27FC236}">
                  <a16:creationId xmlns:a16="http://schemas.microsoft.com/office/drawing/2014/main" id="{C380174C-EEE0-B635-69F2-9001AABBF444}"/>
                </a:ext>
              </a:extLst>
            </p:cNvPr>
            <p:cNvSpPr/>
            <p:nvPr/>
          </p:nvSpPr>
          <p:spPr>
            <a:xfrm>
              <a:off x="4785995" y="1123950"/>
              <a:ext cx="2462530" cy="1806575"/>
            </a:xfrm>
            <a:custGeom>
              <a:avLst/>
              <a:gdLst/>
              <a:ahLst/>
              <a:cxnLst/>
              <a:rect l="l" t="t" r="r" b="b"/>
              <a:pathLst>
                <a:path w="2462529" h="1806575">
                  <a:moveTo>
                    <a:pt x="2462529" y="0"/>
                  </a:moveTo>
                  <a:lnTo>
                    <a:pt x="0" y="0"/>
                  </a:lnTo>
                  <a:lnTo>
                    <a:pt x="0" y="1806575"/>
                  </a:lnTo>
                  <a:lnTo>
                    <a:pt x="2462529" y="1806575"/>
                  </a:lnTo>
                  <a:lnTo>
                    <a:pt x="24625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9" name="object 44">
              <a:extLst>
                <a:ext uri="{FF2B5EF4-FFF2-40B4-BE49-F238E27FC236}">
                  <a16:creationId xmlns:a16="http://schemas.microsoft.com/office/drawing/2014/main" id="{089F941C-AB5D-83AB-658B-A3D8E8A72639}"/>
                </a:ext>
              </a:extLst>
            </p:cNvPr>
            <p:cNvSpPr/>
            <p:nvPr/>
          </p:nvSpPr>
          <p:spPr>
            <a:xfrm>
              <a:off x="4785995" y="1123950"/>
              <a:ext cx="2462530" cy="1806575"/>
            </a:xfrm>
            <a:custGeom>
              <a:avLst/>
              <a:gdLst/>
              <a:ahLst/>
              <a:cxnLst/>
              <a:rect l="l" t="t" r="r" b="b"/>
              <a:pathLst>
                <a:path w="2462529" h="1806575">
                  <a:moveTo>
                    <a:pt x="0" y="1806575"/>
                  </a:moveTo>
                  <a:lnTo>
                    <a:pt x="2462529" y="1806575"/>
                  </a:lnTo>
                  <a:lnTo>
                    <a:pt x="2462529" y="0"/>
                  </a:lnTo>
                  <a:lnTo>
                    <a:pt x="0" y="0"/>
                  </a:lnTo>
                  <a:lnTo>
                    <a:pt x="0" y="18065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pic>
          <p:nvPicPr>
            <p:cNvPr id="10" name="object 45">
              <a:extLst>
                <a:ext uri="{FF2B5EF4-FFF2-40B4-BE49-F238E27FC236}">
                  <a16:creationId xmlns:a16="http://schemas.microsoft.com/office/drawing/2014/main" id="{C4B76FD1-C2BF-A589-17EB-CD65B5D0F56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96008" y="1476167"/>
              <a:ext cx="2290226" cy="986657"/>
            </a:xfrm>
            <a:prstGeom prst="rect">
              <a:avLst/>
            </a:prstGeom>
          </p:spPr>
        </p:pic>
        <p:sp>
          <p:nvSpPr>
            <p:cNvPr id="11" name="object 46">
              <a:extLst>
                <a:ext uri="{FF2B5EF4-FFF2-40B4-BE49-F238E27FC236}">
                  <a16:creationId xmlns:a16="http://schemas.microsoft.com/office/drawing/2014/main" id="{F443B4DF-8CE1-D6D5-F21E-A896BF03D16C}"/>
                </a:ext>
              </a:extLst>
            </p:cNvPr>
            <p:cNvSpPr/>
            <p:nvPr/>
          </p:nvSpPr>
          <p:spPr>
            <a:xfrm>
              <a:off x="4883917" y="1466944"/>
              <a:ext cx="2298700" cy="996950"/>
            </a:xfrm>
            <a:custGeom>
              <a:avLst/>
              <a:gdLst/>
              <a:ahLst/>
              <a:cxnLst/>
              <a:rect l="l" t="t" r="r" b="b"/>
              <a:pathLst>
                <a:path w="2298700" h="996950">
                  <a:moveTo>
                    <a:pt x="0" y="996742"/>
                  </a:moveTo>
                  <a:lnTo>
                    <a:pt x="2298367" y="996742"/>
                  </a:lnTo>
                  <a:lnTo>
                    <a:pt x="2298367" y="0"/>
                  </a:lnTo>
                  <a:lnTo>
                    <a:pt x="0" y="0"/>
                  </a:lnTo>
                  <a:lnTo>
                    <a:pt x="0" y="996742"/>
                  </a:lnTo>
                  <a:close/>
                </a:path>
              </a:pathLst>
            </a:custGeom>
            <a:ln w="64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</p:grpSp>
    </p:spTree>
    <p:extLst>
      <p:ext uri="{BB962C8B-B14F-4D97-AF65-F5344CB8AC3E}">
        <p14:creationId xmlns:p14="http://schemas.microsoft.com/office/powerpoint/2010/main" val="1719700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3486" y="10643497"/>
            <a:ext cx="4196279" cy="389448"/>
          </a:xfrm>
          <a:prstGeom prst="rect">
            <a:avLst/>
          </a:prstGeom>
        </p:spPr>
        <p:txBody>
          <a:bodyPr vert="horz" wrap="square" lIns="0" tIns="19922" rIns="0" bIns="0" rtlCol="0">
            <a:spAutoFit/>
          </a:bodyPr>
          <a:lstStyle/>
          <a:p>
            <a:pPr marL="19921">
              <a:spcBef>
                <a:spcPts val="157"/>
              </a:spcBef>
            </a:pP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Błędy za efektywność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3485" y="12379660"/>
            <a:ext cx="4938755" cy="12255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Podczas przeszkody: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  <a:endParaRPr sz="1882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4719" y="13513598"/>
            <a:ext cx="4947522" cy="1318148"/>
          </a:xfrm>
          <a:prstGeom prst="rect">
            <a:avLst/>
          </a:prstGeom>
          <a:solidFill>
            <a:srgbClr val="FFE499"/>
          </a:solidFill>
        </p:spPr>
        <p:txBody>
          <a:bodyPr vert="horz" wrap="square" lIns="0" tIns="23906" rIns="0" bIns="0" rtlCol="0">
            <a:spAutoFit/>
          </a:bodyPr>
          <a:lstStyle/>
          <a:p>
            <a:pPr marL="1778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2000" dirty="0">
                <a:solidFill>
                  <a:srgbClr val="833B0A"/>
                </a:solidFill>
                <a:latin typeface="Arial Black"/>
                <a:ea typeface="Arial Black"/>
                <a:cs typeface="Arial Black"/>
                <a:sym typeface="Arial Black"/>
              </a:rPr>
              <a:t>Niebezpieczne sytuacje</a:t>
            </a:r>
            <a:endParaRPr lang="pl-PL" sz="2000" dirty="0"/>
          </a:p>
          <a:p>
            <a:pPr marL="153670" lvl="0" indent="-135890" algn="l" rtl="0">
              <a:lnSpc>
                <a:spcPct val="11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pl-PL" sz="2000" dirty="0"/>
              <a:t>Utrata równowagi przez jeźdźca lub konia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/>
              <a:t>- Każdy inny chód niż step</a:t>
            </a:r>
            <a:endParaRPr lang="pl-PL" sz="1882" dirty="0">
              <a:solidFill>
                <a:srgbClr val="805F00"/>
              </a:solidFill>
              <a:latin typeface="Arial Black"/>
              <a:cs typeface="Arial Black"/>
            </a:endParaRPr>
          </a:p>
          <a:p>
            <a:pPr marL="27890">
              <a:spcBef>
                <a:spcPts val="188"/>
              </a:spcBef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-</a:t>
            </a:r>
            <a:endParaRPr sz="1882" dirty="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57975" y="10639512"/>
            <a:ext cx="4909671" cy="42797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23906" rIns="0" bIns="0" rtlCol="0">
            <a:spAutoFit/>
          </a:bodyPr>
          <a:lstStyle/>
          <a:p>
            <a:pPr>
              <a:buClr>
                <a:schemeClr val="dk1"/>
              </a:buClr>
            </a:pPr>
            <a:r>
              <a:rPr lang="pl-PL" sz="2400" dirty="0">
                <a:solidFill>
                  <a:srgbClr val="385522"/>
                </a:solidFill>
                <a:latin typeface="Arial Black"/>
                <a:cs typeface="Arial Black"/>
              </a:rPr>
              <a:t>Ocena stylu:</a:t>
            </a:r>
            <a:endParaRPr lang="pl-PL" sz="240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27890">
              <a:lnSpc>
                <a:spcPct val="117500"/>
              </a:lnSpc>
              <a:spcBef>
                <a:spcPts val="2071"/>
              </a:spcBef>
              <a:buClr>
                <a:schemeClr val="dk1"/>
              </a:buClr>
            </a:pPr>
            <a:r>
              <a:rPr lang="pl-PL" sz="2400" b="1" dirty="0">
                <a:solidFill>
                  <a:schemeClr val="dk1"/>
                </a:solidFill>
              </a:rPr>
              <a:t>Pozycja jeźdźca</a:t>
            </a:r>
            <a:endParaRPr lang="pl-PL" sz="2400" dirty="0">
              <a:solidFill>
                <a:schemeClr val="dk1"/>
              </a:solidFill>
            </a:endParaRPr>
          </a:p>
          <a:p>
            <a:pPr marL="173311" indent="-145425">
              <a:lnSpc>
                <a:spcPct val="115000"/>
              </a:lnSpc>
              <a:buClr>
                <a:schemeClr val="dk1"/>
              </a:buClr>
              <a:buSzPts val="1200"/>
              <a:buChar char="-"/>
            </a:pPr>
            <a:r>
              <a:rPr lang="pl-PL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Pozycja tułowia tuż za pionem</a:t>
            </a:r>
          </a:p>
          <a:p>
            <a:pPr marL="173311" indent="-145425">
              <a:lnSpc>
                <a:spcPct val="115000"/>
              </a:lnSpc>
              <a:buClr>
                <a:schemeClr val="dk1"/>
              </a:buClr>
              <a:buSzPts val="1200"/>
              <a:buChar char="-"/>
            </a:pPr>
            <a:r>
              <a:rPr lang="pl-PL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Jeździec w równowadze oparty na strzemionach</a:t>
            </a:r>
          </a:p>
          <a:p>
            <a:pPr marL="173311" indent="-145425">
              <a:lnSpc>
                <a:spcPct val="117500"/>
              </a:lnSpc>
              <a:buClr>
                <a:schemeClr val="dk1"/>
              </a:buClr>
              <a:buSzPts val="1200"/>
              <a:buChar char="-"/>
            </a:pPr>
            <a:r>
              <a:rPr lang="pl-PL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Wzrok skierowany naprzód</a:t>
            </a:r>
          </a:p>
          <a:p>
            <a:pPr marL="173311" indent="-145425">
              <a:lnSpc>
                <a:spcPct val="117500"/>
              </a:lnSpc>
              <a:buClr>
                <a:schemeClr val="dk1"/>
              </a:buClr>
              <a:buSzPts val="1200"/>
              <a:buChar char="-"/>
            </a:pPr>
            <a:r>
              <a:rPr lang="pl-PL" sz="2000" b="1" dirty="0">
                <a:solidFill>
                  <a:schemeClr val="dk1"/>
                </a:solidFill>
              </a:rPr>
              <a:t>Regularny ruch naprzód</a:t>
            </a:r>
          </a:p>
          <a:p>
            <a:pPr marR="2104677">
              <a:spcBef>
                <a:spcPts val="16"/>
              </a:spcBef>
              <a:buClr>
                <a:schemeClr val="dk1"/>
              </a:buClr>
              <a:buSzPts val="1100"/>
            </a:pPr>
            <a:r>
              <a:rPr lang="pl-PL" sz="2400" b="1" dirty="0">
                <a:solidFill>
                  <a:schemeClr val="dk1"/>
                </a:solidFill>
              </a:rPr>
              <a:t>Kontrola trasy</a:t>
            </a:r>
            <a:endParaRPr lang="pl-PL" sz="2400" dirty="0">
              <a:solidFill>
                <a:schemeClr val="dk1"/>
              </a:solidFill>
            </a:endParaRPr>
          </a:p>
          <a:p>
            <a:pPr marL="717164" marR="252336" indent="-478109">
              <a:spcBef>
                <a:spcPts val="16"/>
              </a:spcBef>
              <a:buClr>
                <a:schemeClr val="dk1"/>
              </a:buClr>
              <a:buSzPts val="1200"/>
              <a:buChar char="-"/>
            </a:pPr>
            <a:r>
              <a:rPr lang="pl-PL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koń pokonuje przeszkodę po linii przeszkody</a:t>
            </a:r>
            <a:endParaRPr lang="pl-PL" sz="2400" dirty="0">
              <a:solidFill>
                <a:srgbClr val="385522"/>
              </a:solidFill>
              <a:latin typeface="Arial" panose="020B0604020202020204" pitchFamily="34" charset="0"/>
              <a:ea typeface="Arial Black"/>
              <a:cs typeface="Arial" panose="020B0604020202020204" pitchFamily="34" charset="0"/>
              <a:sym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2799" y="3263153"/>
            <a:ext cx="3156528" cy="1629624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9765" rIns="0" bIns="0" rtlCol="0">
            <a:spAutoFit/>
          </a:bodyPr>
          <a:lstStyle/>
          <a:p>
            <a:pPr marL="150405">
              <a:spcBef>
                <a:spcPts val="471"/>
              </a:spcBef>
            </a:pPr>
            <a:r>
              <a:rPr sz="1882" b="1" spc="-16" dirty="0">
                <a:latin typeface="Georgia"/>
                <a:cs typeface="Georgia"/>
              </a:rPr>
              <a:t>Gr</a:t>
            </a:r>
            <a:r>
              <a:rPr lang="pl-PL" sz="1882" b="1" spc="-16" dirty="0" err="1">
                <a:latin typeface="Georgia"/>
                <a:cs typeface="Georgia"/>
              </a:rPr>
              <a:t>upa</a:t>
            </a:r>
            <a:r>
              <a:rPr sz="1882" b="1" spc="47" dirty="0">
                <a:latin typeface="Georgia"/>
                <a:cs typeface="Georgia"/>
              </a:rPr>
              <a:t> </a:t>
            </a:r>
            <a:r>
              <a:rPr sz="1882" b="1" spc="-78" dirty="0">
                <a:latin typeface="Georgia"/>
                <a:cs typeface="Georgia"/>
              </a:rPr>
              <a:t>:</a:t>
            </a:r>
            <a:r>
              <a:rPr lang="pl-PL" sz="1882" b="1" spc="-78" dirty="0">
                <a:latin typeface="Georgia"/>
                <a:cs typeface="Georgia"/>
              </a:rPr>
              <a:t> 3</a:t>
            </a:r>
          </a:p>
          <a:p>
            <a:pPr marL="150405">
              <a:spcBef>
                <a:spcPts val="471"/>
              </a:spcBef>
            </a:pPr>
            <a:r>
              <a:rPr lang="pl-PL" sz="2800" b="1" i="1" spc="-78" dirty="0">
                <a:latin typeface="Georgia" panose="02040502050405020303" pitchFamily="18" charset="0"/>
                <a:cs typeface="Arial" panose="020B0604020202020204" pitchFamily="34" charset="0"/>
              </a:rPr>
              <a:t>Zjazd Konno schodami</a:t>
            </a:r>
          </a:p>
          <a:p>
            <a:pPr marL="150405">
              <a:spcBef>
                <a:spcPts val="471"/>
              </a:spcBef>
            </a:pPr>
            <a:endParaRPr lang="pl-PL" sz="1882" b="1" spc="-78" dirty="0">
              <a:latin typeface="Georgia"/>
              <a:cs typeface="Georg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52039" y="1114345"/>
            <a:ext cx="1170279" cy="1354411"/>
            <a:chOff x="513397" y="703897"/>
            <a:chExt cx="1115695" cy="1206500"/>
          </a:xfrm>
        </p:grpSpPr>
        <p:sp>
          <p:nvSpPr>
            <p:cNvPr id="19" name="object 19"/>
            <p:cNvSpPr/>
            <p:nvPr/>
          </p:nvSpPr>
          <p:spPr>
            <a:xfrm>
              <a:off x="594359" y="7848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4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0" name="object 20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1" name="object 21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0" y="1125220"/>
                  </a:moveTo>
                  <a:lnTo>
                    <a:pt x="1034415" y="1125220"/>
                  </a:lnTo>
                  <a:lnTo>
                    <a:pt x="1034415" y="0"/>
                  </a:lnTo>
                  <a:lnTo>
                    <a:pt x="0" y="0"/>
                  </a:lnTo>
                  <a:lnTo>
                    <a:pt x="0" y="11252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044" y="758824"/>
              <a:ext cx="923925" cy="114744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819376" y="5197288"/>
            <a:ext cx="5178206" cy="332110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txBody>
          <a:bodyPr vert="horz" wrap="square" lIns="0" tIns="104588" rIns="0" bIns="0" rtlCol="0">
            <a:spAutoFit/>
          </a:bodyPr>
          <a:lstStyle/>
          <a:p>
            <a:pPr marL="150405"/>
            <a:r>
              <a:rPr lang="pl-PL" sz="24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Sprzęt:</a:t>
            </a:r>
          </a:p>
          <a:p>
            <a:pPr marL="150405"/>
            <a:endParaRPr lang="pl-PL" sz="240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633750" indent="-342900">
              <a:lnSpc>
                <a:spcPct val="117500"/>
              </a:lnSpc>
              <a:buClr>
                <a:schemeClr val="dk1"/>
              </a:buClr>
              <a:buSzPts val="1200"/>
              <a:buFont typeface="Wingdings" panose="05000000000000000000" pitchFamily="2" charset="2"/>
              <a:buChar char="q"/>
            </a:pPr>
            <a:r>
              <a:rPr lang="pl-PL" sz="2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czerwone chorągiewki</a:t>
            </a:r>
          </a:p>
          <a:p>
            <a:pPr marL="633750" indent="-342900">
              <a:lnSpc>
                <a:spcPct val="115000"/>
              </a:lnSpc>
              <a:buClr>
                <a:schemeClr val="dk1"/>
              </a:buClr>
              <a:buSzPts val="1200"/>
              <a:buFont typeface="Wingdings" panose="05000000000000000000" pitchFamily="2" charset="2"/>
              <a:buChar char="q"/>
            </a:pPr>
            <a:r>
              <a:rPr lang="pl-PL" sz="2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białe chorągiewki</a:t>
            </a:r>
          </a:p>
          <a:p>
            <a:pPr marL="633750" indent="-342900">
              <a:lnSpc>
                <a:spcPct val="115000"/>
              </a:lnSpc>
              <a:buClr>
                <a:schemeClr val="dk1"/>
              </a:buClr>
              <a:buSzPts val="1200"/>
              <a:buFont typeface="Wingdings" panose="05000000000000000000" pitchFamily="2" charset="2"/>
              <a:buChar char="q"/>
            </a:pPr>
            <a:r>
              <a:rPr lang="pl-PL" sz="2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numer</a:t>
            </a:r>
          </a:p>
          <a:p>
            <a:pPr marL="633750" indent="-342900">
              <a:lnSpc>
                <a:spcPct val="117500"/>
              </a:lnSpc>
              <a:buClr>
                <a:schemeClr val="dk1"/>
              </a:buClr>
              <a:buSzPts val="1200"/>
              <a:buFont typeface="Wingdings" panose="05000000000000000000" pitchFamily="2" charset="2"/>
              <a:buChar char="q"/>
            </a:pPr>
            <a:r>
              <a:rPr lang="pl-PL" sz="2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znaczniki trasy przeszkody</a:t>
            </a:r>
          </a:p>
          <a:p>
            <a:pPr marL="633750" indent="-342900">
              <a:lnSpc>
                <a:spcPct val="117500"/>
              </a:lnSpc>
              <a:buClr>
                <a:schemeClr val="dk1"/>
              </a:buClr>
              <a:buSzPts val="1200"/>
              <a:buFont typeface="Wingdings" panose="05000000000000000000" pitchFamily="2" charset="2"/>
              <a:buChar char="q"/>
            </a:pPr>
            <a:endParaRPr lang="pl-PL" sz="24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3750" indent="-342900">
              <a:lnSpc>
                <a:spcPct val="117500"/>
              </a:lnSpc>
              <a:buClr>
                <a:schemeClr val="dk1"/>
              </a:buClr>
              <a:buSzPts val="1200"/>
              <a:buFont typeface="Wingdings" panose="05000000000000000000" pitchFamily="2" charset="2"/>
              <a:buChar char="q"/>
            </a:pPr>
            <a:endParaRPr sz="1882" dirty="0">
              <a:latin typeface="Arial Black"/>
              <a:cs typeface="Arial Black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604752"/>
              </p:ext>
            </p:extLst>
          </p:nvPr>
        </p:nvGraphicFramePr>
        <p:xfrm>
          <a:off x="4956464" y="2750832"/>
          <a:ext cx="2306780" cy="18372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37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3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X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037464"/>
                  </a:ext>
                </a:extLst>
              </a:tr>
              <a:tr h="446374">
                <a:tc>
                  <a:txBody>
                    <a:bodyPr/>
                    <a:lstStyle/>
                    <a:p>
                      <a:pPr marL="185420" marR="179070" indent="59055" algn="ctr">
                        <a:lnSpc>
                          <a:spcPts val="1150"/>
                        </a:lnSpc>
                        <a:spcBef>
                          <a:spcPts val="59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175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X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2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pl-PL" sz="1600" dirty="0">
                          <a:latin typeface="Times New Roman"/>
                          <a:cs typeface="Times New Roman"/>
                        </a:rPr>
                        <a:t>***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X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211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841665"/>
                  </a:ext>
                </a:extLst>
              </a:tr>
            </a:tbl>
          </a:graphicData>
        </a:graphic>
      </p:graphicFrame>
      <p:sp>
        <p:nvSpPr>
          <p:cNvPr id="32" name="object 32"/>
          <p:cNvSpPr txBox="1"/>
          <p:nvPr/>
        </p:nvSpPr>
        <p:spPr>
          <a:xfrm>
            <a:off x="800964" y="9177434"/>
            <a:ext cx="10671984" cy="963713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8573" rIns="0" bIns="0" rtlCol="0">
            <a:spAutoFit/>
          </a:bodyPr>
          <a:lstStyle/>
          <a:p>
            <a:pPr marL="4980" algn="ctr">
              <a:spcBef>
                <a:spcPts val="855"/>
              </a:spcBef>
            </a:pP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Cel: Zjazd konno schodami</a:t>
            </a:r>
          </a:p>
          <a:p>
            <a:pPr marL="4980" algn="ctr">
              <a:spcBef>
                <a:spcPts val="855"/>
              </a:spcBef>
            </a:pPr>
            <a:r>
              <a:rPr lang="en-US" sz="2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Pokonać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przeszkodę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utrzymując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stęp</a:t>
            </a:r>
            <a:endParaRPr lang="en-US" sz="3600" dirty="0">
              <a:solidFill>
                <a:srgbClr val="17365D"/>
              </a:solidFill>
              <a:latin typeface="Arial" panose="020B0604020202020204" pitchFamily="34" charset="0"/>
              <a:ea typeface="Arial Black"/>
              <a:cs typeface="Arial" panose="020B0604020202020204" pitchFamily="34" charset="0"/>
              <a:sym typeface="Arial Black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585254" y="1963449"/>
            <a:ext cx="4007223" cy="3191434"/>
            <a:chOff x="4814570" y="824864"/>
            <a:chExt cx="2554605" cy="2034539"/>
          </a:xfrm>
        </p:grpSpPr>
        <p:sp>
          <p:nvSpPr>
            <p:cNvPr id="35" name="object 35"/>
            <p:cNvSpPr/>
            <p:nvPr/>
          </p:nvSpPr>
          <p:spPr>
            <a:xfrm>
              <a:off x="4890770" y="9010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6" name="object 36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7" name="object 37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0" y="1958339"/>
                  </a:moveTo>
                  <a:lnTo>
                    <a:pt x="2478404" y="1958339"/>
                  </a:lnTo>
                  <a:lnTo>
                    <a:pt x="2478404" y="0"/>
                  </a:lnTo>
                  <a:lnTo>
                    <a:pt x="0" y="0"/>
                  </a:lnTo>
                  <a:lnTo>
                    <a:pt x="0" y="195833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</p:grpSp>
      <p:pic>
        <p:nvPicPr>
          <p:cNvPr id="7" name="Obraz 6">
            <a:extLst>
              <a:ext uri="{FF2B5EF4-FFF2-40B4-BE49-F238E27FC236}">
                <a16:creationId xmlns:a16="http://schemas.microsoft.com/office/drawing/2014/main" id="{B157F88A-7E5C-0405-BFD1-A428B461A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78" y="1269218"/>
            <a:ext cx="1047750" cy="1047750"/>
          </a:xfrm>
          <a:prstGeom prst="rect">
            <a:avLst/>
          </a:prstGeom>
        </p:spPr>
      </p:pic>
      <p:sp>
        <p:nvSpPr>
          <p:cNvPr id="33" name="object 26">
            <a:extLst>
              <a:ext uri="{FF2B5EF4-FFF2-40B4-BE49-F238E27FC236}">
                <a16:creationId xmlns:a16="http://schemas.microsoft.com/office/drawing/2014/main" id="{8D46B11A-F125-B600-F6F8-DAEE3F991EDF}"/>
              </a:ext>
            </a:extLst>
          </p:cNvPr>
          <p:cNvSpPr txBox="1"/>
          <p:nvPr/>
        </p:nvSpPr>
        <p:spPr>
          <a:xfrm>
            <a:off x="6095999" y="5248181"/>
            <a:ext cx="5614556" cy="329545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  <a:effectLst/>
        </p:spPr>
        <p:txBody>
          <a:bodyPr vert="horz" wrap="square" lIns="0" tIns="104588" rIns="0" bIns="0" rtlCol="0">
            <a:spAutoFit/>
          </a:bodyPr>
          <a:lstStyle/>
          <a:p>
            <a:pPr marL="152397"/>
            <a:r>
              <a:rPr lang="pl-PL" sz="24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Właściwości</a:t>
            </a:r>
          </a:p>
          <a:p>
            <a:pPr marL="495297" indent="-342900">
              <a:buClr>
                <a:schemeClr val="dk1"/>
              </a:buClr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Naturalne lub zrobione przez człowieka schody</a:t>
            </a:r>
          </a:p>
          <a:p>
            <a:pPr marL="495297" marR="139449" indent="-342900">
              <a:lnSpc>
                <a:spcPct val="115000"/>
              </a:lnSpc>
              <a:spcBef>
                <a:spcPts val="102"/>
              </a:spcBef>
              <a:buClr>
                <a:schemeClr val="dk1"/>
              </a:buClr>
              <a:buSzPts val="1200"/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Długość: 5 do 10 m zależnie od stopnia nachylenia pochyłości</a:t>
            </a:r>
          </a:p>
          <a:p>
            <a:pPr marL="495297" indent="-342900">
              <a:lnSpc>
                <a:spcPct val="109583"/>
              </a:lnSpc>
              <a:buClr>
                <a:schemeClr val="dk1"/>
              </a:buClr>
              <a:buSzPts val="1200"/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Szerokość na wjeździe: minimum 1m</a:t>
            </a:r>
          </a:p>
          <a:p>
            <a:pPr marL="495297" indent="-342900">
              <a:lnSpc>
                <a:spcPct val="115000"/>
              </a:lnSpc>
              <a:buClr>
                <a:schemeClr val="dk1"/>
              </a:buClr>
              <a:buSzPts val="1200"/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Stopnie: głębokość 0,40 m wysokość 0,20 do 0,30 m</a:t>
            </a:r>
            <a:endParaRPr sz="188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0A4BBB45-CB76-F814-6B5A-D68BB91F3758}"/>
              </a:ext>
            </a:extLst>
          </p:cNvPr>
          <p:cNvSpPr txBox="1"/>
          <p:nvPr/>
        </p:nvSpPr>
        <p:spPr>
          <a:xfrm>
            <a:off x="945110" y="11007846"/>
            <a:ext cx="4947521" cy="25478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12700" lvl="0" indent="0" algn="l" rtl="0">
              <a:lnSpc>
                <a:spcPct val="11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800" b="1" dirty="0">
                <a:latin typeface="Arial"/>
                <a:ea typeface="Arial"/>
                <a:cs typeface="Arial"/>
                <a:sym typeface="Arial"/>
              </a:rPr>
              <a:t>Przed przeszkodą</a:t>
            </a:r>
            <a:endParaRPr lang="pl-PL" sz="1800" dirty="0"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15000"/>
              </a:lnSpc>
              <a:spcBef>
                <a:spcPts val="6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2000" dirty="0">
                <a:latin typeface="Arial"/>
                <a:ea typeface="Arial"/>
                <a:cs typeface="Arial"/>
                <a:sym typeface="Arial"/>
              </a:rPr>
              <a:t>- wolta, wyłamanie, cofnięcie, odmowa, błąd trasy</a:t>
            </a:r>
            <a:endParaRPr lang="pl-PL" sz="2000" dirty="0">
              <a:solidFill>
                <a:srgbClr val="1F4E79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97155" lvl="0" indent="0" algn="l" rtl="0">
              <a:lnSpc>
                <a:spcPct val="117500"/>
              </a:lnSpc>
              <a:spcBef>
                <a:spcPts val="116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 sz="1800" b="1" dirty="0">
                <a:latin typeface="Arial"/>
                <a:ea typeface="Arial"/>
                <a:cs typeface="Arial"/>
                <a:sym typeface="Arial"/>
              </a:rPr>
              <a:t>Na przeszkodzie</a:t>
            </a:r>
            <a:endParaRPr lang="pl-PL" sz="1800" dirty="0">
              <a:latin typeface="Arial"/>
              <a:ea typeface="Arial"/>
              <a:cs typeface="Arial"/>
              <a:sym typeface="Arial"/>
            </a:endParaRPr>
          </a:p>
          <a:p>
            <a:pPr marL="189865" lvl="0" indent="-927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pl-PL" sz="2000" dirty="0">
                <a:latin typeface="Arial"/>
                <a:ea typeface="Arial"/>
                <a:cs typeface="Arial"/>
                <a:sym typeface="Arial"/>
              </a:rPr>
              <a:t>Zmiana chodu</a:t>
            </a:r>
          </a:p>
          <a:p>
            <a:pPr marL="189865" lvl="0" indent="-927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pl-PL" sz="2000" dirty="0">
                <a:latin typeface="Arial"/>
                <a:ea typeface="Arial"/>
                <a:cs typeface="Arial"/>
                <a:sym typeface="Arial"/>
              </a:rPr>
              <a:t>Wjazd lub wyjazd innych chodem niż stęp</a:t>
            </a:r>
          </a:p>
          <a:p>
            <a:pPr marL="189865" lvl="0" indent="-927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endParaRPr lang="pl-PL" sz="18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Obraz 42">
            <a:extLst>
              <a:ext uri="{FF2B5EF4-FFF2-40B4-BE49-F238E27FC236}">
                <a16:creationId xmlns:a16="http://schemas.microsoft.com/office/drawing/2014/main" id="{66D1166C-938B-E138-A607-EB1AB528F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072" y="1159209"/>
            <a:ext cx="3984977" cy="1463855"/>
          </a:xfrm>
          <a:prstGeom prst="rect">
            <a:avLst/>
          </a:prstGeom>
        </p:spPr>
      </p:pic>
      <p:grpSp>
        <p:nvGrpSpPr>
          <p:cNvPr id="3" name="Google Shape;72;p1">
            <a:extLst>
              <a:ext uri="{FF2B5EF4-FFF2-40B4-BE49-F238E27FC236}">
                <a16:creationId xmlns:a16="http://schemas.microsoft.com/office/drawing/2014/main" id="{53741C58-C0AE-A1F6-BA2F-72331681E924}"/>
              </a:ext>
            </a:extLst>
          </p:cNvPr>
          <p:cNvGrpSpPr/>
          <p:nvPr/>
        </p:nvGrpSpPr>
        <p:grpSpPr>
          <a:xfrm>
            <a:off x="7552267" y="1912471"/>
            <a:ext cx="4007224" cy="3318933"/>
            <a:chOff x="4814570" y="1066800"/>
            <a:chExt cx="2554605" cy="2115820"/>
          </a:xfrm>
        </p:grpSpPr>
        <p:sp>
          <p:nvSpPr>
            <p:cNvPr id="4" name="Google Shape;73;p1">
              <a:extLst>
                <a:ext uri="{FF2B5EF4-FFF2-40B4-BE49-F238E27FC236}">
                  <a16:creationId xmlns:a16="http://schemas.microsoft.com/office/drawing/2014/main" id="{CA48C74E-F025-E77D-1288-7A45122BAE50}"/>
                </a:ext>
              </a:extLst>
            </p:cNvPr>
            <p:cNvSpPr/>
            <p:nvPr/>
          </p:nvSpPr>
          <p:spPr>
            <a:xfrm>
              <a:off x="4890770" y="1143000"/>
              <a:ext cx="2478405" cy="2039620"/>
            </a:xfrm>
            <a:custGeom>
              <a:avLst/>
              <a:gdLst/>
              <a:ahLst/>
              <a:cxnLst/>
              <a:rect l="l" t="t" r="r" b="b"/>
              <a:pathLst>
                <a:path w="2478404" h="2039620" extrusionOk="0">
                  <a:moveTo>
                    <a:pt x="2478404" y="0"/>
                  </a:moveTo>
                  <a:lnTo>
                    <a:pt x="0" y="0"/>
                  </a:lnTo>
                  <a:lnTo>
                    <a:pt x="0" y="2039620"/>
                  </a:lnTo>
                  <a:lnTo>
                    <a:pt x="2478404" y="2039620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808080">
                <a:alpha val="4980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2823"/>
            </a:p>
          </p:txBody>
        </p:sp>
        <p:sp>
          <p:nvSpPr>
            <p:cNvPr id="5" name="Google Shape;74;p1">
              <a:extLst>
                <a:ext uri="{FF2B5EF4-FFF2-40B4-BE49-F238E27FC236}">
                  <a16:creationId xmlns:a16="http://schemas.microsoft.com/office/drawing/2014/main" id="{1E3D3239-7C7E-E676-5B22-97EF967CB229}"/>
                </a:ext>
              </a:extLst>
            </p:cNvPr>
            <p:cNvSpPr/>
            <p:nvPr/>
          </p:nvSpPr>
          <p:spPr>
            <a:xfrm>
              <a:off x="4814570" y="1066800"/>
              <a:ext cx="2478405" cy="2039620"/>
            </a:xfrm>
            <a:custGeom>
              <a:avLst/>
              <a:gdLst/>
              <a:ahLst/>
              <a:cxnLst/>
              <a:rect l="l" t="t" r="r" b="b"/>
              <a:pathLst>
                <a:path w="2478404" h="2039620" extrusionOk="0">
                  <a:moveTo>
                    <a:pt x="2478404" y="0"/>
                  </a:moveTo>
                  <a:lnTo>
                    <a:pt x="0" y="0"/>
                  </a:lnTo>
                  <a:lnTo>
                    <a:pt x="0" y="2039620"/>
                  </a:lnTo>
                  <a:lnTo>
                    <a:pt x="2478404" y="2039620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2823"/>
            </a:p>
          </p:txBody>
        </p:sp>
        <p:sp>
          <p:nvSpPr>
            <p:cNvPr id="9" name="Google Shape;75;p1">
              <a:extLst>
                <a:ext uri="{FF2B5EF4-FFF2-40B4-BE49-F238E27FC236}">
                  <a16:creationId xmlns:a16="http://schemas.microsoft.com/office/drawing/2014/main" id="{39DB56B7-C6D2-4C7E-2AD2-9E6098F62F77}"/>
                </a:ext>
              </a:extLst>
            </p:cNvPr>
            <p:cNvSpPr/>
            <p:nvPr/>
          </p:nvSpPr>
          <p:spPr>
            <a:xfrm>
              <a:off x="4814570" y="1066800"/>
              <a:ext cx="2478405" cy="2039620"/>
            </a:xfrm>
            <a:custGeom>
              <a:avLst/>
              <a:gdLst/>
              <a:ahLst/>
              <a:cxnLst/>
              <a:rect l="l" t="t" r="r" b="b"/>
              <a:pathLst>
                <a:path w="2478404" h="2039620" extrusionOk="0">
                  <a:moveTo>
                    <a:pt x="0" y="2039620"/>
                  </a:moveTo>
                  <a:lnTo>
                    <a:pt x="2478404" y="2039620"/>
                  </a:lnTo>
                  <a:lnTo>
                    <a:pt x="2478404" y="0"/>
                  </a:lnTo>
                  <a:lnTo>
                    <a:pt x="0" y="0"/>
                  </a:lnTo>
                  <a:lnTo>
                    <a:pt x="0" y="2039620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2823"/>
            </a:p>
          </p:txBody>
        </p:sp>
        <p:pic>
          <p:nvPicPr>
            <p:cNvPr id="10" name="Google Shape;76;p1">
              <a:extLst>
                <a:ext uri="{FF2B5EF4-FFF2-40B4-BE49-F238E27FC236}">
                  <a16:creationId xmlns:a16="http://schemas.microsoft.com/office/drawing/2014/main" id="{9D8E173F-5CDC-8DA3-77D2-59A3BC92BE5E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10455" y="1234439"/>
              <a:ext cx="2314575" cy="160909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31835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3486" y="10643497"/>
            <a:ext cx="4196279" cy="389448"/>
          </a:xfrm>
          <a:prstGeom prst="rect">
            <a:avLst/>
          </a:prstGeom>
        </p:spPr>
        <p:txBody>
          <a:bodyPr vert="horz" wrap="square" lIns="0" tIns="19922" rIns="0" bIns="0" rtlCol="0">
            <a:spAutoFit/>
          </a:bodyPr>
          <a:lstStyle/>
          <a:p>
            <a:pPr marL="19921">
              <a:spcBef>
                <a:spcPts val="157"/>
              </a:spcBef>
            </a:pP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Błędy za efektywność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8288" y="12041527"/>
            <a:ext cx="4938755" cy="16063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Podczas przeszkody:</a:t>
            </a:r>
            <a:endParaRPr lang="pl-PL" sz="1882" dirty="0">
              <a:latin typeface="Arial"/>
              <a:ea typeface="Arial"/>
              <a:cs typeface="Arial"/>
              <a:sym typeface="Arial"/>
            </a:endParaRPr>
          </a:p>
          <a:p>
            <a:pPr marL="297822" indent="-145425">
              <a:lnSpc>
                <a:spcPct val="115000"/>
              </a:lnSpc>
              <a:buSzPts val="1200"/>
              <a:buFont typeface="Arial"/>
              <a:buChar char="-"/>
            </a:pPr>
            <a:r>
              <a:rPr lang="pl-PL" sz="1882" dirty="0"/>
              <a:t>Zmiana chodu</a:t>
            </a:r>
          </a:p>
          <a:p>
            <a:pPr marL="297822" indent="-145425">
              <a:lnSpc>
                <a:spcPct val="115000"/>
              </a:lnSpc>
              <a:buSzPts val="1200"/>
              <a:buChar char="-"/>
            </a:pPr>
            <a:r>
              <a:rPr lang="pl-PL" sz="1882" dirty="0"/>
              <a:t>Wjazd lub wyjazd innych chodem niż stęp</a:t>
            </a:r>
            <a:endParaRPr lang="pl-PL" sz="1882" dirty="0">
              <a:latin typeface="Arial"/>
              <a:cs typeface="Arial"/>
              <a:sym typeface="Arial"/>
            </a:endParaRPr>
          </a:p>
          <a:p>
            <a:pPr marL="297822" indent="-145425">
              <a:lnSpc>
                <a:spcPct val="115000"/>
              </a:lnSpc>
              <a:buSzPts val="1200"/>
              <a:buChar char="-"/>
            </a:pPr>
            <a:endParaRPr lang="pl-PL" sz="1882" dirty="0">
              <a:latin typeface="Arial"/>
              <a:cs typeface="Arial"/>
              <a:sym typeface="Arial"/>
            </a:endParaRPr>
          </a:p>
          <a:p>
            <a:pPr marL="297822" indent="-145425">
              <a:lnSpc>
                <a:spcPct val="115000"/>
              </a:lnSpc>
              <a:buSzPts val="1200"/>
              <a:buChar char="-"/>
            </a:pPr>
            <a:endParaRPr sz="1882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4719" y="13513598"/>
            <a:ext cx="4947522" cy="1312569"/>
          </a:xfrm>
          <a:prstGeom prst="rect">
            <a:avLst/>
          </a:prstGeom>
          <a:solidFill>
            <a:srgbClr val="FFE499"/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Niebezpieczne sytuacje:</a:t>
            </a:r>
          </a:p>
          <a:p>
            <a:pPr marL="241047" indent="-213157">
              <a:lnSpc>
                <a:spcPct val="117500"/>
              </a:lnSpc>
              <a:buClr>
                <a:schemeClr val="dk1"/>
              </a:buClr>
              <a:buSzPts val="1200"/>
              <a:buChar char="-"/>
            </a:pPr>
            <a:r>
              <a:rPr lang="pl-PL" sz="1882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Utrata równowagi przez jeźdźca lub konia</a:t>
            </a:r>
          </a:p>
          <a:p>
            <a:pPr marL="241047" indent="-213157">
              <a:lnSpc>
                <a:spcPct val="117500"/>
              </a:lnSpc>
              <a:buClr>
                <a:schemeClr val="dk1"/>
              </a:buClr>
              <a:buSzPts val="1200"/>
              <a:buChar char="-"/>
            </a:pPr>
            <a:r>
              <a:rPr lang="pl-PL" sz="1882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Każdy inny chód niż stęp</a:t>
            </a:r>
            <a:endParaRPr lang="pl-PL" sz="1882" dirty="0">
              <a:solidFill>
                <a:srgbClr val="805F00"/>
              </a:solidFill>
              <a:latin typeface="Arial Black"/>
              <a:cs typeface="Arial Black"/>
            </a:endParaRPr>
          </a:p>
          <a:p>
            <a:pPr marL="27890">
              <a:spcBef>
                <a:spcPts val="188"/>
              </a:spcBef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-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457975" y="10639512"/>
            <a:ext cx="4909671" cy="40166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23906" rIns="0" bIns="0" rtlCol="0">
            <a:spAutoFit/>
          </a:bodyPr>
          <a:lstStyle/>
          <a:p>
            <a:pPr>
              <a:buClr>
                <a:schemeClr val="dk1"/>
              </a:buClr>
            </a:pPr>
            <a:r>
              <a:rPr lang="pl-PL" sz="2400" dirty="0">
                <a:solidFill>
                  <a:srgbClr val="385522"/>
                </a:solidFill>
                <a:latin typeface="Arial Black"/>
                <a:cs typeface="Arial Black"/>
              </a:rPr>
              <a:t>Ocena stylu:</a:t>
            </a:r>
            <a:endParaRPr lang="pl-PL" sz="2400" dirty="0">
              <a:solidFill>
                <a:srgbClr val="385522"/>
              </a:solidFill>
              <a:latin typeface="Arial Black"/>
              <a:cs typeface="Arial Black"/>
              <a:sym typeface="Arial Black"/>
            </a:endParaRPr>
          </a:p>
          <a:p>
            <a:pPr>
              <a:buClr>
                <a:schemeClr val="dk1"/>
              </a:buClr>
            </a:pPr>
            <a:r>
              <a:rPr lang="pl-PL" sz="2400" b="1" dirty="0">
                <a:solidFill>
                  <a:schemeClr val="dk1"/>
                </a:solidFill>
              </a:rPr>
              <a:t>Pozycja jeźdźca</a:t>
            </a:r>
            <a:endParaRPr lang="pl-PL" sz="2400" dirty="0">
              <a:solidFill>
                <a:schemeClr val="dk1"/>
              </a:solidFill>
            </a:endParaRPr>
          </a:p>
          <a:p>
            <a:pPr marL="173311" indent="-145425">
              <a:lnSpc>
                <a:spcPct val="115000"/>
              </a:lnSpc>
              <a:buClr>
                <a:schemeClr val="dk1"/>
              </a:buClr>
              <a:buSzPts val="1200"/>
              <a:buChar char="-"/>
            </a:pPr>
            <a:r>
              <a:rPr lang="pl-PL" sz="2400" dirty="0">
                <a:solidFill>
                  <a:schemeClr val="dk1"/>
                </a:solidFill>
              </a:rPr>
              <a:t>Pozycja tułowia tuż przed pionem</a:t>
            </a:r>
          </a:p>
          <a:p>
            <a:pPr marL="173311" indent="-145425">
              <a:lnSpc>
                <a:spcPct val="115000"/>
              </a:lnSpc>
              <a:buClr>
                <a:schemeClr val="dk1"/>
              </a:buClr>
              <a:buSzPts val="1200"/>
              <a:buChar char="-"/>
            </a:pPr>
            <a:r>
              <a:rPr lang="pl-PL" sz="2400" dirty="0">
                <a:solidFill>
                  <a:schemeClr val="dk1"/>
                </a:solidFill>
              </a:rPr>
              <a:t>Jeździec w równowadze oparty na strzemionach</a:t>
            </a:r>
          </a:p>
          <a:p>
            <a:pPr marL="173311" indent="-145425">
              <a:lnSpc>
                <a:spcPct val="117500"/>
              </a:lnSpc>
              <a:buClr>
                <a:schemeClr val="dk1"/>
              </a:buClr>
              <a:buSzPts val="1200"/>
              <a:buChar char="-"/>
            </a:pPr>
            <a:r>
              <a:rPr lang="pl-PL" sz="2400" dirty="0">
                <a:solidFill>
                  <a:schemeClr val="dk1"/>
                </a:solidFill>
              </a:rPr>
              <a:t>Wzrok skierowany naprzód</a:t>
            </a:r>
          </a:p>
          <a:p>
            <a:pPr marL="173311" indent="-145425">
              <a:lnSpc>
                <a:spcPct val="117500"/>
              </a:lnSpc>
              <a:buClr>
                <a:schemeClr val="dk1"/>
              </a:buClr>
              <a:buSzPts val="1200"/>
              <a:buChar char="-"/>
            </a:pPr>
            <a:r>
              <a:rPr lang="pl-PL" sz="2400" b="1" dirty="0">
                <a:solidFill>
                  <a:schemeClr val="dk1"/>
                </a:solidFill>
              </a:rPr>
              <a:t>Regularny ruch naprzód</a:t>
            </a:r>
          </a:p>
          <a:p>
            <a:pPr marR="2104677">
              <a:spcBef>
                <a:spcPts val="16"/>
              </a:spcBef>
            </a:pPr>
            <a:r>
              <a:rPr lang="pl-PL" sz="2400" b="1" dirty="0">
                <a:solidFill>
                  <a:schemeClr val="dk1"/>
                </a:solidFill>
              </a:rPr>
              <a:t>Kontrola trasy</a:t>
            </a:r>
            <a:endParaRPr lang="pl-PL" sz="2400" dirty="0">
              <a:solidFill>
                <a:schemeClr val="dk1"/>
              </a:solidFill>
            </a:endParaRPr>
          </a:p>
          <a:p>
            <a:pPr marL="717164" marR="252336" indent="-478109">
              <a:spcBef>
                <a:spcPts val="16"/>
              </a:spcBef>
              <a:buSzPts val="1200"/>
              <a:buChar char="-"/>
            </a:pPr>
            <a:r>
              <a:rPr lang="pl-PL" sz="2400" dirty="0">
                <a:solidFill>
                  <a:schemeClr val="dk1"/>
                </a:solidFill>
              </a:rPr>
              <a:t>koń pokonuje przeszkodę po linii przeszkody</a:t>
            </a:r>
            <a:endParaRPr lang="pl-PL" sz="2400" b="1" dirty="0"/>
          </a:p>
        </p:txBody>
      </p:sp>
      <p:sp>
        <p:nvSpPr>
          <p:cNvPr id="17" name="object 17"/>
          <p:cNvSpPr txBox="1"/>
          <p:nvPr/>
        </p:nvSpPr>
        <p:spPr>
          <a:xfrm>
            <a:off x="812799" y="3263153"/>
            <a:ext cx="3156528" cy="1629624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9765" rIns="0" bIns="0" rtlCol="0">
            <a:spAutoFit/>
          </a:bodyPr>
          <a:lstStyle/>
          <a:p>
            <a:pPr marL="150405">
              <a:spcBef>
                <a:spcPts val="471"/>
              </a:spcBef>
            </a:pPr>
            <a:r>
              <a:rPr sz="1882" b="1" spc="-16" dirty="0">
                <a:latin typeface="Georgia"/>
                <a:cs typeface="Georgia"/>
              </a:rPr>
              <a:t>Gr</a:t>
            </a:r>
            <a:r>
              <a:rPr lang="pl-PL" sz="1882" b="1" spc="-16" dirty="0" err="1">
                <a:latin typeface="Georgia"/>
                <a:cs typeface="Georgia"/>
              </a:rPr>
              <a:t>upa</a:t>
            </a:r>
            <a:r>
              <a:rPr sz="1882" b="1" spc="47" dirty="0">
                <a:latin typeface="Georgia"/>
                <a:cs typeface="Georgia"/>
              </a:rPr>
              <a:t> </a:t>
            </a:r>
            <a:r>
              <a:rPr sz="1882" b="1" spc="-78" dirty="0">
                <a:latin typeface="Georgia"/>
                <a:cs typeface="Georgia"/>
              </a:rPr>
              <a:t>:</a:t>
            </a:r>
            <a:r>
              <a:rPr lang="pl-PL" sz="1882" b="1" spc="-78" dirty="0">
                <a:latin typeface="Georgia"/>
                <a:cs typeface="Georgia"/>
              </a:rPr>
              <a:t> 3</a:t>
            </a:r>
          </a:p>
          <a:p>
            <a:pPr marL="150405">
              <a:spcBef>
                <a:spcPts val="471"/>
              </a:spcBef>
            </a:pPr>
            <a:r>
              <a:rPr lang="pl-PL" sz="2800" b="1" i="1" spc="-78" dirty="0">
                <a:latin typeface="Georgia" panose="02040502050405020303" pitchFamily="18" charset="0"/>
                <a:cs typeface="Arial" panose="020B0604020202020204" pitchFamily="34" charset="0"/>
              </a:rPr>
              <a:t>Wjazd konno schodami</a:t>
            </a:r>
          </a:p>
          <a:p>
            <a:pPr marL="150405">
              <a:spcBef>
                <a:spcPts val="471"/>
              </a:spcBef>
            </a:pPr>
            <a:endParaRPr lang="pl-PL" sz="1882" b="1" spc="-78" dirty="0">
              <a:latin typeface="Georgia"/>
              <a:cs typeface="Georg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52039" y="1114345"/>
            <a:ext cx="1170279" cy="1354411"/>
            <a:chOff x="513397" y="703897"/>
            <a:chExt cx="1115695" cy="1206500"/>
          </a:xfrm>
        </p:grpSpPr>
        <p:sp>
          <p:nvSpPr>
            <p:cNvPr id="19" name="object 19"/>
            <p:cNvSpPr/>
            <p:nvPr/>
          </p:nvSpPr>
          <p:spPr>
            <a:xfrm>
              <a:off x="594359" y="7848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4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0" name="object 20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1" name="object 21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0" y="1125220"/>
                  </a:moveTo>
                  <a:lnTo>
                    <a:pt x="1034415" y="1125220"/>
                  </a:lnTo>
                  <a:lnTo>
                    <a:pt x="1034415" y="0"/>
                  </a:lnTo>
                  <a:lnTo>
                    <a:pt x="0" y="0"/>
                  </a:lnTo>
                  <a:lnTo>
                    <a:pt x="0" y="11252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044" y="758824"/>
              <a:ext cx="923925" cy="114744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819376" y="5197288"/>
            <a:ext cx="5178206" cy="294318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txBody>
          <a:bodyPr vert="horz" wrap="square" lIns="0" tIns="104588" rIns="0" bIns="0" rtlCol="0">
            <a:spAutoFit/>
          </a:bodyPr>
          <a:lstStyle/>
          <a:p>
            <a:pPr marL="150405">
              <a:buClr>
                <a:schemeClr val="dk1"/>
              </a:buClr>
            </a:pPr>
            <a:r>
              <a:rPr lang="pl-PL" sz="24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Sprzęt:</a:t>
            </a:r>
            <a:endParaRPr lang="pl-PL" sz="2400" b="1" dirty="0">
              <a:solidFill>
                <a:schemeClr val="dk1"/>
              </a:solidFill>
              <a:latin typeface="Arial" panose="020B0604020202020204" pitchFamily="34" charset="0"/>
              <a:ea typeface="Arial Black"/>
              <a:cs typeface="Arial" panose="020B0604020202020204" pitchFamily="34" charset="0"/>
              <a:sym typeface="Arial Black"/>
            </a:endParaRPr>
          </a:p>
          <a:p>
            <a:pPr marL="633750" indent="-342900">
              <a:lnSpc>
                <a:spcPct val="117500"/>
              </a:lnSpc>
              <a:buClr>
                <a:schemeClr val="dk1"/>
              </a:buClr>
              <a:buSzPts val="1200"/>
              <a:buFont typeface="Wingdings" panose="05000000000000000000" pitchFamily="2" charset="2"/>
              <a:buChar char="q"/>
            </a:pPr>
            <a:r>
              <a:rPr lang="pl-PL" sz="2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czerwone chorągiewki</a:t>
            </a:r>
          </a:p>
          <a:p>
            <a:pPr marL="633750" indent="-342900">
              <a:lnSpc>
                <a:spcPct val="115000"/>
              </a:lnSpc>
              <a:buClr>
                <a:schemeClr val="dk1"/>
              </a:buClr>
              <a:buSzPts val="1200"/>
              <a:buFont typeface="Wingdings" panose="05000000000000000000" pitchFamily="2" charset="2"/>
              <a:buChar char="q"/>
            </a:pPr>
            <a:r>
              <a:rPr lang="pl-PL" sz="2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białe chorągiewki</a:t>
            </a:r>
          </a:p>
          <a:p>
            <a:pPr marL="633750" indent="-342900">
              <a:lnSpc>
                <a:spcPct val="115000"/>
              </a:lnSpc>
              <a:buClr>
                <a:schemeClr val="dk1"/>
              </a:buClr>
              <a:buSzPts val="1200"/>
              <a:buFont typeface="Wingdings" panose="05000000000000000000" pitchFamily="2" charset="2"/>
              <a:buChar char="q"/>
            </a:pPr>
            <a:r>
              <a:rPr lang="pl-PL" sz="2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numer</a:t>
            </a:r>
          </a:p>
          <a:p>
            <a:pPr marL="633750" indent="-342900">
              <a:lnSpc>
                <a:spcPct val="117500"/>
              </a:lnSpc>
              <a:buClr>
                <a:schemeClr val="dk1"/>
              </a:buClr>
              <a:buSzPts val="1200"/>
              <a:buFont typeface="Wingdings" panose="05000000000000000000" pitchFamily="2" charset="2"/>
              <a:buChar char="q"/>
            </a:pPr>
            <a:r>
              <a:rPr lang="pl-PL" sz="2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znaczniki trasy przeszkody</a:t>
            </a:r>
          </a:p>
          <a:p>
            <a:pPr marL="633750" indent="-342900">
              <a:lnSpc>
                <a:spcPct val="117500"/>
              </a:lnSpc>
              <a:buClr>
                <a:schemeClr val="dk1"/>
              </a:buClr>
              <a:buSzPts val="1200"/>
              <a:buFont typeface="Wingdings" panose="05000000000000000000" pitchFamily="2" charset="2"/>
              <a:buChar char="q"/>
            </a:pPr>
            <a:endParaRPr lang="pl-PL" sz="24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3750" indent="-342900">
              <a:lnSpc>
                <a:spcPct val="117500"/>
              </a:lnSpc>
              <a:buClr>
                <a:schemeClr val="dk1"/>
              </a:buClr>
              <a:buSzPts val="1200"/>
              <a:buFont typeface="Wingdings" panose="05000000000000000000" pitchFamily="2" charset="2"/>
              <a:buChar char="q"/>
            </a:pPr>
            <a:endParaRPr sz="1882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263690"/>
              </p:ext>
            </p:extLst>
          </p:nvPr>
        </p:nvGraphicFramePr>
        <p:xfrm>
          <a:off x="4314709" y="2750832"/>
          <a:ext cx="2948535" cy="18723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8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59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5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X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037464"/>
                  </a:ext>
                </a:extLst>
              </a:tr>
              <a:tr h="467590">
                <a:tc>
                  <a:txBody>
                    <a:bodyPr/>
                    <a:lstStyle/>
                    <a:p>
                      <a:pPr marL="185420" marR="179070" indent="59055" algn="ctr">
                        <a:lnSpc>
                          <a:spcPts val="1150"/>
                        </a:lnSpc>
                        <a:spcBef>
                          <a:spcPts val="59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175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X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6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pl-PL" sz="1600" dirty="0">
                          <a:latin typeface="Times New Roman"/>
                          <a:cs typeface="Times New Roman"/>
                        </a:rPr>
                        <a:t>***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X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211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841665"/>
                  </a:ext>
                </a:extLst>
              </a:tr>
            </a:tbl>
          </a:graphicData>
        </a:graphic>
      </p:graphicFrame>
      <p:sp>
        <p:nvSpPr>
          <p:cNvPr id="32" name="object 32"/>
          <p:cNvSpPr txBox="1"/>
          <p:nvPr/>
        </p:nvSpPr>
        <p:spPr>
          <a:xfrm>
            <a:off x="908288" y="8568090"/>
            <a:ext cx="10671984" cy="963713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8573" rIns="0" bIns="0" rtlCol="0">
            <a:spAutoFit/>
          </a:bodyPr>
          <a:lstStyle/>
          <a:p>
            <a:pPr marL="4980" algn="ctr">
              <a:spcBef>
                <a:spcPts val="855"/>
              </a:spcBef>
            </a:pP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Cel: Wjazd konno schodami</a:t>
            </a:r>
          </a:p>
          <a:p>
            <a:pPr marL="4980" algn="ctr">
              <a:spcBef>
                <a:spcPts val="855"/>
              </a:spcBef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Pokonać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przeszkodę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utrzymując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stęp</a:t>
            </a:r>
            <a:endParaRPr lang="en-US"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573049" y="1556991"/>
            <a:ext cx="4007223" cy="3191434"/>
            <a:chOff x="4814570" y="824864"/>
            <a:chExt cx="2554605" cy="2034539"/>
          </a:xfrm>
        </p:grpSpPr>
        <p:sp>
          <p:nvSpPr>
            <p:cNvPr id="35" name="object 35"/>
            <p:cNvSpPr/>
            <p:nvPr/>
          </p:nvSpPr>
          <p:spPr>
            <a:xfrm>
              <a:off x="4890770" y="9010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6" name="object 36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7" name="object 37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0" y="1958339"/>
                  </a:moveTo>
                  <a:lnTo>
                    <a:pt x="2478404" y="1958339"/>
                  </a:lnTo>
                  <a:lnTo>
                    <a:pt x="2478404" y="0"/>
                  </a:lnTo>
                  <a:lnTo>
                    <a:pt x="0" y="0"/>
                  </a:lnTo>
                  <a:lnTo>
                    <a:pt x="0" y="195833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</p:grpSp>
      <p:pic>
        <p:nvPicPr>
          <p:cNvPr id="7" name="Obraz 6">
            <a:extLst>
              <a:ext uri="{FF2B5EF4-FFF2-40B4-BE49-F238E27FC236}">
                <a16:creationId xmlns:a16="http://schemas.microsoft.com/office/drawing/2014/main" id="{B157F88A-7E5C-0405-BFD1-A428B461A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78" y="1269218"/>
            <a:ext cx="1047750" cy="1047750"/>
          </a:xfrm>
          <a:prstGeom prst="rect">
            <a:avLst/>
          </a:prstGeom>
        </p:spPr>
      </p:pic>
      <p:sp>
        <p:nvSpPr>
          <p:cNvPr id="33" name="object 26">
            <a:extLst>
              <a:ext uri="{FF2B5EF4-FFF2-40B4-BE49-F238E27FC236}">
                <a16:creationId xmlns:a16="http://schemas.microsoft.com/office/drawing/2014/main" id="{8D46B11A-F125-B600-F6F8-DAEE3F991EDF}"/>
              </a:ext>
            </a:extLst>
          </p:cNvPr>
          <p:cNvSpPr txBox="1"/>
          <p:nvPr/>
        </p:nvSpPr>
        <p:spPr>
          <a:xfrm>
            <a:off x="6095999" y="5248181"/>
            <a:ext cx="5484273" cy="2814749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  <a:effectLst/>
        </p:spPr>
        <p:txBody>
          <a:bodyPr vert="horz" wrap="square" lIns="0" tIns="104588" rIns="0" bIns="0" rtlCol="0">
            <a:spAutoFit/>
          </a:bodyPr>
          <a:lstStyle/>
          <a:p>
            <a:pPr>
              <a:spcBef>
                <a:spcPts val="2259"/>
              </a:spcBef>
            </a:pPr>
            <a:r>
              <a:rPr lang="pl-PL" sz="2400" dirty="0">
                <a:latin typeface="Arial Black"/>
                <a:cs typeface="Arial Black"/>
              </a:rPr>
              <a:t>Właściwości: </a:t>
            </a:r>
          </a:p>
          <a:p>
            <a:pPr>
              <a:spcBef>
                <a:spcPts val="2259"/>
              </a:spcBef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Naturalne lub zrobione przez człowieka schody</a:t>
            </a:r>
            <a:endParaRPr lang="pl-PL" sz="20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95297" marR="139449" indent="-342900">
              <a:lnSpc>
                <a:spcPct val="115000"/>
              </a:lnSpc>
              <a:spcBef>
                <a:spcPts val="102"/>
              </a:spcBef>
              <a:buSzPts val="1200"/>
              <a:buFont typeface="Wingdings" panose="05000000000000000000" pitchFamily="2" charset="2"/>
              <a:buChar char="q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Długość</a:t>
            </a:r>
            <a:r>
              <a:rPr lang="pl-PL" sz="20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5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l-PL" sz="20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10 m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zależnie od stopnia nachylenia pochyłości</a:t>
            </a:r>
            <a:endParaRPr lang="pl-PL" sz="20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95297" indent="-342900">
              <a:lnSpc>
                <a:spcPct val="109583"/>
              </a:lnSpc>
              <a:buSzPts val="1200"/>
              <a:buFont typeface="Wingdings" panose="05000000000000000000" pitchFamily="2" charset="2"/>
              <a:buChar char="q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Szerokość na wjeździe</a:t>
            </a:r>
            <a:r>
              <a:rPr lang="pl-PL" sz="20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minimum 1m</a:t>
            </a:r>
          </a:p>
          <a:p>
            <a:pPr marL="495297" indent="-342900">
              <a:lnSpc>
                <a:spcPct val="115000"/>
              </a:lnSpc>
              <a:buSzPts val="1200"/>
              <a:buFont typeface="Wingdings" panose="05000000000000000000" pitchFamily="2" charset="2"/>
              <a:buChar char="q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Stopnie</a:t>
            </a:r>
            <a:r>
              <a:rPr lang="pl-PL" sz="20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głębokość</a:t>
            </a:r>
            <a:r>
              <a:rPr lang="pl-PL" sz="20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0,40 m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wysokość </a:t>
            </a:r>
            <a:r>
              <a:rPr lang="pl-PL" sz="20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0,20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pl-PL" sz="20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0,30 m 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0A4BBB45-CB76-F814-6B5A-D68BB91F3758}"/>
              </a:ext>
            </a:extLst>
          </p:cNvPr>
          <p:cNvSpPr txBox="1"/>
          <p:nvPr/>
        </p:nvSpPr>
        <p:spPr>
          <a:xfrm>
            <a:off x="934719" y="11007846"/>
            <a:ext cx="4947521" cy="1023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19921">
              <a:lnSpc>
                <a:spcPct val="117500"/>
              </a:lnSpc>
              <a:buClr>
                <a:schemeClr val="dk1"/>
              </a:buClr>
            </a:pPr>
            <a:r>
              <a:rPr lang="pl-PL" sz="1882" b="1">
                <a:solidFill>
                  <a:schemeClr val="dk1"/>
                </a:solidFill>
              </a:rPr>
              <a:t>Przed przeszkodą</a:t>
            </a:r>
            <a:endParaRPr lang="pl-PL" sz="1882">
              <a:solidFill>
                <a:schemeClr val="dk1"/>
              </a:solidFill>
            </a:endParaRPr>
          </a:p>
          <a:p>
            <a:pPr marL="19921" marR="7968">
              <a:lnSpc>
                <a:spcPct val="115000"/>
              </a:lnSpc>
              <a:spcBef>
                <a:spcPts val="102"/>
              </a:spcBef>
              <a:buClr>
                <a:schemeClr val="dk1"/>
              </a:buClr>
            </a:pPr>
            <a:r>
              <a:rPr lang="pl-PL" sz="1882">
                <a:solidFill>
                  <a:schemeClr val="dk1"/>
                </a:solidFill>
              </a:rPr>
              <a:t>- wolta, wyłamanie, cofnięcie, odmowa, błąd trasy</a:t>
            </a:r>
            <a:endParaRPr lang="pl-PL" sz="1882" dirty="0">
              <a:solidFill>
                <a:srgbClr val="1F4E79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43" name="Obraz 42">
            <a:extLst>
              <a:ext uri="{FF2B5EF4-FFF2-40B4-BE49-F238E27FC236}">
                <a16:creationId xmlns:a16="http://schemas.microsoft.com/office/drawing/2014/main" id="{66D1166C-938B-E138-A607-EB1AB528F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072" y="1159209"/>
            <a:ext cx="3984977" cy="1463855"/>
          </a:xfrm>
          <a:prstGeom prst="rect">
            <a:avLst/>
          </a:prstGeom>
        </p:spPr>
      </p:pic>
      <p:grpSp>
        <p:nvGrpSpPr>
          <p:cNvPr id="3" name="Google Shape;73;p1">
            <a:extLst>
              <a:ext uri="{FF2B5EF4-FFF2-40B4-BE49-F238E27FC236}">
                <a16:creationId xmlns:a16="http://schemas.microsoft.com/office/drawing/2014/main" id="{47485D0F-3322-99DA-3BD0-9F4C671F8A10}"/>
              </a:ext>
            </a:extLst>
          </p:cNvPr>
          <p:cNvGrpSpPr/>
          <p:nvPr/>
        </p:nvGrpSpPr>
        <p:grpSpPr>
          <a:xfrm>
            <a:off x="7513284" y="1456884"/>
            <a:ext cx="4007224" cy="3511176"/>
            <a:chOff x="4805045" y="990600"/>
            <a:chExt cx="2554605" cy="2238375"/>
          </a:xfrm>
        </p:grpSpPr>
        <p:sp>
          <p:nvSpPr>
            <p:cNvPr id="4" name="Google Shape;74;p1">
              <a:extLst>
                <a:ext uri="{FF2B5EF4-FFF2-40B4-BE49-F238E27FC236}">
                  <a16:creationId xmlns:a16="http://schemas.microsoft.com/office/drawing/2014/main" id="{EE394706-1799-9B0F-E729-03E3BCEFC991}"/>
                </a:ext>
              </a:extLst>
            </p:cNvPr>
            <p:cNvSpPr/>
            <p:nvPr/>
          </p:nvSpPr>
          <p:spPr>
            <a:xfrm>
              <a:off x="4881245" y="1066800"/>
              <a:ext cx="2478405" cy="2162175"/>
            </a:xfrm>
            <a:custGeom>
              <a:avLst/>
              <a:gdLst/>
              <a:ahLst/>
              <a:cxnLst/>
              <a:rect l="l" t="t" r="r" b="b"/>
              <a:pathLst>
                <a:path w="2478404" h="2162175" extrusionOk="0">
                  <a:moveTo>
                    <a:pt x="2478404" y="0"/>
                  </a:moveTo>
                  <a:lnTo>
                    <a:pt x="0" y="0"/>
                  </a:lnTo>
                  <a:lnTo>
                    <a:pt x="0" y="2162175"/>
                  </a:lnTo>
                  <a:lnTo>
                    <a:pt x="2478404" y="2162175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808080">
                <a:alpha val="4980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2823"/>
            </a:p>
          </p:txBody>
        </p:sp>
        <p:sp>
          <p:nvSpPr>
            <p:cNvPr id="5" name="Google Shape;75;p1">
              <a:extLst>
                <a:ext uri="{FF2B5EF4-FFF2-40B4-BE49-F238E27FC236}">
                  <a16:creationId xmlns:a16="http://schemas.microsoft.com/office/drawing/2014/main" id="{57409FF1-6EBE-C1F6-42E1-1967D5E00B08}"/>
                </a:ext>
              </a:extLst>
            </p:cNvPr>
            <p:cNvSpPr/>
            <p:nvPr/>
          </p:nvSpPr>
          <p:spPr>
            <a:xfrm>
              <a:off x="4805045" y="990600"/>
              <a:ext cx="2478405" cy="2162175"/>
            </a:xfrm>
            <a:custGeom>
              <a:avLst/>
              <a:gdLst/>
              <a:ahLst/>
              <a:cxnLst/>
              <a:rect l="l" t="t" r="r" b="b"/>
              <a:pathLst>
                <a:path w="2478404" h="2162175" extrusionOk="0">
                  <a:moveTo>
                    <a:pt x="2478404" y="0"/>
                  </a:moveTo>
                  <a:lnTo>
                    <a:pt x="0" y="0"/>
                  </a:lnTo>
                  <a:lnTo>
                    <a:pt x="0" y="2162175"/>
                  </a:lnTo>
                  <a:lnTo>
                    <a:pt x="2478404" y="2162175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2823"/>
            </a:p>
          </p:txBody>
        </p:sp>
        <p:sp>
          <p:nvSpPr>
            <p:cNvPr id="9" name="Google Shape;76;p1">
              <a:extLst>
                <a:ext uri="{FF2B5EF4-FFF2-40B4-BE49-F238E27FC236}">
                  <a16:creationId xmlns:a16="http://schemas.microsoft.com/office/drawing/2014/main" id="{1C4BD880-B515-1C20-9684-F9F50CE6C2AC}"/>
                </a:ext>
              </a:extLst>
            </p:cNvPr>
            <p:cNvSpPr/>
            <p:nvPr/>
          </p:nvSpPr>
          <p:spPr>
            <a:xfrm>
              <a:off x="4805045" y="990600"/>
              <a:ext cx="2478405" cy="2162175"/>
            </a:xfrm>
            <a:custGeom>
              <a:avLst/>
              <a:gdLst/>
              <a:ahLst/>
              <a:cxnLst/>
              <a:rect l="l" t="t" r="r" b="b"/>
              <a:pathLst>
                <a:path w="2478404" h="2162175" extrusionOk="0">
                  <a:moveTo>
                    <a:pt x="0" y="2162175"/>
                  </a:moveTo>
                  <a:lnTo>
                    <a:pt x="2478404" y="2162175"/>
                  </a:lnTo>
                  <a:lnTo>
                    <a:pt x="2478404" y="0"/>
                  </a:lnTo>
                  <a:lnTo>
                    <a:pt x="0" y="0"/>
                  </a:lnTo>
                  <a:lnTo>
                    <a:pt x="0" y="2162175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2823"/>
            </a:p>
          </p:txBody>
        </p:sp>
        <p:pic>
          <p:nvPicPr>
            <p:cNvPr id="10" name="Google Shape;77;p1">
              <a:extLst>
                <a:ext uri="{FF2B5EF4-FFF2-40B4-BE49-F238E27FC236}">
                  <a16:creationId xmlns:a16="http://schemas.microsoft.com/office/drawing/2014/main" id="{27F1AA96-6B5B-542F-1804-A890C5E068CD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00930" y="1158240"/>
              <a:ext cx="2319654" cy="182753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90970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8827" y="10250064"/>
            <a:ext cx="4196279" cy="389448"/>
          </a:xfrm>
          <a:prstGeom prst="rect">
            <a:avLst/>
          </a:prstGeom>
        </p:spPr>
        <p:txBody>
          <a:bodyPr vert="horz" wrap="square" lIns="0" tIns="19922" rIns="0" bIns="0" rtlCol="0">
            <a:spAutoFit/>
          </a:bodyPr>
          <a:lstStyle/>
          <a:p>
            <a:pPr marL="19921">
              <a:spcBef>
                <a:spcPts val="157"/>
              </a:spcBef>
            </a:pP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Błędy za efektywność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58826" y="11986227"/>
            <a:ext cx="4938755" cy="12255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Podczas przeszkody: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  <a:endParaRPr sz="1882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0060" y="13120165"/>
            <a:ext cx="4947522" cy="1312569"/>
          </a:xfrm>
          <a:prstGeom prst="rect">
            <a:avLst/>
          </a:prstGeom>
          <a:solidFill>
            <a:srgbClr val="FFE499"/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Niebezpieczne sytuacje:</a:t>
            </a:r>
          </a:p>
          <a:p>
            <a:pPr marL="241047" indent="-213157">
              <a:lnSpc>
                <a:spcPct val="117500"/>
              </a:lnSpc>
              <a:buClr>
                <a:schemeClr val="dk1"/>
              </a:buClr>
              <a:buSzPts val="1200"/>
              <a:buChar char="-"/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-</a:t>
            </a:r>
            <a:r>
              <a:rPr lang="pl-PL" sz="1882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Uderzenie konia w przeszkodę.</a:t>
            </a:r>
          </a:p>
          <a:p>
            <a:pPr marL="241047" indent="-213157">
              <a:lnSpc>
                <a:spcPct val="117500"/>
              </a:lnSpc>
              <a:buClr>
                <a:schemeClr val="dk1"/>
              </a:buClr>
              <a:buSzPts val="1200"/>
              <a:buChar char="-"/>
            </a:pPr>
            <a:r>
              <a:rPr lang="pl-PL" sz="1882" dirty="0">
                <a:solidFill>
                  <a:schemeClr val="dk1"/>
                </a:solidFill>
                <a:latin typeface="Calibri"/>
                <a:ea typeface="Arial Black"/>
                <a:cs typeface="Calibri"/>
                <a:sym typeface="Calibri"/>
              </a:rPr>
              <a:t>Utrata równowagi przez jeźdźca</a:t>
            </a:r>
            <a:endParaRPr lang="pl-PL" sz="1882" dirty="0">
              <a:solidFill>
                <a:srgbClr val="805F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27890">
              <a:spcBef>
                <a:spcPts val="188"/>
              </a:spcBef>
            </a:pPr>
            <a:endParaRPr sz="1882" dirty="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57975" y="10639512"/>
            <a:ext cx="4909671" cy="38867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2400" dirty="0">
                <a:solidFill>
                  <a:srgbClr val="385522"/>
                </a:solidFill>
                <a:latin typeface="Arial Black"/>
                <a:cs typeface="Arial Black"/>
              </a:rPr>
              <a:t>Ocena stylu:</a:t>
            </a:r>
          </a:p>
          <a:p>
            <a:pPr marL="27890">
              <a:spcBef>
                <a:spcPts val="188"/>
              </a:spcBef>
            </a:pPr>
            <a:r>
              <a:rPr lang="pl-PL" sz="2400" dirty="0">
                <a:solidFill>
                  <a:srgbClr val="385522"/>
                </a:solidFill>
                <a:latin typeface="Arial "/>
                <a:cs typeface="Arial Black"/>
              </a:rPr>
              <a:t>Pozycja jeźdźca</a:t>
            </a:r>
            <a:r>
              <a:rPr lang="pl-PL" sz="2400" dirty="0">
                <a:solidFill>
                  <a:srgbClr val="385522"/>
                </a:solidFill>
                <a:latin typeface="Arial Black"/>
                <a:cs typeface="Arial Black"/>
              </a:rPr>
              <a:t>:</a:t>
            </a:r>
          </a:p>
          <a:p>
            <a:pPr marL="370790" indent="-342900">
              <a:spcBef>
                <a:spcPts val="188"/>
              </a:spcBef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rgbClr val="385522"/>
                </a:solidFill>
                <a:latin typeface="Arial "/>
                <a:cs typeface="Arial Black"/>
              </a:rPr>
              <a:t>Pozycja jeźdźca tuż przed pionem</a:t>
            </a:r>
          </a:p>
          <a:p>
            <a:pPr marL="370790" indent="-342900">
              <a:spcBef>
                <a:spcPts val="188"/>
              </a:spcBef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rgbClr val="385522"/>
                </a:solidFill>
                <a:latin typeface="Arial "/>
                <a:cs typeface="Arial Black"/>
              </a:rPr>
              <a:t>Jeździec w równowadze oparty na strzemionach</a:t>
            </a:r>
          </a:p>
          <a:p>
            <a:pPr marL="370790" indent="-342900">
              <a:spcBef>
                <a:spcPts val="188"/>
              </a:spcBef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rgbClr val="385522"/>
                </a:solidFill>
                <a:latin typeface="Arial "/>
                <a:cs typeface="Arial Black"/>
              </a:rPr>
              <a:t>Wzrok skierowany naprzód</a:t>
            </a:r>
          </a:p>
          <a:p>
            <a:pPr marL="370790" indent="-342900">
              <a:spcBef>
                <a:spcPts val="188"/>
              </a:spcBef>
              <a:buFont typeface="Wingdings" panose="05000000000000000000" pitchFamily="2" charset="2"/>
              <a:buChar char="q"/>
            </a:pPr>
            <a:endParaRPr lang="pl-PL" sz="2000" dirty="0">
              <a:solidFill>
                <a:srgbClr val="385522"/>
              </a:solidFill>
              <a:latin typeface="Arial "/>
              <a:cs typeface="Arial Black"/>
            </a:endParaRPr>
          </a:p>
          <a:p>
            <a:pPr marL="27890">
              <a:spcBef>
                <a:spcPts val="188"/>
              </a:spcBef>
            </a:pPr>
            <a:r>
              <a:rPr lang="pl-PL" sz="2000" b="1" dirty="0">
                <a:solidFill>
                  <a:srgbClr val="385522"/>
                </a:solidFill>
                <a:latin typeface="Arial "/>
                <a:cs typeface="Arial Black"/>
              </a:rPr>
              <a:t>Regularny ruch naprzód</a:t>
            </a:r>
          </a:p>
          <a:p>
            <a:pPr marL="27890">
              <a:spcBef>
                <a:spcPts val="188"/>
              </a:spcBef>
            </a:pPr>
            <a:r>
              <a:rPr lang="pl-PL" sz="2400" dirty="0">
                <a:solidFill>
                  <a:srgbClr val="385522"/>
                </a:solidFill>
                <a:latin typeface="Arial Black"/>
                <a:cs typeface="Arial Black"/>
              </a:rPr>
              <a:t>Kontrola trasy:</a:t>
            </a:r>
          </a:p>
          <a:p>
            <a:pPr marL="27890">
              <a:spcBef>
                <a:spcPts val="188"/>
              </a:spcBef>
            </a:pPr>
            <a:r>
              <a:rPr lang="pl-PL" sz="2000" dirty="0">
                <a:solidFill>
                  <a:srgbClr val="385522"/>
                </a:solidFill>
                <a:latin typeface="Arial "/>
                <a:cs typeface="Arial Black"/>
              </a:rPr>
              <a:t>Koń pokonuje przeszkodę w linii prostej.</a:t>
            </a:r>
          </a:p>
          <a:p>
            <a:pPr marL="27890">
              <a:spcBef>
                <a:spcPts val="188"/>
              </a:spcBef>
            </a:pPr>
            <a:endParaRPr lang="pl-PL" sz="2400" dirty="0">
              <a:solidFill>
                <a:srgbClr val="385522"/>
              </a:solidFill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2799" y="3263153"/>
            <a:ext cx="3156528" cy="1198737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9765" rIns="0" bIns="0" rtlCol="0">
            <a:spAutoFit/>
          </a:bodyPr>
          <a:lstStyle/>
          <a:p>
            <a:pPr marL="150405">
              <a:spcBef>
                <a:spcPts val="471"/>
              </a:spcBef>
            </a:pPr>
            <a:r>
              <a:rPr sz="1882" b="1" spc="-16" dirty="0">
                <a:latin typeface="Georgia"/>
                <a:cs typeface="Georgia"/>
              </a:rPr>
              <a:t>Gr</a:t>
            </a:r>
            <a:r>
              <a:rPr lang="pl-PL" sz="1882" b="1" spc="-16" dirty="0" err="1">
                <a:latin typeface="Georgia"/>
                <a:cs typeface="Georgia"/>
              </a:rPr>
              <a:t>upa</a:t>
            </a:r>
            <a:r>
              <a:rPr sz="1882" b="1" spc="-78" dirty="0">
                <a:latin typeface="Georgia"/>
                <a:cs typeface="Georgia"/>
              </a:rPr>
              <a:t>:</a:t>
            </a:r>
            <a:r>
              <a:rPr lang="pl-PL" sz="1882" b="1" spc="-78" dirty="0">
                <a:latin typeface="Georgia"/>
                <a:cs typeface="Georgia"/>
              </a:rPr>
              <a:t> 3</a:t>
            </a:r>
          </a:p>
          <a:p>
            <a:pPr marL="150405" algn="ctr">
              <a:spcBef>
                <a:spcPts val="471"/>
              </a:spcBef>
            </a:pPr>
            <a:r>
              <a:rPr lang="pl-PL" sz="2800" b="1" i="1" spc="-78" dirty="0">
                <a:latin typeface="Georgia" panose="02040502050405020303" pitchFamily="18" charset="0"/>
                <a:cs typeface="Georgia"/>
              </a:rPr>
              <a:t>Kłoda </a:t>
            </a:r>
          </a:p>
          <a:p>
            <a:pPr marL="150405">
              <a:spcBef>
                <a:spcPts val="471"/>
              </a:spcBef>
            </a:pPr>
            <a:endParaRPr lang="pl-PL" sz="1882" b="1" spc="-78" dirty="0">
              <a:latin typeface="Georgia"/>
              <a:cs typeface="Georg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52039" y="1114345"/>
            <a:ext cx="1170279" cy="1354411"/>
            <a:chOff x="513397" y="703897"/>
            <a:chExt cx="1115695" cy="1206500"/>
          </a:xfrm>
        </p:grpSpPr>
        <p:sp>
          <p:nvSpPr>
            <p:cNvPr id="19" name="object 19"/>
            <p:cNvSpPr/>
            <p:nvPr/>
          </p:nvSpPr>
          <p:spPr>
            <a:xfrm>
              <a:off x="594359" y="7848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4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0" name="object 20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1" name="object 21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0" y="1125220"/>
                  </a:moveTo>
                  <a:lnTo>
                    <a:pt x="1034415" y="1125220"/>
                  </a:lnTo>
                  <a:lnTo>
                    <a:pt x="1034415" y="0"/>
                  </a:lnTo>
                  <a:lnTo>
                    <a:pt x="0" y="0"/>
                  </a:lnTo>
                  <a:lnTo>
                    <a:pt x="0" y="11252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044" y="758824"/>
              <a:ext cx="923925" cy="114744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819376" y="5197288"/>
            <a:ext cx="5178206" cy="255499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txBody>
          <a:bodyPr vert="horz" wrap="square" lIns="0" tIns="104588" rIns="0" bIns="0" rtlCol="0">
            <a:spAutoFit/>
          </a:bodyPr>
          <a:lstStyle/>
          <a:p>
            <a:pPr marL="150405"/>
            <a:r>
              <a:rPr lang="pl-PL" sz="2400" dirty="0">
                <a:latin typeface="Arial Black"/>
                <a:ea typeface="Arial Black"/>
                <a:cs typeface="Arial Black"/>
                <a:sym typeface="Arial Black"/>
              </a:rPr>
              <a:t>Sprzęt</a:t>
            </a:r>
          </a:p>
          <a:p>
            <a:pPr>
              <a:spcBef>
                <a:spcPts val="94"/>
              </a:spcBef>
            </a:pPr>
            <a:endParaRPr lang="pl-PL" sz="2400"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493306" indent="-342900">
              <a:lnSpc>
                <a:spcPct val="117500"/>
              </a:lnSpc>
              <a:buSzPts val="1200"/>
              <a:buFont typeface="Wingdings" panose="05000000000000000000" pitchFamily="2" charset="2"/>
              <a:buChar char="q"/>
            </a:pPr>
            <a:r>
              <a:rPr lang="pl-PL" sz="2400" b="1" dirty="0"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pl-PL" sz="2400" b="1" dirty="0"/>
              <a:t>czerwona chorągiewka</a:t>
            </a:r>
          </a:p>
          <a:p>
            <a:pPr marL="493306" indent="-342900">
              <a:lnSpc>
                <a:spcPct val="117500"/>
              </a:lnSpc>
              <a:buSzPts val="1200"/>
              <a:buFont typeface="Wingdings" panose="05000000000000000000" pitchFamily="2" charset="2"/>
              <a:buChar char="q"/>
            </a:pPr>
            <a:r>
              <a:rPr lang="pl-PL" sz="2400" b="1" dirty="0"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pl-PL" sz="2400" b="1" dirty="0"/>
              <a:t>biała chorągiewka</a:t>
            </a:r>
            <a:endParaRPr lang="pl-PL" sz="2400" b="1" dirty="0">
              <a:latin typeface="Arial"/>
              <a:ea typeface="Arial"/>
              <a:cs typeface="Arial"/>
              <a:sym typeface="Arial"/>
            </a:endParaRPr>
          </a:p>
          <a:p>
            <a:pPr marL="493306" indent="-342900">
              <a:lnSpc>
                <a:spcPct val="117499"/>
              </a:lnSpc>
              <a:buSzPts val="1200"/>
              <a:buFont typeface="Wingdings" panose="05000000000000000000" pitchFamily="2" charset="2"/>
              <a:buChar char="q"/>
            </a:pPr>
            <a:r>
              <a:rPr lang="pl-PL" sz="2400" b="1" dirty="0">
                <a:latin typeface="Arial"/>
                <a:ea typeface="Arial"/>
                <a:cs typeface="Arial"/>
                <a:sym typeface="Arial"/>
              </a:rPr>
              <a:t>1 num</a:t>
            </a:r>
            <a:r>
              <a:rPr lang="pl-PL" sz="2400" b="1" dirty="0"/>
              <a:t>er</a:t>
            </a:r>
          </a:p>
          <a:p>
            <a:pPr marL="493306" indent="-342900">
              <a:lnSpc>
                <a:spcPct val="117499"/>
              </a:lnSpc>
              <a:buSzPts val="1200"/>
              <a:buFont typeface="Wingdings" panose="05000000000000000000" pitchFamily="2" charset="2"/>
              <a:buChar char="q"/>
            </a:pPr>
            <a:r>
              <a:rPr lang="pl-PL" sz="2400" b="1" dirty="0">
                <a:latin typeface="Arial "/>
                <a:cs typeface="Arial Black"/>
              </a:rPr>
              <a:t>1 kłoda lub kilka małych kłód</a:t>
            </a:r>
            <a:endParaRPr sz="1882" b="1" dirty="0">
              <a:latin typeface="Arial "/>
              <a:cs typeface="Arial Black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4314709" y="2750832"/>
          <a:ext cx="2948535" cy="18723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8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59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Wysokość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5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Max. 0,5 m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037464"/>
                  </a:ext>
                </a:extLst>
              </a:tr>
              <a:tr h="467590">
                <a:tc>
                  <a:txBody>
                    <a:bodyPr/>
                    <a:lstStyle/>
                    <a:p>
                      <a:pPr marL="185420" marR="179070" indent="59055" algn="ctr">
                        <a:lnSpc>
                          <a:spcPts val="1150"/>
                        </a:lnSpc>
                        <a:spcBef>
                          <a:spcPts val="59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175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0,5-0,7 m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6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pl-PL" sz="1600" dirty="0">
                          <a:latin typeface="Times New Roman"/>
                          <a:cs typeface="Times New Roman"/>
                        </a:rPr>
                        <a:t>***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0,7-0,9 m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211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841665"/>
                  </a:ext>
                </a:extLst>
              </a:tr>
            </a:tbl>
          </a:graphicData>
        </a:graphic>
      </p:graphicFrame>
      <p:sp>
        <p:nvSpPr>
          <p:cNvPr id="32" name="object 32"/>
          <p:cNvSpPr txBox="1"/>
          <p:nvPr/>
        </p:nvSpPr>
        <p:spPr>
          <a:xfrm>
            <a:off x="908288" y="8225434"/>
            <a:ext cx="10671984" cy="963713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8573" rIns="0" bIns="0" rtlCol="0">
            <a:spAutoFit/>
          </a:bodyPr>
          <a:lstStyle/>
          <a:p>
            <a:pPr marL="4980" algn="ctr">
              <a:spcBef>
                <a:spcPts val="855"/>
              </a:spcBef>
            </a:pP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Cel: Kłoda</a:t>
            </a:r>
          </a:p>
          <a:p>
            <a:pPr marL="4980" algn="ctr">
              <a:spcBef>
                <a:spcPts val="855"/>
              </a:spcBef>
            </a:pPr>
            <a:r>
              <a:rPr lang="pl-PL" sz="2400" dirty="0">
                <a:solidFill>
                  <a:srgbClr val="17365D"/>
                </a:solidFill>
                <a:latin typeface="Arial "/>
                <a:cs typeface="Arial Black"/>
              </a:rPr>
              <a:t>Przekroczenie przeszkody</a:t>
            </a:r>
            <a:r>
              <a:rPr lang="pl-PL" sz="2000" dirty="0">
                <a:solidFill>
                  <a:srgbClr val="17365D"/>
                </a:solidFill>
                <a:latin typeface="Arial "/>
                <a:cs typeface="Arial Black"/>
              </a:rPr>
              <a:t>.</a:t>
            </a:r>
          </a:p>
        </p:txBody>
      </p:sp>
      <p:grpSp>
        <p:nvGrpSpPr>
          <p:cNvPr id="34" name="object 34"/>
          <p:cNvGrpSpPr/>
          <p:nvPr/>
        </p:nvGrpSpPr>
        <p:grpSpPr>
          <a:xfrm>
            <a:off x="7573049" y="1556991"/>
            <a:ext cx="4007223" cy="3191434"/>
            <a:chOff x="4814570" y="824864"/>
            <a:chExt cx="2554605" cy="2034539"/>
          </a:xfrm>
        </p:grpSpPr>
        <p:sp>
          <p:nvSpPr>
            <p:cNvPr id="35" name="object 35"/>
            <p:cNvSpPr/>
            <p:nvPr/>
          </p:nvSpPr>
          <p:spPr>
            <a:xfrm>
              <a:off x="4890770" y="9010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6" name="object 36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7" name="object 37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0" y="1958339"/>
                  </a:moveTo>
                  <a:lnTo>
                    <a:pt x="2478404" y="1958339"/>
                  </a:lnTo>
                  <a:lnTo>
                    <a:pt x="2478404" y="0"/>
                  </a:lnTo>
                  <a:lnTo>
                    <a:pt x="0" y="0"/>
                  </a:lnTo>
                  <a:lnTo>
                    <a:pt x="0" y="195833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</p:grpSp>
      <p:pic>
        <p:nvPicPr>
          <p:cNvPr id="7" name="Obraz 6">
            <a:extLst>
              <a:ext uri="{FF2B5EF4-FFF2-40B4-BE49-F238E27FC236}">
                <a16:creationId xmlns:a16="http://schemas.microsoft.com/office/drawing/2014/main" id="{B157F88A-7E5C-0405-BFD1-A428B461A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78" y="1269218"/>
            <a:ext cx="1047750" cy="1047750"/>
          </a:xfrm>
          <a:prstGeom prst="rect">
            <a:avLst/>
          </a:prstGeom>
        </p:spPr>
      </p:pic>
      <p:sp>
        <p:nvSpPr>
          <p:cNvPr id="33" name="object 26">
            <a:extLst>
              <a:ext uri="{FF2B5EF4-FFF2-40B4-BE49-F238E27FC236}">
                <a16:creationId xmlns:a16="http://schemas.microsoft.com/office/drawing/2014/main" id="{8D46B11A-F125-B600-F6F8-DAEE3F991EDF}"/>
              </a:ext>
            </a:extLst>
          </p:cNvPr>
          <p:cNvSpPr txBox="1"/>
          <p:nvPr/>
        </p:nvSpPr>
        <p:spPr>
          <a:xfrm>
            <a:off x="6095999" y="5248181"/>
            <a:ext cx="5484273" cy="252678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  <a:effectLst/>
        </p:spPr>
        <p:txBody>
          <a:bodyPr vert="horz" wrap="square" lIns="0" tIns="104588" rIns="0" bIns="0" rtlCol="0">
            <a:spAutoFit/>
          </a:bodyPr>
          <a:lstStyle/>
          <a:p>
            <a:pPr marL="152397">
              <a:spcBef>
                <a:spcPts val="824"/>
              </a:spcBef>
            </a:pPr>
            <a:r>
              <a:rPr lang="pl-PL" sz="2400" dirty="0">
                <a:latin typeface="Arial Black"/>
                <a:cs typeface="Arial Black"/>
              </a:rPr>
              <a:t>Właściwości:</a:t>
            </a:r>
          </a:p>
          <a:p>
            <a:pPr marL="152397">
              <a:spcBef>
                <a:spcPts val="824"/>
              </a:spcBef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Kłoda lub kilaka małych kłód bez bocznych gałęzi na stabilnym wypoziomowanym podłożu</a:t>
            </a:r>
          </a:p>
          <a:p>
            <a:pPr marL="152397">
              <a:spcBef>
                <a:spcPts val="824"/>
              </a:spcBef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Szerokość przeszkody na wjeździe 3 m. dla zawodów *, dla ** i *** dowolna.</a:t>
            </a:r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0A4BBB45-CB76-F814-6B5A-D68BB91F3758}"/>
              </a:ext>
            </a:extLst>
          </p:cNvPr>
          <p:cNvSpPr txBox="1"/>
          <p:nvPr/>
        </p:nvSpPr>
        <p:spPr>
          <a:xfrm>
            <a:off x="1050060" y="10614413"/>
            <a:ext cx="4947521" cy="24871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>
              <a:lnSpc>
                <a:spcPct val="117500"/>
              </a:lnSpc>
              <a:buClr>
                <a:schemeClr val="dk1"/>
              </a:buClr>
              <a:buSzPts val="1100"/>
            </a:pPr>
            <a:r>
              <a:rPr lang="pl-PL" sz="1882" b="1" spc="-16" dirty="0">
                <a:latin typeface="Arial"/>
                <a:cs typeface="Arial"/>
              </a:rPr>
              <a:t>Przed przeszkodą:</a:t>
            </a:r>
          </a:p>
          <a:p>
            <a:pPr>
              <a:lnSpc>
                <a:spcPct val="117500"/>
              </a:lnSpc>
              <a:buClr>
                <a:schemeClr val="dk1"/>
              </a:buClr>
              <a:buSzPts val="1100"/>
            </a:pPr>
            <a:endParaRPr lang="pl-PL" sz="1882" b="1" spc="-16" dirty="0">
              <a:solidFill>
                <a:schemeClr val="dk1"/>
              </a:solidFill>
            </a:endParaRPr>
          </a:p>
          <a:p>
            <a:pPr>
              <a:lnSpc>
                <a:spcPct val="117500"/>
              </a:lnSpc>
              <a:buClr>
                <a:schemeClr val="dk1"/>
              </a:buClr>
              <a:buSzPts val="1100"/>
            </a:pPr>
            <a:r>
              <a:rPr lang="pl-PL" sz="2000" dirty="0">
                <a:latin typeface="Arial"/>
                <a:cs typeface="Arial"/>
              </a:rPr>
              <a:t>Wolta,</a:t>
            </a:r>
            <a:r>
              <a:rPr lang="pl-PL" sz="2000" spc="-55" dirty="0">
                <a:latin typeface="Arial"/>
                <a:cs typeface="Arial"/>
              </a:rPr>
              <a:t> </a:t>
            </a:r>
            <a:r>
              <a:rPr lang="pl-PL" sz="2000" dirty="0">
                <a:latin typeface="Arial"/>
                <a:cs typeface="Arial"/>
              </a:rPr>
              <a:t>wyłamanie,</a:t>
            </a:r>
            <a:r>
              <a:rPr lang="pl-PL" sz="2000" spc="-55" dirty="0">
                <a:latin typeface="Arial"/>
                <a:cs typeface="Arial"/>
              </a:rPr>
              <a:t> </a:t>
            </a:r>
            <a:r>
              <a:rPr lang="pl-PL" sz="2000" dirty="0">
                <a:latin typeface="Arial"/>
                <a:cs typeface="Arial"/>
              </a:rPr>
              <a:t>cofnięcie,</a:t>
            </a:r>
            <a:r>
              <a:rPr lang="pl-PL" sz="2000" spc="-47" dirty="0">
                <a:latin typeface="Arial"/>
                <a:cs typeface="Arial"/>
              </a:rPr>
              <a:t> </a:t>
            </a:r>
            <a:r>
              <a:rPr lang="pl-PL" sz="2000" spc="-16" dirty="0">
                <a:latin typeface="Arial"/>
                <a:cs typeface="Arial"/>
              </a:rPr>
              <a:t>odmowa, </a:t>
            </a:r>
            <a:r>
              <a:rPr lang="pl-PL" sz="2000" dirty="0">
                <a:latin typeface="Arial"/>
                <a:cs typeface="Arial"/>
              </a:rPr>
              <a:t>błąd</a:t>
            </a:r>
            <a:r>
              <a:rPr lang="pl-PL" sz="2000" spc="-24" dirty="0">
                <a:latin typeface="Arial"/>
                <a:cs typeface="Arial"/>
              </a:rPr>
              <a:t> </a:t>
            </a:r>
            <a:r>
              <a:rPr lang="pl-PL" sz="2000" spc="-16" dirty="0">
                <a:latin typeface="Arial"/>
                <a:cs typeface="Arial"/>
              </a:rPr>
              <a:t>trasy.</a:t>
            </a:r>
          </a:p>
          <a:p>
            <a:pPr>
              <a:lnSpc>
                <a:spcPct val="117500"/>
              </a:lnSpc>
              <a:buClr>
                <a:schemeClr val="dk1"/>
              </a:buClr>
              <a:buSzPts val="1100"/>
            </a:pPr>
            <a:r>
              <a:rPr lang="pl-PL" sz="2000" spc="-16" dirty="0">
                <a:solidFill>
                  <a:schemeClr val="dk1"/>
                </a:solidFill>
                <a:latin typeface="Arial"/>
                <a:cs typeface="Arial"/>
              </a:rPr>
              <a:t>Zmiana chodu lub skok z miejsca jest dozwolony.</a:t>
            </a:r>
          </a:p>
          <a:p>
            <a:pPr>
              <a:lnSpc>
                <a:spcPct val="117500"/>
              </a:lnSpc>
              <a:buClr>
                <a:schemeClr val="dk1"/>
              </a:buClr>
              <a:buSzPts val="1100"/>
            </a:pPr>
            <a:endParaRPr sz="2000" dirty="0">
              <a:latin typeface="Arial"/>
              <a:cs typeface="Arial"/>
            </a:endParaRPr>
          </a:p>
        </p:txBody>
      </p:sp>
      <p:pic>
        <p:nvPicPr>
          <p:cNvPr id="43" name="Obraz 42">
            <a:extLst>
              <a:ext uri="{FF2B5EF4-FFF2-40B4-BE49-F238E27FC236}">
                <a16:creationId xmlns:a16="http://schemas.microsoft.com/office/drawing/2014/main" id="{66D1166C-938B-E138-A607-EB1AB528F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072" y="1159209"/>
            <a:ext cx="3984977" cy="1463855"/>
          </a:xfrm>
          <a:prstGeom prst="rect">
            <a:avLst/>
          </a:prstGeom>
        </p:spPr>
      </p:pic>
      <p:pic>
        <p:nvPicPr>
          <p:cNvPr id="3" name="Obraz 2" descr="Obraz zawierający tekst, zrzut ekranu, Czcionka, Równolegle&#10;&#10;Opis wygenerowany automatycznie">
            <a:extLst>
              <a:ext uri="{FF2B5EF4-FFF2-40B4-BE49-F238E27FC236}">
                <a16:creationId xmlns:a16="http://schemas.microsoft.com/office/drawing/2014/main" id="{6C6E85DE-2085-41A1-7684-9D4C772F1B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85" t="11456" r="1052" b="69515"/>
          <a:stretch/>
        </p:blipFill>
        <p:spPr>
          <a:xfrm>
            <a:off x="7583607" y="1500240"/>
            <a:ext cx="3996665" cy="307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79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3486" y="10643497"/>
            <a:ext cx="4196279" cy="389448"/>
          </a:xfrm>
          <a:prstGeom prst="rect">
            <a:avLst/>
          </a:prstGeom>
        </p:spPr>
        <p:txBody>
          <a:bodyPr vert="horz" wrap="square" lIns="0" tIns="19922" rIns="0" bIns="0" rtlCol="0">
            <a:spAutoFit/>
          </a:bodyPr>
          <a:lstStyle/>
          <a:p>
            <a:pPr marL="19921">
              <a:spcBef>
                <a:spcPts val="157"/>
              </a:spcBef>
            </a:pP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Błędy za efektywność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3485" y="12379660"/>
            <a:ext cx="4938755" cy="12970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Podczas przeszkody:</a:t>
            </a:r>
          </a:p>
          <a:p>
            <a:pPr marL="239055">
              <a:lnSpc>
                <a:spcPct val="117500"/>
              </a:lnSpc>
              <a:buSzPts val="1200"/>
            </a:pPr>
            <a:r>
              <a:rPr lang="pl-PL" sz="1882" dirty="0"/>
              <a:t>- przerwanie ruchu</a:t>
            </a:r>
          </a:p>
          <a:p>
            <a:pPr marL="581955" indent="-342900">
              <a:lnSpc>
                <a:spcPct val="117500"/>
              </a:lnSpc>
              <a:buSzPts val="1200"/>
              <a:buFontTx/>
              <a:buChar char="-"/>
            </a:pPr>
            <a:r>
              <a:rPr lang="pl-PL" sz="1882" dirty="0"/>
              <a:t>dotknięcie drąga</a:t>
            </a:r>
          </a:p>
          <a:p>
            <a:pPr marL="581955" indent="-342900">
              <a:lnSpc>
                <a:spcPct val="117500"/>
              </a:lnSpc>
              <a:buSzPts val="1200"/>
              <a:buFontTx/>
              <a:buChar char="-"/>
            </a:pPr>
            <a:r>
              <a:rPr lang="pl-PL" sz="1882" b="1" spc="-16" dirty="0">
                <a:latin typeface="Arial"/>
                <a:cs typeface="Arial"/>
              </a:rPr>
              <a:t>-</a:t>
            </a:r>
            <a:endParaRPr sz="1882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4719" y="13513598"/>
            <a:ext cx="4947522" cy="970809"/>
          </a:xfrm>
          <a:prstGeom prst="rect">
            <a:avLst/>
          </a:prstGeom>
          <a:solidFill>
            <a:srgbClr val="FFE499"/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Niebezpieczne sytuacje:</a:t>
            </a:r>
          </a:p>
          <a:p>
            <a:pPr marL="241047" indent="-213157">
              <a:lnSpc>
                <a:spcPct val="117500"/>
              </a:lnSpc>
              <a:buClr>
                <a:schemeClr val="dk1"/>
              </a:buClr>
              <a:buSzPts val="1200"/>
              <a:buChar char="-"/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-</a:t>
            </a:r>
            <a:r>
              <a:rPr lang="pl-PL" sz="1882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Utrata równowagi przez jeźdźca lub konia</a:t>
            </a:r>
          </a:p>
          <a:p>
            <a:pPr marL="27890">
              <a:spcBef>
                <a:spcPts val="188"/>
              </a:spcBef>
            </a:pPr>
            <a:endParaRPr sz="1882" dirty="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83299" y="10731489"/>
            <a:ext cx="4909671" cy="43111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2400" dirty="0">
                <a:solidFill>
                  <a:srgbClr val="385522"/>
                </a:solidFill>
                <a:latin typeface="Arial Black"/>
                <a:cs typeface="Arial Black"/>
              </a:rPr>
              <a:t>Ocena stylu:</a:t>
            </a:r>
          </a:p>
          <a:p>
            <a:pPr marL="27890">
              <a:lnSpc>
                <a:spcPct val="117500"/>
              </a:lnSpc>
              <a:spcBef>
                <a:spcPts val="2071"/>
              </a:spcBef>
              <a:buClr>
                <a:schemeClr val="dk1"/>
              </a:buClr>
            </a:pPr>
            <a:r>
              <a:rPr lang="pl-PL" sz="2400" b="1" dirty="0">
                <a:solidFill>
                  <a:schemeClr val="dk1"/>
                </a:solidFill>
              </a:rPr>
              <a:t>Pozycja jeźdźca</a:t>
            </a:r>
            <a:endParaRPr lang="pl-PL" sz="2400" dirty="0">
              <a:solidFill>
                <a:schemeClr val="dk1"/>
              </a:solidFill>
            </a:endParaRPr>
          </a:p>
          <a:p>
            <a:pPr marL="173311" indent="-145425">
              <a:lnSpc>
                <a:spcPct val="115000"/>
              </a:lnSpc>
              <a:buClr>
                <a:schemeClr val="dk1"/>
              </a:buClr>
              <a:buSzPts val="1200"/>
              <a:buChar char="-"/>
            </a:pPr>
            <a:r>
              <a:rPr lang="pl-PL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Pozycja tułowia w pionie</a:t>
            </a:r>
          </a:p>
          <a:p>
            <a:pPr marL="173311" indent="-145425">
              <a:lnSpc>
                <a:spcPct val="115000"/>
              </a:lnSpc>
              <a:buClr>
                <a:schemeClr val="dk1"/>
              </a:buClr>
              <a:buSzPts val="1200"/>
              <a:buChar char="-"/>
            </a:pPr>
            <a:r>
              <a:rPr lang="pl-PL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Jeździec w równowadze oparty na strzemionach</a:t>
            </a:r>
          </a:p>
          <a:p>
            <a:pPr marL="173311" indent="-145425">
              <a:lnSpc>
                <a:spcPct val="117500"/>
              </a:lnSpc>
              <a:buClr>
                <a:schemeClr val="dk1"/>
              </a:buClr>
              <a:buSzPts val="1200"/>
              <a:buChar char="-"/>
            </a:pPr>
            <a:r>
              <a:rPr lang="pl-PL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Wzrok skierowany naprzód</a:t>
            </a:r>
          </a:p>
          <a:p>
            <a:pPr marL="27890" marR="2105673">
              <a:lnSpc>
                <a:spcPct val="183500"/>
              </a:lnSpc>
              <a:spcBef>
                <a:spcPts val="16"/>
              </a:spcBef>
              <a:buClr>
                <a:schemeClr val="dk1"/>
              </a:buClr>
            </a:pPr>
            <a:r>
              <a:rPr lang="pl-PL" sz="2400" b="1" dirty="0">
                <a:solidFill>
                  <a:schemeClr val="dk1"/>
                </a:solidFill>
              </a:rPr>
              <a:t>Regularny ruch</a:t>
            </a:r>
          </a:p>
          <a:p>
            <a:pPr marR="2104677">
              <a:spcBef>
                <a:spcPts val="16"/>
              </a:spcBef>
              <a:buClr>
                <a:schemeClr val="dk1"/>
              </a:buClr>
              <a:buSzPts val="1100"/>
            </a:pPr>
            <a:r>
              <a:rPr lang="pl-PL" sz="2400" b="1" dirty="0">
                <a:solidFill>
                  <a:schemeClr val="dk1"/>
                </a:solidFill>
              </a:rPr>
              <a:t>Kontrola trasy</a:t>
            </a:r>
            <a:endParaRPr lang="pl-PL" sz="2400" dirty="0">
              <a:solidFill>
                <a:schemeClr val="dk1"/>
              </a:solidFill>
            </a:endParaRPr>
          </a:p>
          <a:p>
            <a:pPr marL="717164" marR="252336" indent="-478109">
              <a:spcBef>
                <a:spcPts val="16"/>
              </a:spcBef>
              <a:buClr>
                <a:schemeClr val="dk1"/>
              </a:buClr>
              <a:buSzPts val="1200"/>
              <a:buChar char="-"/>
            </a:pPr>
            <a:r>
              <a:rPr lang="pl-PL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koń pokonuje przeszkodę po linii prostej</a:t>
            </a:r>
            <a:endParaRPr lang="pl-PL" sz="2400" dirty="0">
              <a:solidFill>
                <a:srgbClr val="385522"/>
              </a:solidFill>
              <a:latin typeface="Arial" panose="020B0604020202020204" pitchFamily="34" charset="0"/>
              <a:ea typeface="Arial Black"/>
              <a:cs typeface="Arial" panose="020B0604020202020204" pitchFamily="34" charset="0"/>
              <a:sym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2799" y="3263153"/>
            <a:ext cx="3156528" cy="1339994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9765" rIns="0" bIns="0" rtlCol="0">
            <a:spAutoFit/>
          </a:bodyPr>
          <a:lstStyle/>
          <a:p>
            <a:pPr marL="150405">
              <a:spcBef>
                <a:spcPts val="471"/>
              </a:spcBef>
            </a:pPr>
            <a:r>
              <a:rPr sz="1882" b="1" spc="-16" dirty="0">
                <a:latin typeface="Georgia"/>
                <a:cs typeface="Georgia"/>
              </a:rPr>
              <a:t>Gr</a:t>
            </a:r>
            <a:r>
              <a:rPr lang="pl-PL" sz="1882" b="1" spc="-16" dirty="0" err="1">
                <a:latin typeface="Georgia"/>
                <a:cs typeface="Georgia"/>
              </a:rPr>
              <a:t>upa</a:t>
            </a:r>
            <a:r>
              <a:rPr sz="1882" b="1" spc="47" dirty="0">
                <a:latin typeface="Georgia"/>
                <a:cs typeface="Georgia"/>
              </a:rPr>
              <a:t> </a:t>
            </a:r>
            <a:r>
              <a:rPr sz="1882" b="1" spc="-78" dirty="0">
                <a:latin typeface="Georgia"/>
                <a:cs typeface="Georgia"/>
              </a:rPr>
              <a:t>:</a:t>
            </a:r>
            <a:r>
              <a:rPr lang="pl-PL" sz="1882" b="1" spc="-78" dirty="0">
                <a:latin typeface="Georgia"/>
                <a:cs typeface="Georgia"/>
              </a:rPr>
              <a:t> 3</a:t>
            </a:r>
          </a:p>
          <a:p>
            <a:pPr marL="150405" algn="ctr">
              <a:spcBef>
                <a:spcPts val="471"/>
              </a:spcBef>
            </a:pPr>
            <a:r>
              <a:rPr lang="pl-PL" sz="2800" b="1" i="1" spc="-78" dirty="0">
                <a:latin typeface="Georgia" panose="02040502050405020303" pitchFamily="18" charset="0"/>
                <a:cs typeface="Georgia"/>
              </a:rPr>
              <a:t>Cofanie w siodle</a:t>
            </a:r>
          </a:p>
          <a:p>
            <a:pPr marL="150405" algn="ctr">
              <a:spcBef>
                <a:spcPts val="471"/>
              </a:spcBef>
            </a:pPr>
            <a:endParaRPr lang="pl-PL" sz="2800" b="1" i="1" spc="-78" dirty="0">
              <a:latin typeface="Book Antiqua" panose="02040602050305030304" pitchFamily="18" charset="0"/>
              <a:cs typeface="Georg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52039" y="1114345"/>
            <a:ext cx="1170279" cy="1354411"/>
            <a:chOff x="513397" y="703897"/>
            <a:chExt cx="1115695" cy="1206500"/>
          </a:xfrm>
        </p:grpSpPr>
        <p:sp>
          <p:nvSpPr>
            <p:cNvPr id="19" name="object 19"/>
            <p:cNvSpPr/>
            <p:nvPr/>
          </p:nvSpPr>
          <p:spPr>
            <a:xfrm>
              <a:off x="594359" y="7848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4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0" name="object 20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1" name="object 21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0" y="1125220"/>
                  </a:moveTo>
                  <a:lnTo>
                    <a:pt x="1034415" y="1125220"/>
                  </a:lnTo>
                  <a:lnTo>
                    <a:pt x="1034415" y="0"/>
                  </a:lnTo>
                  <a:lnTo>
                    <a:pt x="0" y="0"/>
                  </a:lnTo>
                  <a:lnTo>
                    <a:pt x="0" y="11252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044" y="758824"/>
              <a:ext cx="923925" cy="114744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819376" y="5197288"/>
            <a:ext cx="5178206" cy="386862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txBody>
          <a:bodyPr vert="horz" wrap="square" lIns="0" tIns="104588" rIns="0" bIns="0" rtlCol="0">
            <a:spAutoFit/>
          </a:bodyPr>
          <a:lstStyle/>
          <a:p>
            <a:pPr marL="150405"/>
            <a:r>
              <a:rPr lang="pl-PL" sz="2400" dirty="0">
                <a:latin typeface="Arial Black"/>
                <a:ea typeface="Arial Black"/>
                <a:cs typeface="Arial Black"/>
                <a:sym typeface="Arial Black"/>
              </a:rPr>
              <a:t>Sprzęt:</a:t>
            </a:r>
          </a:p>
          <a:p>
            <a:pPr marL="633750" indent="-342900">
              <a:lnSpc>
                <a:spcPct val="117499"/>
              </a:lnSpc>
              <a:spcBef>
                <a:spcPts val="8"/>
              </a:spcBef>
              <a:buSzPts val="1200"/>
              <a:buFont typeface="Wingdings" panose="05000000000000000000" pitchFamily="2" charset="2"/>
              <a:buChar char="q"/>
            </a:pPr>
            <a:r>
              <a:rPr lang="pl-PL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czerwone chorągiewki</a:t>
            </a:r>
            <a:endParaRPr lang="pl-PL"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633750" indent="-342900">
              <a:lnSpc>
                <a:spcPct val="115000"/>
              </a:lnSpc>
              <a:buSzPts val="1200"/>
              <a:buFont typeface="Wingdings" panose="05000000000000000000" pitchFamily="2" charset="2"/>
              <a:buChar char="q"/>
            </a:pPr>
            <a:r>
              <a:rPr lang="pl-PL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białe chorągiewki</a:t>
            </a:r>
            <a:endParaRPr lang="pl-PL"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633750" indent="-342900">
              <a:lnSpc>
                <a:spcPct val="115000"/>
              </a:lnSpc>
              <a:buSzPts val="1200"/>
              <a:buFont typeface="Wingdings" panose="05000000000000000000" pitchFamily="2" charset="2"/>
              <a:buChar char="q"/>
            </a:pPr>
            <a:r>
              <a:rPr lang="pl-PL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 num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endParaRPr lang="pl-PL"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626777" indent="-342900">
              <a:lnSpc>
                <a:spcPct val="115000"/>
              </a:lnSpc>
              <a:buSzPts val="1200"/>
              <a:buFont typeface="Wingdings" panose="05000000000000000000" pitchFamily="2" charset="2"/>
              <a:buChar char="q"/>
            </a:pPr>
            <a:r>
              <a:rPr lang="pl-PL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4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drągi</a:t>
            </a:r>
            <a:r>
              <a:rPr lang="pl-PL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długości </a:t>
            </a:r>
            <a:r>
              <a:rPr lang="pl-PL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4m ułożone na ziemi</a:t>
            </a:r>
          </a:p>
          <a:p>
            <a:pPr marL="626778" marR="222122" indent="-342900">
              <a:lnSpc>
                <a:spcPct val="115000"/>
              </a:lnSpc>
              <a:spcBef>
                <a:spcPts val="102"/>
              </a:spcBef>
              <a:buSzPts val="1200"/>
              <a:buFont typeface="Wingdings" panose="05000000000000000000" pitchFamily="2" charset="2"/>
              <a:buChar char="q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białe znaczniki wyznaczające dystans cofania, widoczne dla jeźdźca i sędziego</a:t>
            </a:r>
            <a:endParaRPr lang="pl-PL"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691"/>
              </p:ext>
            </p:extLst>
          </p:nvPr>
        </p:nvGraphicFramePr>
        <p:xfrm>
          <a:off x="4314709" y="2750832"/>
          <a:ext cx="2948535" cy="18723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8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59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5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2 m</a:t>
                      </a: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211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037464"/>
                  </a:ext>
                </a:extLst>
              </a:tr>
              <a:tr h="467590">
                <a:tc>
                  <a:txBody>
                    <a:bodyPr/>
                    <a:lstStyle/>
                    <a:p>
                      <a:pPr marL="185420" marR="179070" indent="59055" algn="ctr">
                        <a:lnSpc>
                          <a:spcPts val="1150"/>
                        </a:lnSpc>
                        <a:spcBef>
                          <a:spcPts val="59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175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3 m</a:t>
                      </a: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21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6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pl-PL" sz="1600" dirty="0">
                          <a:latin typeface="Times New Roman"/>
                          <a:cs typeface="Times New Roman"/>
                        </a:rPr>
                        <a:t>***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4 m</a:t>
                      </a: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211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841665"/>
                  </a:ext>
                </a:extLst>
              </a:tr>
            </a:tbl>
          </a:graphicData>
        </a:graphic>
      </p:graphicFrame>
      <p:sp>
        <p:nvSpPr>
          <p:cNvPr id="32" name="object 32"/>
          <p:cNvSpPr txBox="1"/>
          <p:nvPr/>
        </p:nvSpPr>
        <p:spPr>
          <a:xfrm>
            <a:off x="812799" y="9430264"/>
            <a:ext cx="10671984" cy="861121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8573" rIns="0" bIns="0" rtlCol="0">
            <a:spAutoFit/>
          </a:bodyPr>
          <a:lstStyle/>
          <a:p>
            <a:pPr marL="3984" algn="ctr"/>
            <a:r>
              <a:rPr lang="pl-PL" sz="2800" dirty="0">
                <a:solidFill>
                  <a:srgbClr val="17365D"/>
                </a:solidFill>
                <a:latin typeface="Arial Black"/>
                <a:ea typeface="Arial Black"/>
                <a:cs typeface="Arial Black"/>
                <a:sym typeface="Arial Black"/>
              </a:rPr>
              <a:t>Cel: cofanie w siodle</a:t>
            </a:r>
            <a:endParaRPr lang="pl-PL" sz="2800"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996" algn="ctr">
              <a:spcBef>
                <a:spcPts val="125"/>
              </a:spcBef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Wykonanie cofania w korytarzu bez przerwania ciągłości ruchu i bez dotknięcia drągów</a:t>
            </a:r>
            <a:endParaRPr lang="pl-PL" sz="20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573049" y="1556991"/>
            <a:ext cx="4007223" cy="3191434"/>
            <a:chOff x="4814570" y="824864"/>
            <a:chExt cx="2554605" cy="2034539"/>
          </a:xfrm>
        </p:grpSpPr>
        <p:sp>
          <p:nvSpPr>
            <p:cNvPr id="35" name="object 35"/>
            <p:cNvSpPr/>
            <p:nvPr/>
          </p:nvSpPr>
          <p:spPr>
            <a:xfrm>
              <a:off x="4890770" y="9010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6" name="object 36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7" name="object 37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0" y="1958339"/>
                  </a:moveTo>
                  <a:lnTo>
                    <a:pt x="2478404" y="1958339"/>
                  </a:lnTo>
                  <a:lnTo>
                    <a:pt x="2478404" y="0"/>
                  </a:lnTo>
                  <a:lnTo>
                    <a:pt x="0" y="0"/>
                  </a:lnTo>
                  <a:lnTo>
                    <a:pt x="0" y="195833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</p:grpSp>
      <p:pic>
        <p:nvPicPr>
          <p:cNvPr id="7" name="Obraz 6">
            <a:extLst>
              <a:ext uri="{FF2B5EF4-FFF2-40B4-BE49-F238E27FC236}">
                <a16:creationId xmlns:a16="http://schemas.microsoft.com/office/drawing/2014/main" id="{B157F88A-7E5C-0405-BFD1-A428B461A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78" y="1269218"/>
            <a:ext cx="1047750" cy="1047750"/>
          </a:xfrm>
          <a:prstGeom prst="rect">
            <a:avLst/>
          </a:prstGeom>
        </p:spPr>
      </p:pic>
      <p:sp>
        <p:nvSpPr>
          <p:cNvPr id="33" name="object 26">
            <a:extLst>
              <a:ext uri="{FF2B5EF4-FFF2-40B4-BE49-F238E27FC236}">
                <a16:creationId xmlns:a16="http://schemas.microsoft.com/office/drawing/2014/main" id="{8D46B11A-F125-B600-F6F8-DAEE3F991EDF}"/>
              </a:ext>
            </a:extLst>
          </p:cNvPr>
          <p:cNvSpPr txBox="1"/>
          <p:nvPr/>
        </p:nvSpPr>
        <p:spPr>
          <a:xfrm>
            <a:off x="6095999" y="5248181"/>
            <a:ext cx="5484273" cy="403258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  <a:effectLst/>
        </p:spPr>
        <p:txBody>
          <a:bodyPr vert="horz" wrap="square" lIns="0" tIns="104588" rIns="0" bIns="0" rtlCol="0">
            <a:spAutoFit/>
          </a:bodyPr>
          <a:lstStyle/>
          <a:p>
            <a:pPr marL="152397">
              <a:spcBef>
                <a:spcPts val="824"/>
              </a:spcBef>
            </a:pPr>
            <a:r>
              <a:rPr lang="pl-PL" sz="2400" dirty="0">
                <a:latin typeface="Arial Black"/>
                <a:cs typeface="Arial Black"/>
              </a:rPr>
              <a:t>Właściwości:</a:t>
            </a:r>
          </a:p>
          <a:p>
            <a:pPr marL="152397">
              <a:spcBef>
                <a:spcPts val="824"/>
              </a:spcBef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Cofanie w korytarzu wyznaczonym drągami</a:t>
            </a:r>
            <a:endParaRPr lang="pl-PL" sz="20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97822" indent="-145425">
              <a:lnSpc>
                <a:spcPct val="109583"/>
              </a:lnSpc>
              <a:buSzPts val="1200"/>
              <a:buFont typeface="Arial"/>
              <a:buChar char="-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Płaskie podłoże</a:t>
            </a:r>
          </a:p>
          <a:p>
            <a:pPr marL="297822" indent="-145425">
              <a:lnSpc>
                <a:spcPct val="109583"/>
              </a:lnSpc>
              <a:buSzPts val="1200"/>
              <a:buFont typeface="Arial"/>
              <a:buChar char="-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Długość</a:t>
            </a:r>
            <a:r>
              <a:rPr lang="pl-PL" sz="20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8 m</a:t>
            </a:r>
          </a:p>
          <a:p>
            <a:pPr marL="297822" indent="-145425">
              <a:lnSpc>
                <a:spcPct val="115000"/>
              </a:lnSpc>
              <a:buSzPts val="1200"/>
              <a:buFont typeface="Arial"/>
              <a:buChar char="-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Szerokość</a:t>
            </a:r>
            <a:r>
              <a:rPr lang="pl-PL" sz="20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0,90m</a:t>
            </a:r>
          </a:p>
          <a:p>
            <a:pPr marL="297822" marR="153393" indent="-145425">
              <a:lnSpc>
                <a:spcPct val="115000"/>
              </a:lnSpc>
              <a:spcBef>
                <a:spcPts val="110"/>
              </a:spcBef>
              <a:buSzPts val="1200"/>
              <a:buFont typeface="Arial"/>
              <a:buChar char="-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Liczone są tylko drągi dotknięte podczas cofania</a:t>
            </a:r>
            <a:endParaRPr lang="pl-PL" sz="20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97822" marR="407389" indent="-145425">
              <a:lnSpc>
                <a:spcPct val="115000"/>
              </a:lnSpc>
              <a:buSzPts val="1200"/>
              <a:buFont typeface="Arial"/>
              <a:buChar char="-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Chód którym koń wjeżdża i wyjeżdża z korytarza nie jest określony</a:t>
            </a:r>
            <a:endParaRPr lang="pl-PL" sz="20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97822" marR="494046" indent="-145425">
              <a:lnSpc>
                <a:spcPct val="115000"/>
              </a:lnSpc>
              <a:buSzPts val="1200"/>
              <a:buFont typeface="Arial"/>
              <a:buChar char="-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Dozwolone jest cofanie z nogami wyjętymi ze strzemion</a:t>
            </a:r>
            <a:endParaRPr lang="pl-PL" sz="20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0A4BBB45-CB76-F814-6B5A-D68BB91F3758}"/>
              </a:ext>
            </a:extLst>
          </p:cNvPr>
          <p:cNvSpPr txBox="1"/>
          <p:nvPr/>
        </p:nvSpPr>
        <p:spPr>
          <a:xfrm>
            <a:off x="934719" y="11007846"/>
            <a:ext cx="4947521" cy="138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>
              <a:lnSpc>
                <a:spcPct val="117500"/>
              </a:lnSpc>
              <a:buClr>
                <a:schemeClr val="dk1"/>
              </a:buClr>
              <a:buSzPts val="1100"/>
            </a:pPr>
            <a:r>
              <a:rPr lang="pl-PL" sz="1882" b="1" spc="-16" dirty="0">
                <a:latin typeface="Arial"/>
                <a:cs typeface="Arial"/>
              </a:rPr>
              <a:t>Przed przeszkodą:</a:t>
            </a:r>
          </a:p>
          <a:p>
            <a:pPr>
              <a:lnSpc>
                <a:spcPct val="117500"/>
              </a:lnSpc>
              <a:buClr>
                <a:schemeClr val="dk1"/>
              </a:buClr>
              <a:buSzPts val="1100"/>
            </a:pPr>
            <a:r>
              <a:rPr lang="en-US" sz="1882" dirty="0" err="1">
                <a:solidFill>
                  <a:schemeClr val="dk1"/>
                </a:solidFill>
              </a:rPr>
              <a:t>wolta</a:t>
            </a:r>
            <a:r>
              <a:rPr lang="en-US" sz="1882" dirty="0">
                <a:solidFill>
                  <a:schemeClr val="dk1"/>
                </a:solidFill>
              </a:rPr>
              <a:t>, </a:t>
            </a:r>
            <a:r>
              <a:rPr lang="en-US" sz="1882" dirty="0" err="1">
                <a:solidFill>
                  <a:schemeClr val="dk1"/>
                </a:solidFill>
              </a:rPr>
              <a:t>wyłamanie</a:t>
            </a:r>
            <a:r>
              <a:rPr lang="en-US" sz="1882" dirty="0">
                <a:solidFill>
                  <a:schemeClr val="dk1"/>
                </a:solidFill>
              </a:rPr>
              <a:t>, </a:t>
            </a:r>
            <a:r>
              <a:rPr lang="en-US" sz="1882" dirty="0" err="1">
                <a:solidFill>
                  <a:schemeClr val="dk1"/>
                </a:solidFill>
              </a:rPr>
              <a:t>cofnięcie</a:t>
            </a:r>
            <a:r>
              <a:rPr lang="en-US" sz="1882" dirty="0">
                <a:solidFill>
                  <a:schemeClr val="dk1"/>
                </a:solidFill>
              </a:rPr>
              <a:t>, </a:t>
            </a:r>
            <a:r>
              <a:rPr lang="en-US" sz="1882" dirty="0" err="1">
                <a:solidFill>
                  <a:schemeClr val="dk1"/>
                </a:solidFill>
              </a:rPr>
              <a:t>odmowa</a:t>
            </a:r>
            <a:r>
              <a:rPr lang="en-US" sz="1882" dirty="0">
                <a:solidFill>
                  <a:schemeClr val="dk1"/>
                </a:solidFill>
              </a:rPr>
              <a:t>, </a:t>
            </a:r>
            <a:r>
              <a:rPr lang="en-US" sz="1882" dirty="0" err="1">
                <a:solidFill>
                  <a:schemeClr val="dk1"/>
                </a:solidFill>
              </a:rPr>
              <a:t>błąd</a:t>
            </a:r>
            <a:r>
              <a:rPr lang="en-US" sz="1882" dirty="0">
                <a:solidFill>
                  <a:schemeClr val="dk1"/>
                </a:solidFill>
              </a:rPr>
              <a:t> </a:t>
            </a:r>
            <a:r>
              <a:rPr lang="en-US" sz="1882" dirty="0" err="1">
                <a:solidFill>
                  <a:schemeClr val="dk1"/>
                </a:solidFill>
              </a:rPr>
              <a:t>trasy</a:t>
            </a:r>
            <a:endParaRPr lang="pl-PL" sz="2000" dirty="0">
              <a:solidFill>
                <a:schemeClr val="dk1"/>
              </a:solidFill>
            </a:endParaRPr>
          </a:p>
          <a:p>
            <a:pPr marL="1060064" marR="7968" indent="-342900">
              <a:lnSpc>
                <a:spcPct val="115000"/>
              </a:lnSpc>
              <a:spcBef>
                <a:spcPts val="102"/>
              </a:spcBef>
              <a:buClr>
                <a:schemeClr val="dk1"/>
              </a:buClr>
              <a:buSzPts val="1100"/>
              <a:buFontTx/>
              <a:buChar char="-"/>
            </a:pPr>
            <a:endParaRPr sz="2000" dirty="0">
              <a:latin typeface="Arial"/>
              <a:cs typeface="Arial"/>
            </a:endParaRPr>
          </a:p>
        </p:txBody>
      </p:sp>
      <p:pic>
        <p:nvPicPr>
          <p:cNvPr id="43" name="Obraz 42">
            <a:extLst>
              <a:ext uri="{FF2B5EF4-FFF2-40B4-BE49-F238E27FC236}">
                <a16:creationId xmlns:a16="http://schemas.microsoft.com/office/drawing/2014/main" id="{66D1166C-938B-E138-A607-EB1AB528F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072" y="1159209"/>
            <a:ext cx="3984977" cy="1463855"/>
          </a:xfrm>
          <a:prstGeom prst="rect">
            <a:avLst/>
          </a:prstGeom>
        </p:spPr>
      </p:pic>
      <p:grpSp>
        <p:nvGrpSpPr>
          <p:cNvPr id="3" name="Google Shape;76;p1">
            <a:extLst>
              <a:ext uri="{FF2B5EF4-FFF2-40B4-BE49-F238E27FC236}">
                <a16:creationId xmlns:a16="http://schemas.microsoft.com/office/drawing/2014/main" id="{EAE2544F-C494-A3B0-6032-03A14811336A}"/>
              </a:ext>
            </a:extLst>
          </p:cNvPr>
          <p:cNvGrpSpPr/>
          <p:nvPr/>
        </p:nvGrpSpPr>
        <p:grpSpPr>
          <a:xfrm>
            <a:off x="7582150" y="1314824"/>
            <a:ext cx="4007224" cy="3396627"/>
            <a:chOff x="4833620" y="685800"/>
            <a:chExt cx="2554605" cy="2165350"/>
          </a:xfrm>
        </p:grpSpPr>
        <p:sp>
          <p:nvSpPr>
            <p:cNvPr id="4" name="Google Shape;77;p1">
              <a:extLst>
                <a:ext uri="{FF2B5EF4-FFF2-40B4-BE49-F238E27FC236}">
                  <a16:creationId xmlns:a16="http://schemas.microsoft.com/office/drawing/2014/main" id="{E3421AB4-F74C-69EF-C81D-AD2D565016EE}"/>
                </a:ext>
              </a:extLst>
            </p:cNvPr>
            <p:cNvSpPr/>
            <p:nvPr/>
          </p:nvSpPr>
          <p:spPr>
            <a:xfrm>
              <a:off x="4909820" y="762000"/>
              <a:ext cx="2478405" cy="2089150"/>
            </a:xfrm>
            <a:custGeom>
              <a:avLst/>
              <a:gdLst/>
              <a:ahLst/>
              <a:cxnLst/>
              <a:rect l="l" t="t" r="r" b="b"/>
              <a:pathLst>
                <a:path w="2478404" h="2089150" extrusionOk="0">
                  <a:moveTo>
                    <a:pt x="2478404" y="0"/>
                  </a:moveTo>
                  <a:lnTo>
                    <a:pt x="0" y="0"/>
                  </a:lnTo>
                  <a:lnTo>
                    <a:pt x="0" y="2089150"/>
                  </a:lnTo>
                  <a:lnTo>
                    <a:pt x="2478404" y="2089150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808080">
                <a:alpha val="4980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2823"/>
            </a:p>
          </p:txBody>
        </p:sp>
        <p:sp>
          <p:nvSpPr>
            <p:cNvPr id="5" name="Google Shape;78;p1">
              <a:extLst>
                <a:ext uri="{FF2B5EF4-FFF2-40B4-BE49-F238E27FC236}">
                  <a16:creationId xmlns:a16="http://schemas.microsoft.com/office/drawing/2014/main" id="{5F851E6C-CB02-FE21-71EE-06219C29A571}"/>
                </a:ext>
              </a:extLst>
            </p:cNvPr>
            <p:cNvSpPr/>
            <p:nvPr/>
          </p:nvSpPr>
          <p:spPr>
            <a:xfrm>
              <a:off x="4833620" y="685800"/>
              <a:ext cx="2478405" cy="2089150"/>
            </a:xfrm>
            <a:custGeom>
              <a:avLst/>
              <a:gdLst/>
              <a:ahLst/>
              <a:cxnLst/>
              <a:rect l="l" t="t" r="r" b="b"/>
              <a:pathLst>
                <a:path w="2478404" h="2089150" extrusionOk="0">
                  <a:moveTo>
                    <a:pt x="2478404" y="0"/>
                  </a:moveTo>
                  <a:lnTo>
                    <a:pt x="0" y="0"/>
                  </a:lnTo>
                  <a:lnTo>
                    <a:pt x="0" y="2089150"/>
                  </a:lnTo>
                  <a:lnTo>
                    <a:pt x="2478404" y="2089150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2823"/>
            </a:p>
          </p:txBody>
        </p:sp>
        <p:sp>
          <p:nvSpPr>
            <p:cNvPr id="9" name="Google Shape;79;p1">
              <a:extLst>
                <a:ext uri="{FF2B5EF4-FFF2-40B4-BE49-F238E27FC236}">
                  <a16:creationId xmlns:a16="http://schemas.microsoft.com/office/drawing/2014/main" id="{E1FC803D-3C94-8267-0FC0-EBB0B3DC8D63}"/>
                </a:ext>
              </a:extLst>
            </p:cNvPr>
            <p:cNvSpPr/>
            <p:nvPr/>
          </p:nvSpPr>
          <p:spPr>
            <a:xfrm>
              <a:off x="4833620" y="685800"/>
              <a:ext cx="2478405" cy="2089150"/>
            </a:xfrm>
            <a:custGeom>
              <a:avLst/>
              <a:gdLst/>
              <a:ahLst/>
              <a:cxnLst/>
              <a:rect l="l" t="t" r="r" b="b"/>
              <a:pathLst>
                <a:path w="2478404" h="2089150" extrusionOk="0">
                  <a:moveTo>
                    <a:pt x="0" y="2089150"/>
                  </a:moveTo>
                  <a:lnTo>
                    <a:pt x="2478404" y="2089150"/>
                  </a:lnTo>
                  <a:lnTo>
                    <a:pt x="2478404" y="0"/>
                  </a:lnTo>
                  <a:lnTo>
                    <a:pt x="0" y="0"/>
                  </a:lnTo>
                  <a:lnTo>
                    <a:pt x="0" y="2089150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2823"/>
            </a:p>
          </p:txBody>
        </p:sp>
        <p:pic>
          <p:nvPicPr>
            <p:cNvPr id="10" name="Google Shape;80;p1">
              <a:extLst>
                <a:ext uri="{FF2B5EF4-FFF2-40B4-BE49-F238E27FC236}">
                  <a16:creationId xmlns:a16="http://schemas.microsoft.com/office/drawing/2014/main" id="{22C7DB61-F250-64D7-779D-003BDC42EA0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33315" y="854710"/>
              <a:ext cx="2278380" cy="181673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50842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0060" y="10842929"/>
            <a:ext cx="4196279" cy="389448"/>
          </a:xfrm>
          <a:prstGeom prst="rect">
            <a:avLst/>
          </a:prstGeom>
        </p:spPr>
        <p:txBody>
          <a:bodyPr vert="horz" wrap="square" lIns="0" tIns="19922" rIns="0" bIns="0" rtlCol="0">
            <a:spAutoFit/>
          </a:bodyPr>
          <a:lstStyle/>
          <a:p>
            <a:pPr marL="19921">
              <a:spcBef>
                <a:spcPts val="157"/>
              </a:spcBef>
            </a:pP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Błędy za efektywność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58826" y="12797192"/>
            <a:ext cx="4938755" cy="12920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Podczas przeszkody:</a:t>
            </a:r>
          </a:p>
          <a:p>
            <a:pPr marL="365554" indent="-213157">
              <a:lnSpc>
                <a:spcPct val="117500"/>
              </a:lnSpc>
              <a:buSzPts val="1200"/>
              <a:buFont typeface="Arial"/>
              <a:buChar char="-"/>
            </a:pPr>
            <a:r>
              <a:rPr lang="pl-PL" sz="1882" dirty="0"/>
              <a:t>puszczenie liny/bramki</a:t>
            </a:r>
          </a:p>
          <a:p>
            <a:pPr marL="365554" indent="-213157">
              <a:lnSpc>
                <a:spcPct val="117499"/>
              </a:lnSpc>
              <a:buSzPts val="1200"/>
              <a:buChar char="-"/>
            </a:pPr>
            <a:r>
              <a:rPr lang="pl-PL" sz="1882" dirty="0"/>
              <a:t>przekładanie liny nad koniem</a:t>
            </a:r>
          </a:p>
          <a:p>
            <a:pPr marL="365554" indent="-213157">
              <a:lnSpc>
                <a:spcPct val="117499"/>
              </a:lnSpc>
              <a:buSzPts val="1200"/>
              <a:buChar char="-"/>
            </a:pPr>
            <a:r>
              <a:rPr lang="pl-PL" sz="1882" b="1" spc="-16" dirty="0">
                <a:latin typeface="Arial"/>
                <a:cs typeface="Arial"/>
              </a:rPr>
              <a:t>-</a:t>
            </a:r>
            <a:endParaRPr sz="1882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0060" y="13931129"/>
            <a:ext cx="4947522" cy="1325393"/>
          </a:xfrm>
          <a:prstGeom prst="rect">
            <a:avLst/>
          </a:prstGeom>
          <a:solidFill>
            <a:srgbClr val="FFE499"/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Niebezpieczne sytuacje:</a:t>
            </a:r>
          </a:p>
          <a:p>
            <a:pPr marL="241047" indent="-213157">
              <a:lnSpc>
                <a:spcPct val="117500"/>
              </a:lnSpc>
              <a:spcBef>
                <a:spcPts val="94"/>
              </a:spcBef>
              <a:buClr>
                <a:schemeClr val="dk1"/>
              </a:buClr>
              <a:buSzPts val="1200"/>
              <a:buChar char="-"/>
            </a:pPr>
            <a:r>
              <a:rPr lang="pl-PL" sz="1882" dirty="0">
                <a:solidFill>
                  <a:schemeClr val="dk1"/>
                </a:solidFill>
              </a:rPr>
              <a:t>Uderzenie konia w przeszkodę</a:t>
            </a:r>
          </a:p>
          <a:p>
            <a:pPr marL="241047" indent="-213157">
              <a:lnSpc>
                <a:spcPct val="117500"/>
              </a:lnSpc>
              <a:buClr>
                <a:schemeClr val="dk1"/>
              </a:buClr>
              <a:buSzPts val="1200"/>
              <a:buChar char="-"/>
            </a:pPr>
            <a:r>
              <a:rPr lang="pl-PL" sz="1882" dirty="0">
                <a:solidFill>
                  <a:schemeClr val="dk1"/>
                </a:solidFill>
              </a:rPr>
              <a:t>Utrata równowagi przez jeźdźca</a:t>
            </a:r>
            <a:endParaRPr lang="pl-PL" sz="1882" dirty="0"/>
          </a:p>
          <a:p>
            <a:pPr marL="27890">
              <a:spcBef>
                <a:spcPts val="188"/>
              </a:spcBef>
            </a:pPr>
            <a:endParaRPr sz="1882" dirty="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83299" y="11381646"/>
            <a:ext cx="4909671" cy="36101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2400" dirty="0">
                <a:solidFill>
                  <a:srgbClr val="385522"/>
                </a:solidFill>
                <a:latin typeface="Arial Black"/>
                <a:cs typeface="Arial Black"/>
              </a:rPr>
              <a:t>Ocena stylu:</a:t>
            </a:r>
          </a:p>
          <a:p>
            <a:pPr marL="173311" indent="-145425">
              <a:lnSpc>
                <a:spcPct val="115000"/>
              </a:lnSpc>
              <a:buClr>
                <a:schemeClr val="dk1"/>
              </a:buClr>
              <a:buSzPts val="1200"/>
              <a:buChar char="-"/>
            </a:pPr>
            <a:r>
              <a:rPr lang="pl-PL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Pozycja tułowia tuż przed pionem</a:t>
            </a:r>
          </a:p>
          <a:p>
            <a:pPr marL="173311" indent="-145425">
              <a:lnSpc>
                <a:spcPct val="115000"/>
              </a:lnSpc>
              <a:buClr>
                <a:schemeClr val="dk1"/>
              </a:buClr>
              <a:buSzPts val="1200"/>
              <a:buChar char="-"/>
            </a:pPr>
            <a:r>
              <a:rPr lang="pl-PL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Jeździec w równowadze oparty na strzemionach</a:t>
            </a:r>
          </a:p>
          <a:p>
            <a:pPr marL="173311" indent="-145425">
              <a:lnSpc>
                <a:spcPct val="117500"/>
              </a:lnSpc>
              <a:buClr>
                <a:schemeClr val="dk1"/>
              </a:buClr>
              <a:buSzPts val="1200"/>
              <a:buChar char="-"/>
            </a:pPr>
            <a:r>
              <a:rPr lang="pl-PL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Wzrok skierowany naprzód</a:t>
            </a:r>
          </a:p>
          <a:p>
            <a:pPr marL="173311" indent="-145425">
              <a:lnSpc>
                <a:spcPct val="117500"/>
              </a:lnSpc>
              <a:buClr>
                <a:schemeClr val="dk1"/>
              </a:buClr>
              <a:buSzPts val="1200"/>
              <a:buChar char="-"/>
            </a:pPr>
            <a:r>
              <a:rPr lang="pl-PL" sz="2400" b="1" dirty="0">
                <a:solidFill>
                  <a:schemeClr val="dk1"/>
                </a:solidFill>
              </a:rPr>
              <a:t>Regularny ruch naprzód</a:t>
            </a:r>
          </a:p>
          <a:p>
            <a:pPr marR="2105673">
              <a:lnSpc>
                <a:spcPct val="183300"/>
              </a:lnSpc>
              <a:spcBef>
                <a:spcPts val="24"/>
              </a:spcBef>
            </a:pPr>
            <a:r>
              <a:rPr lang="pl-PL" sz="2400" b="1" dirty="0"/>
              <a:t>Kontrola przejazdu</a:t>
            </a:r>
            <a:endParaRPr lang="pl-PL" sz="2400" dirty="0">
              <a:solidFill>
                <a:srgbClr val="385522"/>
              </a:solidFill>
              <a:latin typeface="Arial Black"/>
              <a:cs typeface="Arial Black"/>
            </a:endParaRPr>
          </a:p>
          <a:p>
            <a:pPr marL="27890">
              <a:spcBef>
                <a:spcPts val="188"/>
              </a:spcBef>
            </a:pPr>
            <a:endParaRPr lang="pl-PL" sz="2400" dirty="0">
              <a:solidFill>
                <a:srgbClr val="385522"/>
              </a:solidFill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2799" y="3263153"/>
            <a:ext cx="3156528" cy="1198737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9765" rIns="0" bIns="0" rtlCol="0">
            <a:spAutoFit/>
          </a:bodyPr>
          <a:lstStyle/>
          <a:p>
            <a:pPr marL="150405">
              <a:spcBef>
                <a:spcPts val="471"/>
              </a:spcBef>
            </a:pPr>
            <a:r>
              <a:rPr sz="1882" b="1" spc="-16" dirty="0">
                <a:latin typeface="Georgia"/>
                <a:cs typeface="Georgia"/>
              </a:rPr>
              <a:t>Gr</a:t>
            </a:r>
            <a:r>
              <a:rPr lang="pl-PL" sz="1882" b="1" spc="-16" dirty="0" err="1">
                <a:latin typeface="Georgia"/>
                <a:cs typeface="Georgia"/>
              </a:rPr>
              <a:t>upa</a:t>
            </a:r>
            <a:r>
              <a:rPr sz="1882" b="1" spc="-78" dirty="0">
                <a:latin typeface="Georgia"/>
                <a:cs typeface="Georgia"/>
              </a:rPr>
              <a:t>:</a:t>
            </a:r>
            <a:r>
              <a:rPr lang="pl-PL" sz="1882" b="1" spc="-78" dirty="0">
                <a:latin typeface="Georgia"/>
                <a:cs typeface="Georgia"/>
              </a:rPr>
              <a:t> 3</a:t>
            </a:r>
          </a:p>
          <a:p>
            <a:pPr marL="150405" algn="ctr">
              <a:spcBef>
                <a:spcPts val="471"/>
              </a:spcBef>
            </a:pPr>
            <a:r>
              <a:rPr lang="pl-PL" sz="2800" b="1" i="1" spc="-78" dirty="0">
                <a:latin typeface="Georgia" panose="02040502050405020303" pitchFamily="18" charset="0"/>
                <a:cs typeface="Georgia"/>
              </a:rPr>
              <a:t>Bramka</a:t>
            </a:r>
          </a:p>
          <a:p>
            <a:pPr marL="150405">
              <a:spcBef>
                <a:spcPts val="471"/>
              </a:spcBef>
            </a:pPr>
            <a:endParaRPr lang="pl-PL" sz="1882" b="1" spc="-78" dirty="0">
              <a:latin typeface="Georgia"/>
              <a:cs typeface="Georg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52039" y="1114345"/>
            <a:ext cx="1170279" cy="1354411"/>
            <a:chOff x="513397" y="703897"/>
            <a:chExt cx="1115695" cy="1206500"/>
          </a:xfrm>
        </p:grpSpPr>
        <p:sp>
          <p:nvSpPr>
            <p:cNvPr id="19" name="object 19"/>
            <p:cNvSpPr/>
            <p:nvPr/>
          </p:nvSpPr>
          <p:spPr>
            <a:xfrm>
              <a:off x="594359" y="7848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4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0" name="object 20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1" name="object 21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0" y="1125220"/>
                  </a:moveTo>
                  <a:lnTo>
                    <a:pt x="1034415" y="1125220"/>
                  </a:lnTo>
                  <a:lnTo>
                    <a:pt x="1034415" y="0"/>
                  </a:lnTo>
                  <a:lnTo>
                    <a:pt x="0" y="0"/>
                  </a:lnTo>
                  <a:lnTo>
                    <a:pt x="0" y="11252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044" y="758824"/>
              <a:ext cx="923925" cy="114744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819376" y="5197288"/>
            <a:ext cx="5178206" cy="380861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txBody>
          <a:bodyPr vert="horz" wrap="square" lIns="0" tIns="104588" rIns="0" bIns="0" rtlCol="0">
            <a:spAutoFit/>
          </a:bodyPr>
          <a:lstStyle/>
          <a:p>
            <a:pPr marL="150405"/>
            <a:r>
              <a:rPr lang="pl-PL" sz="2400" dirty="0">
                <a:latin typeface="Arial Black"/>
                <a:ea typeface="Arial Black"/>
                <a:cs typeface="Arial Black"/>
                <a:sym typeface="Arial Black"/>
              </a:rPr>
              <a:t>Sprzęt</a:t>
            </a:r>
          </a:p>
          <a:p>
            <a:pPr>
              <a:spcBef>
                <a:spcPts val="94"/>
              </a:spcBef>
            </a:pPr>
            <a:endParaRPr lang="pl-PL" sz="2400"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494303" indent="-342900">
              <a:lnSpc>
                <a:spcPct val="117499"/>
              </a:lnSpc>
              <a:buSzPts val="1200"/>
              <a:buFont typeface="Wingdings" panose="05000000000000000000" pitchFamily="2" charset="2"/>
              <a:buChar char="q"/>
            </a:pPr>
            <a:r>
              <a:rPr lang="pl-PL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chorągiewka czerwona</a:t>
            </a:r>
            <a:endParaRPr lang="pl-PL"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94303" indent="-342900">
              <a:lnSpc>
                <a:spcPct val="115000"/>
              </a:lnSpc>
              <a:buSzPts val="1200"/>
              <a:buFont typeface="Wingdings" panose="05000000000000000000" pitchFamily="2" charset="2"/>
              <a:buChar char="q"/>
            </a:pPr>
            <a:r>
              <a:rPr lang="pl-PL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chorągiewka biała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94303" indent="-342900">
              <a:lnSpc>
                <a:spcPct val="115000"/>
              </a:lnSpc>
              <a:buSzPts val="1200"/>
              <a:buFont typeface="Wingdings" panose="05000000000000000000" pitchFamily="2" charset="2"/>
              <a:buChar char="q"/>
            </a:pPr>
            <a:r>
              <a:rPr lang="pl-PL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 nu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mer</a:t>
            </a:r>
            <a:r>
              <a:rPr lang="pl-PL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7164" marR="2855603">
              <a:lnSpc>
                <a:spcPct val="115000"/>
              </a:lnSpc>
              <a:spcBef>
                <a:spcPts val="102"/>
              </a:spcBef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do wyboru:</a:t>
            </a:r>
          </a:p>
          <a:p>
            <a:pPr marL="494303" indent="-342900">
              <a:lnSpc>
                <a:spcPct val="109583"/>
              </a:lnSpc>
              <a:buSzPts val="1200"/>
              <a:buFont typeface="Wingdings" panose="05000000000000000000" pitchFamily="2" charset="2"/>
              <a:buChar char="q"/>
            </a:pPr>
            <a:r>
              <a:rPr lang="pl-PL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bramka stała</a:t>
            </a:r>
            <a:endParaRPr lang="pl-PL"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94303" indent="-342900">
              <a:lnSpc>
                <a:spcPct val="115000"/>
              </a:lnSpc>
              <a:buSzPts val="1200"/>
              <a:buFont typeface="Wingdings" panose="05000000000000000000" pitchFamily="2" charset="2"/>
              <a:buChar char="q"/>
            </a:pPr>
            <a:r>
              <a:rPr lang="pl-PL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szlaban</a:t>
            </a:r>
            <a:endParaRPr lang="pl-PL"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94303" marR="505003" indent="-342900">
              <a:lnSpc>
                <a:spcPct val="115000"/>
              </a:lnSpc>
              <a:spcBef>
                <a:spcPts val="102"/>
              </a:spcBef>
              <a:buSzPts val="1200"/>
              <a:buFont typeface="Wingdings" panose="05000000000000000000" pitchFamily="2" charset="2"/>
              <a:buChar char="q"/>
            </a:pPr>
            <a:r>
              <a:rPr lang="pl-PL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lina z odważnikiem</a:t>
            </a:r>
            <a:endParaRPr sz="188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871744"/>
              </p:ext>
            </p:extLst>
          </p:nvPr>
        </p:nvGraphicFramePr>
        <p:xfrm>
          <a:off x="5061625" y="2666751"/>
          <a:ext cx="2156138" cy="1723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8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49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79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037464"/>
                  </a:ext>
                </a:extLst>
              </a:tr>
              <a:tr h="390141">
                <a:tc>
                  <a:txBody>
                    <a:bodyPr/>
                    <a:lstStyle/>
                    <a:p>
                      <a:pPr marL="185420" marR="179070" indent="59055" algn="ctr">
                        <a:lnSpc>
                          <a:spcPts val="1150"/>
                        </a:lnSpc>
                        <a:spcBef>
                          <a:spcPts val="590"/>
                        </a:spcBef>
                      </a:pP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175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4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989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211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841665"/>
                  </a:ext>
                </a:extLst>
              </a:tr>
            </a:tbl>
          </a:graphicData>
        </a:graphic>
      </p:graphicFrame>
      <p:sp>
        <p:nvSpPr>
          <p:cNvPr id="32" name="object 32"/>
          <p:cNvSpPr txBox="1"/>
          <p:nvPr/>
        </p:nvSpPr>
        <p:spPr>
          <a:xfrm>
            <a:off x="812799" y="9390597"/>
            <a:ext cx="10671984" cy="1195572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8573" rIns="0" bIns="0" rtlCol="0">
            <a:spAutoFit/>
          </a:bodyPr>
          <a:lstStyle/>
          <a:p>
            <a:pPr marL="1992" algn="ctr"/>
            <a:r>
              <a:rPr lang="pl-PL" sz="2400" dirty="0">
                <a:solidFill>
                  <a:srgbClr val="17365D"/>
                </a:solidFill>
                <a:latin typeface="Arial Black"/>
                <a:ea typeface="Arial Black"/>
                <a:cs typeface="Arial Black"/>
                <a:sym typeface="Arial Black"/>
              </a:rPr>
              <a:t>Cel: Bramka</a:t>
            </a:r>
            <a:endParaRPr lang="pl-PL" sz="2400" dirty="0">
              <a:latin typeface="Arial Black"/>
              <a:ea typeface="Arial Black"/>
              <a:cs typeface="Arial Black"/>
              <a:sym typeface="Arial Black"/>
            </a:endParaRPr>
          </a:p>
          <a:p>
            <a:pPr algn="ctr">
              <a:lnSpc>
                <a:spcPct val="117500"/>
              </a:lnSpc>
              <a:spcBef>
                <a:spcPts val="133"/>
              </a:spcBef>
            </a:pPr>
            <a:r>
              <a:rPr lang="pl-PL" sz="2000" dirty="0">
                <a:latin typeface="Arial "/>
                <a:ea typeface="Arial"/>
                <a:cs typeface="Arial"/>
                <a:sym typeface="Arial"/>
              </a:rPr>
              <a:t>O</a:t>
            </a:r>
            <a:r>
              <a:rPr lang="pl-PL" sz="2000" dirty="0">
                <a:latin typeface="Arial "/>
              </a:rPr>
              <a:t>tworzenie, przejechanie przez i zamknięcie bramki bez wypuszczenia jej z ręki podczas przejeżdżania. Jeśli bramka pozostanie otwarta przeszkoda nie zostaje zaliczona.</a:t>
            </a:r>
            <a:endParaRPr lang="pl-PL" sz="2000" dirty="0">
              <a:latin typeface="Arial "/>
              <a:ea typeface="Arial"/>
              <a:cs typeface="Arial"/>
              <a:sym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573049" y="1556991"/>
            <a:ext cx="4007223" cy="3191434"/>
            <a:chOff x="4814570" y="824864"/>
            <a:chExt cx="2554605" cy="2034539"/>
          </a:xfrm>
        </p:grpSpPr>
        <p:sp>
          <p:nvSpPr>
            <p:cNvPr id="35" name="object 35"/>
            <p:cNvSpPr/>
            <p:nvPr/>
          </p:nvSpPr>
          <p:spPr>
            <a:xfrm>
              <a:off x="4890770" y="9010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6" name="object 36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7" name="object 37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0" y="1958339"/>
                  </a:moveTo>
                  <a:lnTo>
                    <a:pt x="2478404" y="1958339"/>
                  </a:lnTo>
                  <a:lnTo>
                    <a:pt x="2478404" y="0"/>
                  </a:lnTo>
                  <a:lnTo>
                    <a:pt x="0" y="0"/>
                  </a:lnTo>
                  <a:lnTo>
                    <a:pt x="0" y="195833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</p:grpSp>
      <p:pic>
        <p:nvPicPr>
          <p:cNvPr id="7" name="Obraz 6">
            <a:extLst>
              <a:ext uri="{FF2B5EF4-FFF2-40B4-BE49-F238E27FC236}">
                <a16:creationId xmlns:a16="http://schemas.microsoft.com/office/drawing/2014/main" id="{B157F88A-7E5C-0405-BFD1-A428B461A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78" y="1269218"/>
            <a:ext cx="1047750" cy="1047750"/>
          </a:xfrm>
          <a:prstGeom prst="rect">
            <a:avLst/>
          </a:prstGeom>
        </p:spPr>
      </p:pic>
      <p:sp>
        <p:nvSpPr>
          <p:cNvPr id="33" name="object 26">
            <a:extLst>
              <a:ext uri="{FF2B5EF4-FFF2-40B4-BE49-F238E27FC236}">
                <a16:creationId xmlns:a16="http://schemas.microsoft.com/office/drawing/2014/main" id="{8D46B11A-F125-B600-F6F8-DAEE3F991EDF}"/>
              </a:ext>
            </a:extLst>
          </p:cNvPr>
          <p:cNvSpPr txBox="1"/>
          <p:nvPr/>
        </p:nvSpPr>
        <p:spPr>
          <a:xfrm>
            <a:off x="6095999" y="5248181"/>
            <a:ext cx="5484273" cy="377732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  <a:effectLst/>
        </p:spPr>
        <p:txBody>
          <a:bodyPr vert="horz" wrap="square" lIns="0" tIns="104588" rIns="0" bIns="0" rtlCol="0">
            <a:spAutoFit/>
          </a:bodyPr>
          <a:lstStyle/>
          <a:p>
            <a:pPr marL="152397">
              <a:spcBef>
                <a:spcPts val="824"/>
              </a:spcBef>
            </a:pPr>
            <a:r>
              <a:rPr lang="pl-PL" sz="2400" dirty="0">
                <a:latin typeface="Arial Black"/>
                <a:cs typeface="Arial Black"/>
              </a:rPr>
              <a:t>Właściwości:</a:t>
            </a:r>
          </a:p>
          <a:p>
            <a:pPr marL="152397" marR="140445">
              <a:lnSpc>
                <a:spcPct val="115000"/>
              </a:lnSpc>
              <a:spcBef>
                <a:spcPts val="2408"/>
              </a:spcBef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Bramka do otwarcia i zamknięcia z grzbietu konia</a:t>
            </a:r>
            <a:endParaRPr lang="pl-PL"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98818" indent="-146421">
              <a:lnSpc>
                <a:spcPct val="109583"/>
              </a:lnSpc>
              <a:buSzPts val="1200"/>
              <a:buFont typeface="Arial"/>
              <a:buChar char="-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Wysokość</a:t>
            </a:r>
            <a:r>
              <a:rPr lang="pl-PL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1,20m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pl-PL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1,40m</a:t>
            </a:r>
          </a:p>
          <a:p>
            <a:pPr marL="152397">
              <a:lnSpc>
                <a:spcPct val="117499"/>
              </a:lnSpc>
              <a:buSzPts val="1200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- Szerokość</a:t>
            </a:r>
            <a:r>
              <a:rPr lang="pl-PL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minimum 2m</a:t>
            </a:r>
          </a:p>
          <a:p>
            <a:pPr>
              <a:spcBef>
                <a:spcPts val="24"/>
              </a:spcBef>
            </a:pPr>
            <a:endParaRPr lang="pl-PL"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52397" marR="135464" algn="just">
              <a:lnSpc>
                <a:spcPct val="115000"/>
              </a:lnSpc>
            </a:pPr>
            <a:r>
              <a:rPr lang="pl-PL" sz="1800" i="1" dirty="0">
                <a:latin typeface="Arial" panose="020B0604020202020204" pitchFamily="34" charset="0"/>
                <a:cs typeface="Arial" panose="020B0604020202020204" pitchFamily="34" charset="0"/>
              </a:rPr>
              <a:t>Bramka stała musi być trwale umocowana do podłoża. Musi się otwierać swobodnie na obydwie strony.</a:t>
            </a:r>
            <a:endParaRPr lang="pl-PL" sz="18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0A4BBB45-CB76-F814-6B5A-D68BB91F3758}"/>
              </a:ext>
            </a:extLst>
          </p:cNvPr>
          <p:cNvSpPr txBox="1"/>
          <p:nvPr/>
        </p:nvSpPr>
        <p:spPr>
          <a:xfrm>
            <a:off x="1050060" y="11425377"/>
            <a:ext cx="4947521" cy="138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>
              <a:lnSpc>
                <a:spcPct val="117500"/>
              </a:lnSpc>
              <a:buClr>
                <a:schemeClr val="dk1"/>
              </a:buClr>
              <a:buSzPts val="1100"/>
            </a:pPr>
            <a:r>
              <a:rPr lang="pl-PL" sz="1882" b="1" spc="-16" dirty="0">
                <a:latin typeface="Arial"/>
                <a:cs typeface="Arial"/>
              </a:rPr>
              <a:t>Przed przeszkodą:</a:t>
            </a:r>
          </a:p>
          <a:p>
            <a:pPr>
              <a:lnSpc>
                <a:spcPct val="117500"/>
              </a:lnSpc>
              <a:buClr>
                <a:schemeClr val="dk1"/>
              </a:buClr>
              <a:buSzPts val="1100"/>
            </a:pPr>
            <a:r>
              <a:rPr lang="en-US" sz="1882" dirty="0" err="1">
                <a:solidFill>
                  <a:schemeClr val="dk1"/>
                </a:solidFill>
              </a:rPr>
              <a:t>wolta</a:t>
            </a:r>
            <a:r>
              <a:rPr lang="en-US" sz="1882" dirty="0">
                <a:solidFill>
                  <a:schemeClr val="dk1"/>
                </a:solidFill>
              </a:rPr>
              <a:t>, </a:t>
            </a:r>
            <a:r>
              <a:rPr lang="en-US" sz="1882" dirty="0" err="1">
                <a:solidFill>
                  <a:schemeClr val="dk1"/>
                </a:solidFill>
              </a:rPr>
              <a:t>wyłamanie</a:t>
            </a:r>
            <a:r>
              <a:rPr lang="en-US" sz="1882" dirty="0">
                <a:solidFill>
                  <a:schemeClr val="dk1"/>
                </a:solidFill>
              </a:rPr>
              <a:t>, </a:t>
            </a:r>
            <a:r>
              <a:rPr lang="en-US" sz="1882" dirty="0" err="1">
                <a:solidFill>
                  <a:schemeClr val="dk1"/>
                </a:solidFill>
              </a:rPr>
              <a:t>cofnięcie</a:t>
            </a:r>
            <a:r>
              <a:rPr lang="en-US" sz="1882" dirty="0">
                <a:solidFill>
                  <a:schemeClr val="dk1"/>
                </a:solidFill>
              </a:rPr>
              <a:t>, </a:t>
            </a:r>
            <a:r>
              <a:rPr lang="en-US" sz="1882" dirty="0" err="1">
                <a:solidFill>
                  <a:schemeClr val="dk1"/>
                </a:solidFill>
              </a:rPr>
              <a:t>odmowa</a:t>
            </a:r>
            <a:r>
              <a:rPr lang="en-US" sz="1882" dirty="0">
                <a:solidFill>
                  <a:schemeClr val="dk1"/>
                </a:solidFill>
              </a:rPr>
              <a:t>, </a:t>
            </a:r>
            <a:r>
              <a:rPr lang="en-US" sz="1882" dirty="0" err="1">
                <a:solidFill>
                  <a:schemeClr val="dk1"/>
                </a:solidFill>
              </a:rPr>
              <a:t>błąd</a:t>
            </a:r>
            <a:r>
              <a:rPr lang="en-US" sz="1882" dirty="0">
                <a:solidFill>
                  <a:schemeClr val="dk1"/>
                </a:solidFill>
              </a:rPr>
              <a:t> </a:t>
            </a:r>
            <a:r>
              <a:rPr lang="en-US" sz="1882" dirty="0" err="1">
                <a:solidFill>
                  <a:schemeClr val="dk1"/>
                </a:solidFill>
              </a:rPr>
              <a:t>trasy</a:t>
            </a:r>
            <a:endParaRPr lang="pl-PL" sz="2000" dirty="0">
              <a:solidFill>
                <a:schemeClr val="dk1"/>
              </a:solidFill>
            </a:endParaRPr>
          </a:p>
          <a:p>
            <a:pPr marL="1060064" marR="7968" indent="-342900">
              <a:lnSpc>
                <a:spcPct val="115000"/>
              </a:lnSpc>
              <a:spcBef>
                <a:spcPts val="102"/>
              </a:spcBef>
              <a:buClr>
                <a:schemeClr val="dk1"/>
              </a:buClr>
              <a:buSzPts val="1100"/>
              <a:buFontTx/>
              <a:buChar char="-"/>
            </a:pPr>
            <a:endParaRPr sz="2000" dirty="0">
              <a:latin typeface="Arial"/>
              <a:cs typeface="Arial"/>
            </a:endParaRPr>
          </a:p>
        </p:txBody>
      </p:sp>
      <p:pic>
        <p:nvPicPr>
          <p:cNvPr id="43" name="Obraz 42">
            <a:extLst>
              <a:ext uri="{FF2B5EF4-FFF2-40B4-BE49-F238E27FC236}">
                <a16:creationId xmlns:a16="http://schemas.microsoft.com/office/drawing/2014/main" id="{66D1166C-938B-E138-A607-EB1AB528F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072" y="1159209"/>
            <a:ext cx="3984977" cy="1463855"/>
          </a:xfrm>
          <a:prstGeom prst="rect">
            <a:avLst/>
          </a:prstGeom>
        </p:spPr>
      </p:pic>
      <p:grpSp>
        <p:nvGrpSpPr>
          <p:cNvPr id="3" name="Google Shape;76;p1">
            <a:extLst>
              <a:ext uri="{FF2B5EF4-FFF2-40B4-BE49-F238E27FC236}">
                <a16:creationId xmlns:a16="http://schemas.microsoft.com/office/drawing/2014/main" id="{F7C1191C-DF85-F491-3DFF-4CF92EC0836A}"/>
              </a:ext>
            </a:extLst>
          </p:cNvPr>
          <p:cNvGrpSpPr/>
          <p:nvPr/>
        </p:nvGrpSpPr>
        <p:grpSpPr>
          <a:xfrm>
            <a:off x="7532344" y="1556991"/>
            <a:ext cx="4147038" cy="3461818"/>
            <a:chOff x="4843145" y="901700"/>
            <a:chExt cx="2519680" cy="2165350"/>
          </a:xfrm>
        </p:grpSpPr>
        <p:sp>
          <p:nvSpPr>
            <p:cNvPr id="4" name="Google Shape;77;p1">
              <a:extLst>
                <a:ext uri="{FF2B5EF4-FFF2-40B4-BE49-F238E27FC236}">
                  <a16:creationId xmlns:a16="http://schemas.microsoft.com/office/drawing/2014/main" id="{14586EEC-7D57-A283-72A5-C099C25071A0}"/>
                </a:ext>
              </a:extLst>
            </p:cNvPr>
            <p:cNvSpPr/>
            <p:nvPr/>
          </p:nvSpPr>
          <p:spPr>
            <a:xfrm>
              <a:off x="4919345" y="977900"/>
              <a:ext cx="2443480" cy="2089150"/>
            </a:xfrm>
            <a:custGeom>
              <a:avLst/>
              <a:gdLst/>
              <a:ahLst/>
              <a:cxnLst/>
              <a:rect l="l" t="t" r="r" b="b"/>
              <a:pathLst>
                <a:path w="2443479" h="2089150" extrusionOk="0">
                  <a:moveTo>
                    <a:pt x="2443479" y="0"/>
                  </a:moveTo>
                  <a:lnTo>
                    <a:pt x="0" y="0"/>
                  </a:lnTo>
                  <a:lnTo>
                    <a:pt x="0" y="2089150"/>
                  </a:lnTo>
                  <a:lnTo>
                    <a:pt x="2443479" y="2089150"/>
                  </a:lnTo>
                  <a:lnTo>
                    <a:pt x="2443479" y="0"/>
                  </a:lnTo>
                  <a:close/>
                </a:path>
              </a:pathLst>
            </a:custGeom>
            <a:solidFill>
              <a:srgbClr val="808080">
                <a:alpha val="4980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2823"/>
            </a:p>
          </p:txBody>
        </p:sp>
        <p:sp>
          <p:nvSpPr>
            <p:cNvPr id="5" name="Google Shape;78;p1">
              <a:extLst>
                <a:ext uri="{FF2B5EF4-FFF2-40B4-BE49-F238E27FC236}">
                  <a16:creationId xmlns:a16="http://schemas.microsoft.com/office/drawing/2014/main" id="{CA7136D0-6CB0-3C47-A9C0-F520ED85C739}"/>
                </a:ext>
              </a:extLst>
            </p:cNvPr>
            <p:cNvSpPr/>
            <p:nvPr/>
          </p:nvSpPr>
          <p:spPr>
            <a:xfrm>
              <a:off x="4843145" y="901700"/>
              <a:ext cx="2443480" cy="2089150"/>
            </a:xfrm>
            <a:custGeom>
              <a:avLst/>
              <a:gdLst/>
              <a:ahLst/>
              <a:cxnLst/>
              <a:rect l="l" t="t" r="r" b="b"/>
              <a:pathLst>
                <a:path w="2443479" h="2089150" extrusionOk="0">
                  <a:moveTo>
                    <a:pt x="2443479" y="0"/>
                  </a:moveTo>
                  <a:lnTo>
                    <a:pt x="0" y="0"/>
                  </a:lnTo>
                  <a:lnTo>
                    <a:pt x="0" y="2089150"/>
                  </a:lnTo>
                  <a:lnTo>
                    <a:pt x="2443479" y="2089150"/>
                  </a:lnTo>
                  <a:lnTo>
                    <a:pt x="24434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2823"/>
            </a:p>
          </p:txBody>
        </p:sp>
        <p:sp>
          <p:nvSpPr>
            <p:cNvPr id="9" name="Google Shape;79;p1">
              <a:extLst>
                <a:ext uri="{FF2B5EF4-FFF2-40B4-BE49-F238E27FC236}">
                  <a16:creationId xmlns:a16="http://schemas.microsoft.com/office/drawing/2014/main" id="{2BDDAF2A-1A24-2279-A839-BD7CBCE8D860}"/>
                </a:ext>
              </a:extLst>
            </p:cNvPr>
            <p:cNvSpPr/>
            <p:nvPr/>
          </p:nvSpPr>
          <p:spPr>
            <a:xfrm>
              <a:off x="4843145" y="901700"/>
              <a:ext cx="2443480" cy="2089150"/>
            </a:xfrm>
            <a:custGeom>
              <a:avLst/>
              <a:gdLst/>
              <a:ahLst/>
              <a:cxnLst/>
              <a:rect l="l" t="t" r="r" b="b"/>
              <a:pathLst>
                <a:path w="2443479" h="2089150" extrusionOk="0">
                  <a:moveTo>
                    <a:pt x="0" y="2089150"/>
                  </a:moveTo>
                  <a:lnTo>
                    <a:pt x="2443479" y="2089150"/>
                  </a:lnTo>
                  <a:lnTo>
                    <a:pt x="2443479" y="0"/>
                  </a:lnTo>
                  <a:lnTo>
                    <a:pt x="0" y="0"/>
                  </a:lnTo>
                  <a:lnTo>
                    <a:pt x="0" y="2089150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2823"/>
            </a:p>
          </p:txBody>
        </p:sp>
        <p:pic>
          <p:nvPicPr>
            <p:cNvPr id="10" name="Google Shape;80;p1">
              <a:extLst>
                <a:ext uri="{FF2B5EF4-FFF2-40B4-BE49-F238E27FC236}">
                  <a16:creationId xmlns:a16="http://schemas.microsoft.com/office/drawing/2014/main" id="{6788EB2C-A015-08DB-50E9-D745C4A8245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39030" y="964564"/>
              <a:ext cx="1085214" cy="1048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81;p1">
              <a:extLst>
                <a:ext uri="{FF2B5EF4-FFF2-40B4-BE49-F238E27FC236}">
                  <a16:creationId xmlns:a16="http://schemas.microsoft.com/office/drawing/2014/main" id="{E8257E02-1E50-7C19-82F6-09CA0DB5CEB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024245" y="952500"/>
              <a:ext cx="1162684" cy="1060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82;p1">
              <a:extLst>
                <a:ext uri="{FF2B5EF4-FFF2-40B4-BE49-F238E27FC236}">
                  <a16:creationId xmlns:a16="http://schemas.microsoft.com/office/drawing/2014/main" id="{7FBDA46D-00FD-C293-7EB6-4550B9B4473F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957445" y="2130425"/>
              <a:ext cx="2214245" cy="8947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49070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3486" y="10643497"/>
            <a:ext cx="4196279" cy="389448"/>
          </a:xfrm>
          <a:prstGeom prst="rect">
            <a:avLst/>
          </a:prstGeom>
        </p:spPr>
        <p:txBody>
          <a:bodyPr vert="horz" wrap="square" lIns="0" tIns="19922" rIns="0" bIns="0" rtlCol="0">
            <a:spAutoFit/>
          </a:bodyPr>
          <a:lstStyle/>
          <a:p>
            <a:pPr marL="19921">
              <a:spcBef>
                <a:spcPts val="157"/>
              </a:spcBef>
            </a:pP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Błędy za efektywność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3486" y="12380059"/>
            <a:ext cx="4938755" cy="12255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Podczas przeszkody: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  <a:endParaRPr sz="1882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4718" y="12729339"/>
            <a:ext cx="4947522" cy="1836687"/>
          </a:xfrm>
          <a:prstGeom prst="rect">
            <a:avLst/>
          </a:prstGeom>
          <a:solidFill>
            <a:srgbClr val="FFE499"/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Niebezpieczne sytuacje: </a:t>
            </a:r>
          </a:p>
          <a:p>
            <a:pPr marL="27890">
              <a:spcBef>
                <a:spcPts val="188"/>
              </a:spcBef>
            </a:pPr>
            <a:endParaRPr lang="pl-PL" sz="1882" dirty="0">
              <a:solidFill>
                <a:srgbClr val="805F00"/>
              </a:solidFill>
              <a:latin typeface="Arial Black"/>
              <a:cs typeface="Arial Black"/>
            </a:endParaRPr>
          </a:p>
          <a:p>
            <a:pPr marL="295830" indent="-145425">
              <a:lnSpc>
                <a:spcPts val="2212"/>
              </a:lnSpc>
              <a:spcBef>
                <a:spcPts val="94"/>
              </a:spcBef>
              <a:buChar char="-"/>
              <a:tabLst>
                <a:tab pos="295830" algn="l"/>
              </a:tabLst>
            </a:pPr>
            <a:r>
              <a:rPr lang="pl-PL" sz="1882" dirty="0">
                <a:latin typeface="Arial"/>
                <a:cs typeface="Arial"/>
              </a:rPr>
              <a:t>Koń wpadający w przeszkodę</a:t>
            </a:r>
          </a:p>
          <a:p>
            <a:pPr marL="295830" indent="-145425">
              <a:lnSpc>
                <a:spcPts val="2212"/>
              </a:lnSpc>
              <a:buChar char="-"/>
              <a:tabLst>
                <a:tab pos="295830" algn="l"/>
              </a:tabLst>
            </a:pPr>
            <a:r>
              <a:rPr lang="pl-PL" sz="1882" dirty="0">
                <a:latin typeface="Arial"/>
                <a:cs typeface="Arial"/>
              </a:rPr>
              <a:t>Utrata równowagi przez konia lub jeźdźca</a:t>
            </a:r>
          </a:p>
          <a:p>
            <a:pPr marL="27890">
              <a:spcBef>
                <a:spcPts val="188"/>
              </a:spcBef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-</a:t>
            </a:r>
          </a:p>
          <a:p>
            <a:pPr marL="27890">
              <a:spcBef>
                <a:spcPts val="188"/>
              </a:spcBef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-</a:t>
            </a:r>
            <a:endParaRPr lang="pl-PL" sz="1882" dirty="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57975" y="10639512"/>
            <a:ext cx="4909671" cy="38906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2400" dirty="0">
                <a:solidFill>
                  <a:srgbClr val="385522"/>
                </a:solidFill>
                <a:latin typeface="Arial Black"/>
                <a:cs typeface="Arial Black"/>
              </a:rPr>
              <a:t>Ocena stylu</a:t>
            </a:r>
            <a:endParaRPr lang="pl-PL" sz="2400" dirty="0">
              <a:latin typeface="Arial Black"/>
              <a:cs typeface="Arial Black"/>
            </a:endParaRPr>
          </a:p>
          <a:p>
            <a:pPr marL="27890">
              <a:lnSpc>
                <a:spcPts val="2212"/>
              </a:lnSpc>
              <a:spcBef>
                <a:spcPts val="2071"/>
              </a:spcBef>
            </a:pPr>
            <a:r>
              <a:rPr lang="pl-PL" sz="2400" b="1" dirty="0">
                <a:latin typeface="Arial"/>
                <a:cs typeface="Arial"/>
              </a:rPr>
              <a:t>Prawidłowy dosiad jeźdźca</a:t>
            </a:r>
            <a:endParaRPr lang="pl-PL" sz="2400" dirty="0">
              <a:latin typeface="Arial"/>
              <a:cs typeface="Arial"/>
            </a:endParaRPr>
          </a:p>
          <a:p>
            <a:pPr marL="174311" indent="-146421">
              <a:lnSpc>
                <a:spcPts val="2165"/>
              </a:lnSpc>
              <a:buChar char="-"/>
              <a:tabLst>
                <a:tab pos="174311" algn="l"/>
              </a:tabLst>
            </a:pPr>
            <a:r>
              <a:rPr lang="pl-PL" sz="2400" dirty="0">
                <a:latin typeface="Arial"/>
                <a:cs typeface="Arial"/>
              </a:rPr>
              <a:t>Sylwetka lekko przed pionem</a:t>
            </a:r>
          </a:p>
          <a:p>
            <a:pPr marL="174311" indent="-146421">
              <a:lnSpc>
                <a:spcPts val="2165"/>
              </a:lnSpc>
              <a:buChar char="-"/>
              <a:tabLst>
                <a:tab pos="174311" algn="l"/>
              </a:tabLst>
            </a:pPr>
            <a:r>
              <a:rPr lang="pl-PL" sz="2400" dirty="0">
                <a:latin typeface="Arial"/>
                <a:cs typeface="Arial"/>
              </a:rPr>
              <a:t>Jeździec w równowadze oparty na strzemionach</a:t>
            </a:r>
          </a:p>
          <a:p>
            <a:pPr marL="174311" indent="-146421">
              <a:lnSpc>
                <a:spcPts val="2212"/>
              </a:lnSpc>
              <a:buChar char="-"/>
              <a:tabLst>
                <a:tab pos="174311" algn="l"/>
              </a:tabLst>
            </a:pPr>
            <a:r>
              <a:rPr lang="pl-PL" sz="2400" dirty="0">
                <a:latin typeface="Arial"/>
                <a:cs typeface="Arial"/>
              </a:rPr>
              <a:t>Wzrok skierowany naprzód</a:t>
            </a:r>
          </a:p>
          <a:p>
            <a:pPr marL="174311" indent="-146421">
              <a:lnSpc>
                <a:spcPts val="2212"/>
              </a:lnSpc>
              <a:buChar char="-"/>
              <a:tabLst>
                <a:tab pos="174311" algn="l"/>
              </a:tabLst>
            </a:pPr>
            <a:r>
              <a:rPr lang="pl-PL" sz="2400" b="1" dirty="0">
                <a:latin typeface="Arial"/>
                <a:cs typeface="Arial"/>
              </a:rPr>
              <a:t>Regularny ruch naprzód</a:t>
            </a:r>
            <a:endParaRPr lang="pl-PL" sz="2000" b="1" dirty="0">
              <a:latin typeface="Arial"/>
              <a:cs typeface="Arial"/>
            </a:endParaRPr>
          </a:p>
          <a:p>
            <a:pPr marL="27890" marR="2105673">
              <a:lnSpc>
                <a:spcPct val="183300"/>
              </a:lnSpc>
              <a:spcBef>
                <a:spcPts val="24"/>
              </a:spcBef>
            </a:pPr>
            <a:r>
              <a:rPr lang="pl-PL" sz="2400" b="1" dirty="0">
                <a:latin typeface="Arial"/>
                <a:cs typeface="Arial"/>
              </a:rPr>
              <a:t>Kontrola trasy</a:t>
            </a:r>
            <a:endParaRPr lang="pl-PL" sz="2400" dirty="0">
              <a:latin typeface="Arial"/>
              <a:cs typeface="Arial"/>
            </a:endParaRPr>
          </a:p>
          <a:p>
            <a:pPr marL="27890" marR="653414" indent="146421">
              <a:lnSpc>
                <a:spcPts val="2165"/>
              </a:lnSpc>
              <a:spcBef>
                <a:spcPts val="55"/>
              </a:spcBef>
              <a:buChar char="-"/>
              <a:tabLst>
                <a:tab pos="174311" algn="l"/>
              </a:tabLst>
            </a:pPr>
            <a:r>
              <a:rPr lang="pl-PL" sz="2400" dirty="0">
                <a:latin typeface="Arial"/>
                <a:cs typeface="Arial"/>
              </a:rPr>
              <a:t>Koń pokonuje przeszkodę w linii prostopadłej do przeszkody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12799" y="3263153"/>
            <a:ext cx="3156528" cy="1629624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9765" rIns="0" bIns="0" rtlCol="0">
            <a:spAutoFit/>
          </a:bodyPr>
          <a:lstStyle/>
          <a:p>
            <a:pPr marL="150405">
              <a:spcBef>
                <a:spcPts val="471"/>
              </a:spcBef>
            </a:pPr>
            <a:r>
              <a:rPr sz="1882" b="1" spc="-16" dirty="0">
                <a:latin typeface="Georgia"/>
                <a:cs typeface="Georgia"/>
              </a:rPr>
              <a:t>Gr</a:t>
            </a:r>
            <a:r>
              <a:rPr lang="pl-PL" sz="1882" b="1" spc="-16" dirty="0" err="1">
                <a:latin typeface="Georgia"/>
                <a:cs typeface="Georgia"/>
              </a:rPr>
              <a:t>upa</a:t>
            </a:r>
            <a:r>
              <a:rPr sz="1882" b="1" spc="47" dirty="0">
                <a:latin typeface="Georgia"/>
                <a:cs typeface="Georgia"/>
              </a:rPr>
              <a:t> </a:t>
            </a:r>
            <a:r>
              <a:rPr sz="1882" b="1" spc="-78" dirty="0">
                <a:latin typeface="Georgia"/>
                <a:cs typeface="Georgia"/>
              </a:rPr>
              <a:t>:</a:t>
            </a:r>
            <a:r>
              <a:rPr lang="pl-PL" sz="1882" b="1" spc="-78" dirty="0">
                <a:latin typeface="Georgia"/>
                <a:cs typeface="Georgia"/>
              </a:rPr>
              <a:t> 3</a:t>
            </a:r>
          </a:p>
          <a:p>
            <a:pPr marL="150405">
              <a:spcBef>
                <a:spcPts val="471"/>
              </a:spcBef>
            </a:pPr>
            <a:r>
              <a:rPr lang="pl-PL" sz="2800" b="1" i="1" spc="-78" dirty="0">
                <a:latin typeface="Georgia" panose="02040502050405020303" pitchFamily="18" charset="0"/>
                <a:cs typeface="Arial" panose="020B0604020202020204" pitchFamily="34" charset="0"/>
              </a:rPr>
              <a:t>Przejazd przez rów na koniu</a:t>
            </a:r>
          </a:p>
          <a:p>
            <a:pPr marL="150405">
              <a:spcBef>
                <a:spcPts val="471"/>
              </a:spcBef>
            </a:pPr>
            <a:endParaRPr lang="pl-PL" sz="1882" b="1" spc="-78" dirty="0">
              <a:latin typeface="Georgia"/>
              <a:cs typeface="Georg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52039" y="1114345"/>
            <a:ext cx="1170279" cy="1354411"/>
            <a:chOff x="513397" y="703897"/>
            <a:chExt cx="1115695" cy="1206500"/>
          </a:xfrm>
        </p:grpSpPr>
        <p:sp>
          <p:nvSpPr>
            <p:cNvPr id="19" name="object 19"/>
            <p:cNvSpPr/>
            <p:nvPr/>
          </p:nvSpPr>
          <p:spPr>
            <a:xfrm>
              <a:off x="594359" y="7848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4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0" name="object 20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1" name="object 21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0" y="1125220"/>
                  </a:moveTo>
                  <a:lnTo>
                    <a:pt x="1034415" y="1125220"/>
                  </a:lnTo>
                  <a:lnTo>
                    <a:pt x="1034415" y="0"/>
                  </a:lnTo>
                  <a:lnTo>
                    <a:pt x="0" y="0"/>
                  </a:lnTo>
                  <a:lnTo>
                    <a:pt x="0" y="11252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044" y="758824"/>
              <a:ext cx="923925" cy="114744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819376" y="5197288"/>
            <a:ext cx="5178206" cy="364683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txBody>
          <a:bodyPr vert="horz" wrap="square" lIns="0" tIns="104588" rIns="0" bIns="0" rtlCol="0">
            <a:spAutoFit/>
          </a:bodyPr>
          <a:lstStyle/>
          <a:p>
            <a:pPr marL="151401">
              <a:spcBef>
                <a:spcPts val="816"/>
              </a:spcBef>
            </a:pPr>
            <a:r>
              <a:rPr lang="pl-PL" sz="2400" dirty="0">
                <a:latin typeface="Arial Black"/>
                <a:cs typeface="Arial Black"/>
              </a:rPr>
              <a:t>Sprzęt</a:t>
            </a:r>
          </a:p>
          <a:p>
            <a:pPr>
              <a:spcBef>
                <a:spcPts val="94"/>
              </a:spcBef>
            </a:pPr>
            <a:endParaRPr lang="pl-PL" sz="2400" dirty="0">
              <a:latin typeface="Arial Black"/>
              <a:cs typeface="Arial Black"/>
            </a:endParaRPr>
          </a:p>
          <a:p>
            <a:pPr marL="494302" indent="-342900">
              <a:buFont typeface="Wingdings" panose="05000000000000000000" pitchFamily="2" charset="2"/>
              <a:buChar char="q"/>
              <a:tabLst>
                <a:tab pos="436275" algn="l"/>
              </a:tabLst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l-PL" sz="2400" b="1" spc="-2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czerwona chorągiewka</a:t>
            </a:r>
          </a:p>
          <a:p>
            <a:pPr marL="494302" indent="-342900">
              <a:buFont typeface="Wingdings" panose="05000000000000000000" pitchFamily="2" charset="2"/>
              <a:buChar char="q"/>
              <a:tabLst>
                <a:tab pos="436275" algn="l"/>
              </a:tabLst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l-PL" sz="2400" b="1" spc="-2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biała chorągiewka</a:t>
            </a:r>
          </a:p>
          <a:p>
            <a:pPr marL="494301" indent="-342900">
              <a:buFont typeface="Wingdings" panose="05000000000000000000" pitchFamily="2" charset="2"/>
              <a:buChar char="q"/>
              <a:tabLst>
                <a:tab pos="431294" algn="l"/>
              </a:tabLst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l-PL" sz="2400" b="1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spc="-16" dirty="0">
                <a:latin typeface="Arial" panose="020B0604020202020204" pitchFamily="34" charset="0"/>
                <a:cs typeface="Arial" panose="020B0604020202020204" pitchFamily="34" charset="0"/>
              </a:rPr>
              <a:t>numer</a:t>
            </a:r>
          </a:p>
          <a:p>
            <a:pPr marL="495297" indent="-342900">
              <a:spcBef>
                <a:spcPts val="824"/>
              </a:spcBef>
              <a:buFont typeface="Wingdings" panose="05000000000000000000" pitchFamily="2" charset="2"/>
              <a:buChar char="q"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1 biały drąg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4"/>
              </a:spcBef>
            </a:pPr>
            <a:endParaRPr lang="pl-PL" sz="1882" dirty="0">
              <a:latin typeface="Arial Black"/>
              <a:cs typeface="Arial Black"/>
            </a:endParaRPr>
          </a:p>
          <a:p>
            <a:pPr>
              <a:spcBef>
                <a:spcPts val="94"/>
              </a:spcBef>
            </a:pPr>
            <a:endParaRPr lang="pl-PL" sz="1882" dirty="0">
              <a:latin typeface="Arial Black"/>
              <a:cs typeface="Arial Black"/>
            </a:endParaRPr>
          </a:p>
          <a:p>
            <a:pPr>
              <a:spcBef>
                <a:spcPts val="94"/>
              </a:spcBef>
            </a:pPr>
            <a:endParaRPr lang="pl-PL" sz="1882" dirty="0">
              <a:latin typeface="Arial Black"/>
              <a:cs typeface="Arial Black"/>
            </a:endParaRPr>
          </a:p>
          <a:p>
            <a:pPr>
              <a:spcBef>
                <a:spcPts val="94"/>
              </a:spcBef>
            </a:pPr>
            <a:endParaRPr sz="1882" dirty="0">
              <a:latin typeface="Arial Black"/>
              <a:cs typeface="Arial Black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760478"/>
              </p:ext>
            </p:extLst>
          </p:nvPr>
        </p:nvGraphicFramePr>
        <p:xfrm>
          <a:off x="4314709" y="2750832"/>
          <a:ext cx="2948535" cy="18723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8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59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Szerokość rowu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5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0,6 m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037464"/>
                  </a:ext>
                </a:extLst>
              </a:tr>
              <a:tr h="467590">
                <a:tc>
                  <a:txBody>
                    <a:bodyPr/>
                    <a:lstStyle/>
                    <a:p>
                      <a:pPr marL="185420" marR="179070" indent="59055" algn="ctr">
                        <a:lnSpc>
                          <a:spcPts val="1150"/>
                        </a:lnSpc>
                        <a:spcBef>
                          <a:spcPts val="59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175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0,9 m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6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pl-PL" sz="1600" dirty="0">
                          <a:latin typeface="Times New Roman"/>
                          <a:cs typeface="Times New Roman"/>
                        </a:rPr>
                        <a:t>***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1,1 m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211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841665"/>
                  </a:ext>
                </a:extLst>
              </a:tr>
            </a:tbl>
          </a:graphicData>
        </a:graphic>
      </p:graphicFrame>
      <p:sp>
        <p:nvSpPr>
          <p:cNvPr id="32" name="object 32"/>
          <p:cNvSpPr txBox="1"/>
          <p:nvPr/>
        </p:nvSpPr>
        <p:spPr>
          <a:xfrm>
            <a:off x="788759" y="9001324"/>
            <a:ext cx="10671984" cy="133304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8573" rIns="0" bIns="0" rtlCol="0">
            <a:spAutoFit/>
          </a:bodyPr>
          <a:lstStyle/>
          <a:p>
            <a:pPr marL="4980" algn="ctr">
              <a:spcBef>
                <a:spcPts val="855"/>
              </a:spcBef>
            </a:pP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Cel: Przejazd prze rów na koniu</a:t>
            </a:r>
          </a:p>
          <a:p>
            <a:pPr marL="4980" algn="ctr">
              <a:spcBef>
                <a:spcPts val="855"/>
              </a:spcBef>
            </a:pPr>
            <a:r>
              <a:rPr lang="pl-PL" sz="2400" dirty="0">
                <a:latin typeface="Arial"/>
                <a:cs typeface="Arial"/>
              </a:rPr>
              <a:t>Przeskoczenie lub przejście nad przeszkodą na koniu bez wchodzenia konia do przeszkody. </a:t>
            </a:r>
            <a:endParaRPr lang="pl-PL" sz="2400" dirty="0">
              <a:solidFill>
                <a:srgbClr val="17365D"/>
              </a:solidFill>
              <a:latin typeface="Arial Black"/>
              <a:cs typeface="Arial Black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573049" y="1556991"/>
            <a:ext cx="4007223" cy="3191434"/>
            <a:chOff x="4814570" y="824864"/>
            <a:chExt cx="2554605" cy="2034539"/>
          </a:xfrm>
        </p:grpSpPr>
        <p:sp>
          <p:nvSpPr>
            <p:cNvPr id="35" name="object 35"/>
            <p:cNvSpPr/>
            <p:nvPr/>
          </p:nvSpPr>
          <p:spPr>
            <a:xfrm>
              <a:off x="4890770" y="9010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6" name="object 36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7" name="object 37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0" y="1958339"/>
                  </a:moveTo>
                  <a:lnTo>
                    <a:pt x="2478404" y="1958339"/>
                  </a:lnTo>
                  <a:lnTo>
                    <a:pt x="2478404" y="0"/>
                  </a:lnTo>
                  <a:lnTo>
                    <a:pt x="0" y="0"/>
                  </a:lnTo>
                  <a:lnTo>
                    <a:pt x="0" y="195833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</p:grpSp>
      <p:pic>
        <p:nvPicPr>
          <p:cNvPr id="7" name="Obraz 6">
            <a:extLst>
              <a:ext uri="{FF2B5EF4-FFF2-40B4-BE49-F238E27FC236}">
                <a16:creationId xmlns:a16="http://schemas.microsoft.com/office/drawing/2014/main" id="{B157F88A-7E5C-0405-BFD1-A428B461A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78" y="1269218"/>
            <a:ext cx="1047750" cy="1047750"/>
          </a:xfrm>
          <a:prstGeom prst="rect">
            <a:avLst/>
          </a:prstGeom>
        </p:spPr>
      </p:pic>
      <p:sp>
        <p:nvSpPr>
          <p:cNvPr id="33" name="object 26">
            <a:extLst>
              <a:ext uri="{FF2B5EF4-FFF2-40B4-BE49-F238E27FC236}">
                <a16:creationId xmlns:a16="http://schemas.microsoft.com/office/drawing/2014/main" id="{8D46B11A-F125-B600-F6F8-DAEE3F991EDF}"/>
              </a:ext>
            </a:extLst>
          </p:cNvPr>
          <p:cNvSpPr txBox="1"/>
          <p:nvPr/>
        </p:nvSpPr>
        <p:spPr>
          <a:xfrm>
            <a:off x="6095999" y="5248181"/>
            <a:ext cx="5484273" cy="3670496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  <a:effectLst/>
        </p:spPr>
        <p:txBody>
          <a:bodyPr vert="horz" wrap="square" lIns="0" tIns="104588" rIns="0" bIns="0" rtlCol="0">
            <a:spAutoFit/>
          </a:bodyPr>
          <a:lstStyle/>
          <a:p>
            <a:r>
              <a:rPr lang="pl-PL" sz="2400" spc="-16" dirty="0">
                <a:latin typeface="Arial Black"/>
              </a:rPr>
              <a:t>Właściwości</a:t>
            </a:r>
          </a:p>
          <a:p>
            <a:endParaRPr lang="pl-PL" sz="2400" spc="-16" dirty="0">
              <a:latin typeface="Arial Black"/>
              <a:cs typeface="Arial Black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spc="-1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spc="-16" dirty="0">
                <a:latin typeface="Arial" panose="020B0604020202020204" pitchFamily="34" charset="0"/>
                <a:cs typeface="Arial" panose="020B0604020202020204" pitchFamily="34" charset="0"/>
              </a:rPr>
              <a:t>Naturalny lub zbudowany, możliwy do </a:t>
            </a:r>
          </a:p>
          <a:p>
            <a:r>
              <a:rPr lang="pl-PL" sz="2000" spc="-16" dirty="0">
                <a:latin typeface="Arial" panose="020B0604020202020204" pitchFamily="34" charset="0"/>
                <a:cs typeface="Arial" panose="020B0604020202020204" pitchFamily="34" charset="0"/>
              </a:rPr>
              <a:t> pokonania bez oddania skoku, z wodą lub bez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000" spc="-16" dirty="0">
                <a:latin typeface="Arial" panose="020B0604020202020204" pitchFamily="34" charset="0"/>
                <a:cs typeface="Arial" panose="020B0604020202020204" pitchFamily="34" charset="0"/>
              </a:rPr>
              <a:t> - Przeszkoda z wyraźną krawędzią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000" spc="-16" dirty="0">
                <a:latin typeface="Arial" panose="020B0604020202020204" pitchFamily="34" charset="0"/>
                <a:cs typeface="Arial" panose="020B0604020202020204" pitchFamily="34" charset="0"/>
              </a:rPr>
              <a:t> - Stabilne podłoże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000" spc="-16" dirty="0">
                <a:latin typeface="Arial" panose="020B0604020202020204" pitchFamily="34" charset="0"/>
                <a:cs typeface="Arial" panose="020B0604020202020204" pitchFamily="34" charset="0"/>
              </a:rPr>
              <a:t> - Bezpieczne miejsce odbicia i lądowania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000" spc="-16" dirty="0">
                <a:latin typeface="Arial" panose="020B0604020202020204" pitchFamily="34" charset="0"/>
                <a:cs typeface="Arial" panose="020B0604020202020204" pitchFamily="34" charset="0"/>
              </a:rPr>
              <a:t>- Szerokość: minimum 3 metry dla Juniorów, 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000" spc="-16" dirty="0">
                <a:latin typeface="Arial" panose="020B0604020202020204" pitchFamily="34" charset="0"/>
                <a:cs typeface="Arial" panose="020B0604020202020204" pitchFamily="34" charset="0"/>
              </a:rPr>
              <a:t>  dowolnie dla Młodych Jeźdźców i Seniorów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000" spc="-16" dirty="0">
                <a:latin typeface="Arial" panose="020B0604020202020204" pitchFamily="34" charset="0"/>
                <a:cs typeface="Arial" panose="020B0604020202020204" pitchFamily="34" charset="0"/>
              </a:rPr>
              <a:t> - Głębokość: minimum 0,50 m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4"/>
              </a:spcBef>
            </a:pPr>
            <a:endParaRPr sz="1882" dirty="0">
              <a:latin typeface="Arial Black"/>
              <a:cs typeface="Arial Black"/>
            </a:endParaRPr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0A4BBB45-CB76-F814-6B5A-D68BB91F3758}"/>
              </a:ext>
            </a:extLst>
          </p:cNvPr>
          <p:cNvSpPr txBox="1"/>
          <p:nvPr/>
        </p:nvSpPr>
        <p:spPr>
          <a:xfrm>
            <a:off x="934719" y="11007846"/>
            <a:ext cx="4947521" cy="16487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150405">
              <a:lnSpc>
                <a:spcPts val="2212"/>
              </a:lnSpc>
              <a:spcBef>
                <a:spcPts val="1859"/>
              </a:spcBef>
            </a:pPr>
            <a:r>
              <a:rPr lang="pl-PL" sz="2000" b="1" dirty="0">
                <a:latin typeface="Arial"/>
                <a:cs typeface="Arial"/>
              </a:rPr>
              <a:t>Przed przeszkodą</a:t>
            </a:r>
            <a:endParaRPr lang="pl-PL" sz="2000" dirty="0">
              <a:latin typeface="Arial"/>
              <a:cs typeface="Arial"/>
            </a:endParaRPr>
          </a:p>
          <a:p>
            <a:pPr marL="150405" marR="828723" indent="145425">
              <a:lnSpc>
                <a:spcPts val="2165"/>
              </a:lnSpc>
              <a:spcBef>
                <a:spcPts val="110"/>
              </a:spcBef>
              <a:buChar char="-"/>
              <a:tabLst>
                <a:tab pos="295830" algn="l"/>
              </a:tabLst>
            </a:pPr>
            <a:r>
              <a:rPr lang="pl-PL" sz="1882" dirty="0">
                <a:latin typeface="Arial"/>
                <a:cs typeface="Arial"/>
              </a:rPr>
              <a:t>Wolta, wyłamanie, cofnięcie, odmowa, błąd trasy</a:t>
            </a:r>
          </a:p>
          <a:p>
            <a:pPr marL="150405" marR="336667">
              <a:lnSpc>
                <a:spcPts val="2008"/>
              </a:lnSpc>
              <a:spcBef>
                <a:spcPts val="1953"/>
              </a:spcBef>
            </a:pPr>
            <a:r>
              <a:rPr lang="pl-PL" sz="1725" i="1" dirty="0">
                <a:latin typeface="Arial"/>
                <a:cs typeface="Arial"/>
              </a:rPr>
              <a:t>Dozwolone są zmiana chodu, skok z miejsca lub skok z przyhamowania</a:t>
            </a:r>
            <a:endParaRPr lang="pl-PL" sz="1725" dirty="0">
              <a:latin typeface="Arial"/>
              <a:cs typeface="Arial"/>
            </a:endParaRPr>
          </a:p>
        </p:txBody>
      </p:sp>
      <p:pic>
        <p:nvPicPr>
          <p:cNvPr id="43" name="Obraz 42">
            <a:extLst>
              <a:ext uri="{FF2B5EF4-FFF2-40B4-BE49-F238E27FC236}">
                <a16:creationId xmlns:a16="http://schemas.microsoft.com/office/drawing/2014/main" id="{66D1166C-938B-E138-A607-EB1AB528F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072" y="1159209"/>
            <a:ext cx="3984977" cy="1463855"/>
          </a:xfrm>
          <a:prstGeom prst="rect">
            <a:avLst/>
          </a:prstGeom>
        </p:spPr>
      </p:pic>
      <p:grpSp>
        <p:nvGrpSpPr>
          <p:cNvPr id="3" name="object 34">
            <a:extLst>
              <a:ext uri="{FF2B5EF4-FFF2-40B4-BE49-F238E27FC236}">
                <a16:creationId xmlns:a16="http://schemas.microsoft.com/office/drawing/2014/main" id="{A6CDC58A-15F8-2B52-CA52-16CDECA4C720}"/>
              </a:ext>
            </a:extLst>
          </p:cNvPr>
          <p:cNvGrpSpPr/>
          <p:nvPr/>
        </p:nvGrpSpPr>
        <p:grpSpPr>
          <a:xfrm>
            <a:off x="7524739" y="1305741"/>
            <a:ext cx="4154644" cy="3317463"/>
            <a:chOff x="4790757" y="1184592"/>
            <a:chExt cx="2692400" cy="2170430"/>
          </a:xfrm>
        </p:grpSpPr>
        <p:sp>
          <p:nvSpPr>
            <p:cNvPr id="4" name="object 35">
              <a:extLst>
                <a:ext uri="{FF2B5EF4-FFF2-40B4-BE49-F238E27FC236}">
                  <a16:creationId xmlns:a16="http://schemas.microsoft.com/office/drawing/2014/main" id="{CFB17D48-8329-4B4D-64F5-1848760AEA7E}"/>
                </a:ext>
              </a:extLst>
            </p:cNvPr>
            <p:cNvSpPr/>
            <p:nvPr/>
          </p:nvSpPr>
          <p:spPr>
            <a:xfrm>
              <a:off x="4871720" y="1265555"/>
              <a:ext cx="2478405" cy="2089150"/>
            </a:xfrm>
            <a:custGeom>
              <a:avLst/>
              <a:gdLst/>
              <a:ahLst/>
              <a:cxnLst/>
              <a:rect l="l" t="t" r="r" b="b"/>
              <a:pathLst>
                <a:path w="2478404" h="2089150">
                  <a:moveTo>
                    <a:pt x="2478404" y="0"/>
                  </a:moveTo>
                  <a:lnTo>
                    <a:pt x="0" y="0"/>
                  </a:lnTo>
                  <a:lnTo>
                    <a:pt x="0" y="2089150"/>
                  </a:lnTo>
                  <a:lnTo>
                    <a:pt x="2478404" y="2089150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5" name="object 36">
              <a:extLst>
                <a:ext uri="{FF2B5EF4-FFF2-40B4-BE49-F238E27FC236}">
                  <a16:creationId xmlns:a16="http://schemas.microsoft.com/office/drawing/2014/main" id="{F053800A-FD0F-690E-21C0-72A1C2416535}"/>
                </a:ext>
              </a:extLst>
            </p:cNvPr>
            <p:cNvSpPr/>
            <p:nvPr/>
          </p:nvSpPr>
          <p:spPr>
            <a:xfrm>
              <a:off x="4795520" y="1189355"/>
              <a:ext cx="2478405" cy="2089150"/>
            </a:xfrm>
            <a:custGeom>
              <a:avLst/>
              <a:gdLst/>
              <a:ahLst/>
              <a:cxnLst/>
              <a:rect l="l" t="t" r="r" b="b"/>
              <a:pathLst>
                <a:path w="2478404" h="2089150">
                  <a:moveTo>
                    <a:pt x="2478404" y="0"/>
                  </a:moveTo>
                  <a:lnTo>
                    <a:pt x="0" y="0"/>
                  </a:lnTo>
                  <a:lnTo>
                    <a:pt x="0" y="2089150"/>
                  </a:lnTo>
                  <a:lnTo>
                    <a:pt x="2478404" y="2089150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9" name="object 37">
              <a:extLst>
                <a:ext uri="{FF2B5EF4-FFF2-40B4-BE49-F238E27FC236}">
                  <a16:creationId xmlns:a16="http://schemas.microsoft.com/office/drawing/2014/main" id="{B9F4A30B-DA56-C3CA-ECCA-3E5B87B827BF}"/>
                </a:ext>
              </a:extLst>
            </p:cNvPr>
            <p:cNvSpPr/>
            <p:nvPr/>
          </p:nvSpPr>
          <p:spPr>
            <a:xfrm>
              <a:off x="4795520" y="1189355"/>
              <a:ext cx="2478405" cy="2089150"/>
            </a:xfrm>
            <a:custGeom>
              <a:avLst/>
              <a:gdLst/>
              <a:ahLst/>
              <a:cxnLst/>
              <a:rect l="l" t="t" r="r" b="b"/>
              <a:pathLst>
                <a:path w="2478404" h="2089150">
                  <a:moveTo>
                    <a:pt x="0" y="2089150"/>
                  </a:moveTo>
                  <a:lnTo>
                    <a:pt x="2478404" y="2089150"/>
                  </a:lnTo>
                  <a:lnTo>
                    <a:pt x="2478404" y="0"/>
                  </a:lnTo>
                  <a:lnTo>
                    <a:pt x="0" y="0"/>
                  </a:lnTo>
                  <a:lnTo>
                    <a:pt x="0" y="20891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pic>
          <p:nvPicPr>
            <p:cNvPr id="10" name="object 38">
              <a:extLst>
                <a:ext uri="{FF2B5EF4-FFF2-40B4-BE49-F238E27FC236}">
                  <a16:creationId xmlns:a16="http://schemas.microsoft.com/office/drawing/2014/main" id="{AC7555B3-5A5A-D1FA-83E0-C704ADABEE3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92040" y="1356360"/>
              <a:ext cx="2590800" cy="198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081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3486" y="10643497"/>
            <a:ext cx="4196279" cy="389448"/>
          </a:xfrm>
          <a:prstGeom prst="rect">
            <a:avLst/>
          </a:prstGeom>
        </p:spPr>
        <p:txBody>
          <a:bodyPr vert="horz" wrap="square" lIns="0" tIns="19922" rIns="0" bIns="0" rtlCol="0">
            <a:spAutoFit/>
          </a:bodyPr>
          <a:lstStyle/>
          <a:p>
            <a:pPr marL="19921">
              <a:spcBef>
                <a:spcPts val="157"/>
              </a:spcBef>
            </a:pP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Błędy za efektywność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3485" y="12379660"/>
            <a:ext cx="4938755" cy="22915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17780" marR="0" lvl="0" indent="0" algn="l" rtl="0">
              <a:lnSpc>
                <a:spcPct val="117500"/>
              </a:lnSpc>
              <a:spcBef>
                <a:spcPts val="1160"/>
              </a:spcBef>
              <a:spcAft>
                <a:spcPts val="0"/>
              </a:spcAft>
              <a:buNone/>
            </a:pPr>
            <a:r>
              <a:rPr lang="pl-PL" sz="2000" b="1" dirty="0">
                <a:latin typeface="Arial"/>
                <a:ea typeface="Arial"/>
                <a:cs typeface="Arial"/>
                <a:sym typeface="Arial"/>
              </a:rPr>
              <a:t>Na przeszkodzie:</a:t>
            </a:r>
            <a:endParaRPr lang="pl-PL" sz="200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110488" marR="0" lvl="0" indent="-9271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-"/>
            </a:pPr>
            <a:r>
              <a:rPr lang="pl-PL" sz="2000" dirty="0">
                <a:latin typeface="Arial"/>
                <a:ea typeface="Arial"/>
                <a:cs typeface="Arial"/>
                <a:sym typeface="Arial"/>
              </a:rPr>
              <a:t>Przerwanie ruchu naprzód</a:t>
            </a:r>
          </a:p>
          <a:p>
            <a:pPr marL="110488" marR="0" lvl="0" indent="-9271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-"/>
            </a:pPr>
            <a:r>
              <a:rPr lang="pl-PL" sz="2000" dirty="0">
                <a:latin typeface="Arial"/>
                <a:ea typeface="Arial"/>
                <a:cs typeface="Arial"/>
                <a:sym typeface="Arial"/>
              </a:rPr>
              <a:t>Wjazd lub wyjazd innym chodem niż stęp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endParaRPr lang="pl-PL" sz="1882" b="1" spc="-16" dirty="0">
              <a:latin typeface="Arial"/>
              <a:cs typeface="Arial"/>
            </a:endParaRP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  <a:endParaRPr sz="1882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4719" y="13513598"/>
            <a:ext cx="4947522" cy="1276662"/>
          </a:xfrm>
          <a:prstGeom prst="rect">
            <a:avLst/>
          </a:prstGeom>
          <a:solidFill>
            <a:srgbClr val="FFE499"/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Niebezpieczne sytuacje:</a:t>
            </a:r>
          </a:p>
          <a:p>
            <a:pPr marL="153670" lvl="0" indent="-135890" algn="l" rtl="0">
              <a:lnSpc>
                <a:spcPct val="11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endParaRPr lang="pl-PL" sz="1800" dirty="0">
              <a:solidFill>
                <a:schemeClr val="dk1"/>
              </a:solidFill>
            </a:endParaRPr>
          </a:p>
          <a:p>
            <a:pPr marL="153670" lvl="0" indent="-135890" algn="l" rtl="0">
              <a:lnSpc>
                <a:spcPct val="11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pl-PL" sz="1800" dirty="0">
                <a:solidFill>
                  <a:schemeClr val="dk1"/>
                </a:solidFill>
              </a:rPr>
              <a:t>Utrata równowagi przez jeźdźca lub konia</a:t>
            </a:r>
          </a:p>
          <a:p>
            <a:pPr marL="153670" lvl="0" indent="-135890" algn="l" rtl="0">
              <a:lnSpc>
                <a:spcPct val="11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pl-PL" sz="1800" dirty="0">
                <a:solidFill>
                  <a:schemeClr val="dk1"/>
                </a:solidFill>
              </a:rPr>
              <a:t>Każdy inny chód niż stęp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457975" y="10639512"/>
            <a:ext cx="4909671" cy="40422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2400" dirty="0">
                <a:solidFill>
                  <a:srgbClr val="385522"/>
                </a:solidFill>
                <a:latin typeface="Arial Black"/>
                <a:cs typeface="Arial Black"/>
              </a:rPr>
              <a:t>Ocena stylu:</a:t>
            </a:r>
          </a:p>
          <a:p>
            <a:pPr marL="27890">
              <a:spcBef>
                <a:spcPts val="188"/>
              </a:spcBef>
            </a:pPr>
            <a:r>
              <a:rPr lang="pl-PL" sz="2400" b="1" dirty="0">
                <a:solidFill>
                  <a:schemeClr val="dk1"/>
                </a:solidFill>
              </a:rPr>
              <a:t>Pozycja jeźdźca</a:t>
            </a:r>
            <a:endParaRPr lang="pl-PL" sz="2400" dirty="0">
              <a:solidFill>
                <a:schemeClr val="dk1"/>
              </a:solidFill>
            </a:endParaRPr>
          </a:p>
          <a:p>
            <a:pPr marL="173311" indent="-145425">
              <a:lnSpc>
                <a:spcPct val="115000"/>
              </a:lnSpc>
              <a:buClr>
                <a:schemeClr val="dk1"/>
              </a:buClr>
              <a:buSzPts val="1200"/>
              <a:buChar char="-"/>
            </a:pPr>
            <a:r>
              <a:rPr lang="pl-PL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Pozycja tułowia w pionie</a:t>
            </a:r>
          </a:p>
          <a:p>
            <a:pPr marL="173311" indent="-145425">
              <a:lnSpc>
                <a:spcPct val="115000"/>
              </a:lnSpc>
              <a:buClr>
                <a:schemeClr val="dk1"/>
              </a:buClr>
              <a:buSzPts val="1200"/>
              <a:buChar char="-"/>
            </a:pPr>
            <a:r>
              <a:rPr lang="pl-PL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Jeździec w równowadze oparty na strzemionach</a:t>
            </a:r>
          </a:p>
          <a:p>
            <a:pPr marL="173311" indent="-145425">
              <a:lnSpc>
                <a:spcPct val="117500"/>
              </a:lnSpc>
              <a:buClr>
                <a:schemeClr val="dk1"/>
              </a:buClr>
              <a:buSzPts val="1200"/>
              <a:buChar char="-"/>
            </a:pPr>
            <a:r>
              <a:rPr lang="pl-PL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Wzrok skierowany naprzód</a:t>
            </a:r>
          </a:p>
          <a:p>
            <a:pPr marL="173311" indent="-145425">
              <a:lnSpc>
                <a:spcPct val="117500"/>
              </a:lnSpc>
              <a:buClr>
                <a:schemeClr val="dk1"/>
              </a:buClr>
              <a:buSzPts val="1200"/>
              <a:buChar char="-"/>
            </a:pPr>
            <a:r>
              <a:rPr lang="pl-PL" sz="2400" b="1" dirty="0">
                <a:solidFill>
                  <a:schemeClr val="dk1"/>
                </a:solidFill>
              </a:rPr>
              <a:t>Regularny ruch naprzód</a:t>
            </a:r>
          </a:p>
          <a:p>
            <a:pPr marR="2104677">
              <a:spcBef>
                <a:spcPts val="16"/>
              </a:spcBef>
            </a:pPr>
            <a:r>
              <a:rPr lang="pl-PL" sz="2400" b="1" dirty="0">
                <a:solidFill>
                  <a:schemeClr val="dk1"/>
                </a:solidFill>
              </a:rPr>
              <a:t>Kontrola trasy</a:t>
            </a:r>
            <a:endParaRPr lang="pl-PL" sz="2400" dirty="0">
              <a:solidFill>
                <a:schemeClr val="dk1"/>
              </a:solidFill>
            </a:endParaRPr>
          </a:p>
          <a:p>
            <a:pPr marL="717164" marR="252336" indent="-478109">
              <a:spcBef>
                <a:spcPts val="16"/>
              </a:spcBef>
              <a:buClr>
                <a:schemeClr val="dk1"/>
              </a:buClr>
              <a:buSzPts val="1200"/>
              <a:buChar char="-"/>
            </a:pPr>
            <a:r>
              <a:rPr lang="pl-PL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koń pokonuje przeszkodę po linii przeszkody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2799" y="3263153"/>
            <a:ext cx="3156528" cy="1629624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9765" rIns="0" bIns="0" rtlCol="0">
            <a:spAutoFit/>
          </a:bodyPr>
          <a:lstStyle/>
          <a:p>
            <a:pPr marL="150405">
              <a:spcBef>
                <a:spcPts val="471"/>
              </a:spcBef>
            </a:pPr>
            <a:r>
              <a:rPr sz="1882" b="1" spc="-16" dirty="0">
                <a:latin typeface="Georgia"/>
                <a:cs typeface="Georgia"/>
              </a:rPr>
              <a:t>Gr</a:t>
            </a:r>
            <a:r>
              <a:rPr lang="pl-PL" sz="1882" b="1" spc="-16" dirty="0" err="1">
                <a:latin typeface="Georgia"/>
                <a:cs typeface="Georgia"/>
              </a:rPr>
              <a:t>upa</a:t>
            </a:r>
            <a:r>
              <a:rPr sz="1882" b="1" spc="47" dirty="0">
                <a:latin typeface="Georgia"/>
                <a:cs typeface="Georgia"/>
              </a:rPr>
              <a:t> </a:t>
            </a:r>
            <a:r>
              <a:rPr sz="1882" b="1" spc="-78" dirty="0">
                <a:latin typeface="Georgia"/>
                <a:cs typeface="Georgia"/>
              </a:rPr>
              <a:t>:</a:t>
            </a:r>
            <a:r>
              <a:rPr lang="pl-PL" sz="1882" b="1" spc="-78" dirty="0">
                <a:latin typeface="Georgia"/>
                <a:cs typeface="Georgia"/>
              </a:rPr>
              <a:t> 3</a:t>
            </a:r>
          </a:p>
          <a:p>
            <a:pPr marL="150405" algn="ctr">
              <a:spcBef>
                <a:spcPts val="471"/>
              </a:spcBef>
            </a:pPr>
            <a:r>
              <a:rPr lang="pl-PL" sz="2800" b="1" i="1" spc="-78" dirty="0">
                <a:latin typeface="Georgia" panose="02040502050405020303" pitchFamily="18" charset="0"/>
                <a:cs typeface="Georgia"/>
              </a:rPr>
              <a:t>Przekroczenie wody</a:t>
            </a:r>
          </a:p>
          <a:p>
            <a:pPr marL="150405">
              <a:spcBef>
                <a:spcPts val="471"/>
              </a:spcBef>
            </a:pPr>
            <a:endParaRPr lang="pl-PL" sz="1882" b="1" spc="-78" dirty="0">
              <a:latin typeface="Georgia"/>
              <a:cs typeface="Georg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52039" y="1114345"/>
            <a:ext cx="1170279" cy="1354411"/>
            <a:chOff x="513397" y="703897"/>
            <a:chExt cx="1115695" cy="1206500"/>
          </a:xfrm>
        </p:grpSpPr>
        <p:sp>
          <p:nvSpPr>
            <p:cNvPr id="19" name="object 19"/>
            <p:cNvSpPr/>
            <p:nvPr/>
          </p:nvSpPr>
          <p:spPr>
            <a:xfrm>
              <a:off x="594359" y="7848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4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0" name="object 20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1" name="object 21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0" y="1125220"/>
                  </a:moveTo>
                  <a:lnTo>
                    <a:pt x="1034415" y="1125220"/>
                  </a:lnTo>
                  <a:lnTo>
                    <a:pt x="1034415" y="0"/>
                  </a:lnTo>
                  <a:lnTo>
                    <a:pt x="0" y="0"/>
                  </a:lnTo>
                  <a:lnTo>
                    <a:pt x="0" y="11252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044" y="758824"/>
              <a:ext cx="923925" cy="114744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819376" y="5197288"/>
            <a:ext cx="5178206" cy="2596869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txBody>
          <a:bodyPr vert="horz" wrap="square" lIns="0" tIns="104588" rIns="0" bIns="0" rtlCol="0">
            <a:spAutoFit/>
          </a:bodyPr>
          <a:lstStyle/>
          <a:p>
            <a:pPr marL="152397">
              <a:spcBef>
                <a:spcPts val="824"/>
              </a:spcBef>
            </a:pPr>
            <a:r>
              <a:rPr lang="pl-PL" sz="2400" dirty="0">
                <a:latin typeface="Arial Black"/>
                <a:cs typeface="Arial Black"/>
              </a:rPr>
              <a:t>Sprzęt:</a:t>
            </a:r>
          </a:p>
          <a:p>
            <a:pPr marL="633750" indent="-342900">
              <a:lnSpc>
                <a:spcPct val="117499"/>
              </a:lnSpc>
              <a:buSzPts val="1200"/>
              <a:buFont typeface="Wingdings" panose="05000000000000000000" pitchFamily="2" charset="2"/>
              <a:buChar char="q"/>
            </a:pPr>
            <a:r>
              <a:rPr lang="pl-PL" sz="24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czerwone chorągiewki</a:t>
            </a:r>
            <a:endParaRPr lang="pl-PL" sz="2400" b="1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633750" indent="-342900">
              <a:lnSpc>
                <a:spcPct val="115000"/>
              </a:lnSpc>
              <a:buSzPts val="1200"/>
              <a:buFont typeface="Wingdings" panose="05000000000000000000" pitchFamily="2" charset="2"/>
              <a:buChar char="q"/>
            </a:pPr>
            <a:r>
              <a:rPr lang="pl-PL" sz="24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białe chorągiewki</a:t>
            </a:r>
            <a:endParaRPr lang="pl-PL" sz="2400" b="1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633750" indent="-342900">
              <a:lnSpc>
                <a:spcPct val="115000"/>
              </a:lnSpc>
              <a:buSzPts val="1200"/>
              <a:buFont typeface="Wingdings" panose="05000000000000000000" pitchFamily="2" charset="2"/>
              <a:buChar char="q"/>
            </a:pPr>
            <a:r>
              <a:rPr lang="pl-PL" sz="24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 num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endParaRPr lang="pl-PL" sz="2400" b="1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633750" marR="167337" indent="-342900">
              <a:lnSpc>
                <a:spcPct val="115000"/>
              </a:lnSpc>
              <a:spcBef>
                <a:spcPts val="102"/>
              </a:spcBef>
              <a:buSzPts val="1200"/>
              <a:buFont typeface="Wingdings" panose="05000000000000000000" pitchFamily="2" charset="2"/>
              <a:buChar char="q"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 dodatkowe chorągiewki do oznaczenia trasy przeszkody</a:t>
            </a:r>
            <a:endParaRPr sz="1882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659237"/>
              </p:ext>
            </p:extLst>
          </p:nvPr>
        </p:nvGraphicFramePr>
        <p:xfrm>
          <a:off x="4314709" y="2750832"/>
          <a:ext cx="2948535" cy="18723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8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59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5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Bez stromych brzegów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037464"/>
                  </a:ext>
                </a:extLst>
              </a:tr>
              <a:tr h="467590">
                <a:tc>
                  <a:txBody>
                    <a:bodyPr/>
                    <a:lstStyle/>
                    <a:p>
                      <a:pPr marL="185420" marR="179070" indent="59055" algn="ctr">
                        <a:lnSpc>
                          <a:spcPts val="1150"/>
                        </a:lnSpc>
                        <a:spcBef>
                          <a:spcPts val="59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175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Brzegi dowolne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6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pl-PL" sz="1600" dirty="0">
                          <a:latin typeface="Times New Roman"/>
                          <a:cs typeface="Times New Roman"/>
                        </a:rPr>
                        <a:t>***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211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841665"/>
                  </a:ext>
                </a:extLst>
              </a:tr>
            </a:tbl>
          </a:graphicData>
        </a:graphic>
      </p:graphicFrame>
      <p:sp>
        <p:nvSpPr>
          <p:cNvPr id="32" name="object 32"/>
          <p:cNvSpPr txBox="1"/>
          <p:nvPr/>
        </p:nvSpPr>
        <p:spPr>
          <a:xfrm>
            <a:off x="836962" y="8284422"/>
            <a:ext cx="10671984" cy="963713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8573" rIns="0" bIns="0" rtlCol="0">
            <a:spAutoFit/>
          </a:bodyPr>
          <a:lstStyle/>
          <a:p>
            <a:pPr marL="4980" algn="ctr">
              <a:spcBef>
                <a:spcPts val="855"/>
              </a:spcBef>
            </a:pP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Cel: Przekroczenie wody</a:t>
            </a:r>
          </a:p>
          <a:p>
            <a:pPr marL="4980" algn="ctr">
              <a:spcBef>
                <a:spcPts val="855"/>
              </a:spcBef>
            </a:pPr>
            <a:r>
              <a:rPr lang="pl-PL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Pokonać przeszkodę po linii przeszkody utrzymując stęp</a:t>
            </a:r>
          </a:p>
        </p:txBody>
      </p:sp>
      <p:grpSp>
        <p:nvGrpSpPr>
          <p:cNvPr id="34" name="object 34"/>
          <p:cNvGrpSpPr/>
          <p:nvPr/>
        </p:nvGrpSpPr>
        <p:grpSpPr>
          <a:xfrm>
            <a:off x="7573049" y="1556991"/>
            <a:ext cx="4007223" cy="3191434"/>
            <a:chOff x="4814570" y="824864"/>
            <a:chExt cx="2554605" cy="2034539"/>
          </a:xfrm>
        </p:grpSpPr>
        <p:sp>
          <p:nvSpPr>
            <p:cNvPr id="35" name="object 35"/>
            <p:cNvSpPr/>
            <p:nvPr/>
          </p:nvSpPr>
          <p:spPr>
            <a:xfrm>
              <a:off x="4890770" y="9010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6" name="object 36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7" name="object 37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0" y="1958339"/>
                  </a:moveTo>
                  <a:lnTo>
                    <a:pt x="2478404" y="1958339"/>
                  </a:lnTo>
                  <a:lnTo>
                    <a:pt x="2478404" y="0"/>
                  </a:lnTo>
                  <a:lnTo>
                    <a:pt x="0" y="0"/>
                  </a:lnTo>
                  <a:lnTo>
                    <a:pt x="0" y="195833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</p:grpSp>
      <p:pic>
        <p:nvPicPr>
          <p:cNvPr id="7" name="Obraz 6">
            <a:extLst>
              <a:ext uri="{FF2B5EF4-FFF2-40B4-BE49-F238E27FC236}">
                <a16:creationId xmlns:a16="http://schemas.microsoft.com/office/drawing/2014/main" id="{B157F88A-7E5C-0405-BFD1-A428B461A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78" y="1269218"/>
            <a:ext cx="1047750" cy="1047750"/>
          </a:xfrm>
          <a:prstGeom prst="rect">
            <a:avLst/>
          </a:prstGeom>
        </p:spPr>
      </p:pic>
      <p:sp>
        <p:nvSpPr>
          <p:cNvPr id="33" name="object 26">
            <a:extLst>
              <a:ext uri="{FF2B5EF4-FFF2-40B4-BE49-F238E27FC236}">
                <a16:creationId xmlns:a16="http://schemas.microsoft.com/office/drawing/2014/main" id="{8D46B11A-F125-B600-F6F8-DAEE3F991EDF}"/>
              </a:ext>
            </a:extLst>
          </p:cNvPr>
          <p:cNvSpPr txBox="1"/>
          <p:nvPr/>
        </p:nvSpPr>
        <p:spPr>
          <a:xfrm>
            <a:off x="6095999" y="5248181"/>
            <a:ext cx="5484273" cy="245298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  <a:effectLst/>
        </p:spPr>
        <p:txBody>
          <a:bodyPr vert="horz" wrap="square" lIns="0" tIns="104588" rIns="0" bIns="0" rtlCol="0">
            <a:spAutoFit/>
          </a:bodyPr>
          <a:lstStyle/>
          <a:p>
            <a:pPr marL="152397">
              <a:spcBef>
                <a:spcPts val="824"/>
              </a:spcBef>
            </a:pPr>
            <a:r>
              <a:rPr lang="pl-PL" sz="2400" dirty="0">
                <a:latin typeface="Arial Black"/>
                <a:cs typeface="Arial Black"/>
              </a:rPr>
              <a:t>Właściwości:</a:t>
            </a:r>
          </a:p>
          <a:p>
            <a:pPr marL="297822" indent="-145425">
              <a:lnSpc>
                <a:spcPct val="117499"/>
              </a:lnSpc>
              <a:spcBef>
                <a:spcPts val="2259"/>
              </a:spcBef>
              <a:buSzPts val="1200"/>
              <a:buFont typeface="Arial"/>
              <a:buChar char="-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Długość</a:t>
            </a:r>
            <a:r>
              <a:rPr lang="pl-PL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minimu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pl-PL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4 m</a:t>
            </a:r>
          </a:p>
          <a:p>
            <a:pPr marL="297822" indent="-145425">
              <a:lnSpc>
                <a:spcPct val="115000"/>
              </a:lnSpc>
              <a:buSzPts val="1200"/>
              <a:buFont typeface="Arial"/>
              <a:buChar char="-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Głębokość</a:t>
            </a:r>
            <a:r>
              <a:rPr lang="pl-PL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0,50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pl-PL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1m </a:t>
            </a:r>
          </a:p>
          <a:p>
            <a:pPr marL="297822" indent="-145425">
              <a:lnSpc>
                <a:spcPct val="117499"/>
              </a:lnSpc>
              <a:buSzPts val="1200"/>
              <a:buFont typeface="Arial"/>
              <a:buChar char="-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Szerokość</a:t>
            </a:r>
            <a:r>
              <a:rPr lang="pl-PL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: minimum 2 m</a:t>
            </a:r>
          </a:p>
          <a:p>
            <a:pPr marL="297822" indent="-145425">
              <a:lnSpc>
                <a:spcPct val="117499"/>
              </a:lnSpc>
              <a:buSzPts val="1200"/>
              <a:buFont typeface="Arial"/>
              <a:buChar char="-"/>
            </a:pPr>
            <a:endParaRPr lang="pl-PL" sz="2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0A4BBB45-CB76-F814-6B5A-D68BB91F3758}"/>
              </a:ext>
            </a:extLst>
          </p:cNvPr>
          <p:cNvSpPr txBox="1"/>
          <p:nvPr/>
        </p:nvSpPr>
        <p:spPr>
          <a:xfrm>
            <a:off x="934719" y="11007846"/>
            <a:ext cx="4947521" cy="1338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82" b="1" spc="-16" dirty="0">
                <a:latin typeface="Arial"/>
                <a:cs typeface="Arial"/>
              </a:rPr>
              <a:t>Przed przeszkodą:</a:t>
            </a:r>
            <a:endParaRPr lang="pl-PL" sz="1800" dirty="0">
              <a:latin typeface="Arial"/>
              <a:ea typeface="Arial"/>
              <a:cs typeface="Arial"/>
              <a:sym typeface="Arial"/>
            </a:endParaRPr>
          </a:p>
          <a:p>
            <a:pPr marL="457200" marR="5080" lvl="0" indent="0" algn="l" rtl="0">
              <a:lnSpc>
                <a:spcPct val="115000"/>
              </a:lnSpc>
              <a:spcBef>
                <a:spcPts val="65"/>
              </a:spcBef>
              <a:spcAft>
                <a:spcPts val="0"/>
              </a:spcAft>
              <a:buNone/>
            </a:pPr>
            <a:r>
              <a:rPr lang="pl-PL" sz="2000" dirty="0">
                <a:latin typeface="Arial"/>
                <a:ea typeface="Arial"/>
                <a:cs typeface="Arial"/>
                <a:sym typeface="Arial"/>
              </a:rPr>
              <a:t>- wolta, wyłamanie, cofnięcie, odmowa, błąd trasy</a:t>
            </a:r>
            <a:endParaRPr lang="pl-PL" sz="2000" b="1" spc="-16" dirty="0">
              <a:latin typeface="Arial"/>
              <a:cs typeface="Arial"/>
            </a:endParaRP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  <a:endParaRPr sz="1882" dirty="0">
              <a:latin typeface="Arial"/>
              <a:cs typeface="Arial"/>
            </a:endParaRPr>
          </a:p>
        </p:txBody>
      </p:sp>
      <p:pic>
        <p:nvPicPr>
          <p:cNvPr id="43" name="Obraz 42">
            <a:extLst>
              <a:ext uri="{FF2B5EF4-FFF2-40B4-BE49-F238E27FC236}">
                <a16:creationId xmlns:a16="http://schemas.microsoft.com/office/drawing/2014/main" id="{66D1166C-938B-E138-A607-EB1AB528F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072" y="1159209"/>
            <a:ext cx="3984977" cy="1463855"/>
          </a:xfrm>
          <a:prstGeom prst="rect">
            <a:avLst/>
          </a:prstGeom>
        </p:spPr>
      </p:pic>
      <p:grpSp>
        <p:nvGrpSpPr>
          <p:cNvPr id="3" name="Google Shape;72;p1">
            <a:extLst>
              <a:ext uri="{FF2B5EF4-FFF2-40B4-BE49-F238E27FC236}">
                <a16:creationId xmlns:a16="http://schemas.microsoft.com/office/drawing/2014/main" id="{DE341B65-FC10-9440-0337-61F6C6A69137}"/>
              </a:ext>
            </a:extLst>
          </p:cNvPr>
          <p:cNvGrpSpPr/>
          <p:nvPr/>
        </p:nvGrpSpPr>
        <p:grpSpPr>
          <a:xfrm>
            <a:off x="7573048" y="1351798"/>
            <a:ext cx="4007224" cy="3396627"/>
            <a:chOff x="4843145" y="1017905"/>
            <a:chExt cx="2554605" cy="2165350"/>
          </a:xfrm>
        </p:grpSpPr>
        <p:sp>
          <p:nvSpPr>
            <p:cNvPr id="4" name="Google Shape;73;p1">
              <a:extLst>
                <a:ext uri="{FF2B5EF4-FFF2-40B4-BE49-F238E27FC236}">
                  <a16:creationId xmlns:a16="http://schemas.microsoft.com/office/drawing/2014/main" id="{415DD00C-AEDE-51F4-1725-BA2D63FBA701}"/>
                </a:ext>
              </a:extLst>
            </p:cNvPr>
            <p:cNvSpPr/>
            <p:nvPr/>
          </p:nvSpPr>
          <p:spPr>
            <a:xfrm>
              <a:off x="4919345" y="1094105"/>
              <a:ext cx="2478405" cy="2089150"/>
            </a:xfrm>
            <a:custGeom>
              <a:avLst/>
              <a:gdLst/>
              <a:ahLst/>
              <a:cxnLst/>
              <a:rect l="l" t="t" r="r" b="b"/>
              <a:pathLst>
                <a:path w="2478404" h="2089150" extrusionOk="0">
                  <a:moveTo>
                    <a:pt x="2478404" y="0"/>
                  </a:moveTo>
                  <a:lnTo>
                    <a:pt x="0" y="0"/>
                  </a:lnTo>
                  <a:lnTo>
                    <a:pt x="0" y="2089150"/>
                  </a:lnTo>
                  <a:lnTo>
                    <a:pt x="2478404" y="2089150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808080">
                <a:alpha val="4980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2823"/>
            </a:p>
          </p:txBody>
        </p:sp>
        <p:sp>
          <p:nvSpPr>
            <p:cNvPr id="5" name="Google Shape;74;p1">
              <a:extLst>
                <a:ext uri="{FF2B5EF4-FFF2-40B4-BE49-F238E27FC236}">
                  <a16:creationId xmlns:a16="http://schemas.microsoft.com/office/drawing/2014/main" id="{52CB5D37-5FDF-6E02-BDD3-5AF20D2D31A8}"/>
                </a:ext>
              </a:extLst>
            </p:cNvPr>
            <p:cNvSpPr/>
            <p:nvPr/>
          </p:nvSpPr>
          <p:spPr>
            <a:xfrm>
              <a:off x="4843145" y="1017905"/>
              <a:ext cx="2478405" cy="2089150"/>
            </a:xfrm>
            <a:custGeom>
              <a:avLst/>
              <a:gdLst/>
              <a:ahLst/>
              <a:cxnLst/>
              <a:rect l="l" t="t" r="r" b="b"/>
              <a:pathLst>
                <a:path w="2478404" h="2089150" extrusionOk="0">
                  <a:moveTo>
                    <a:pt x="2478404" y="0"/>
                  </a:moveTo>
                  <a:lnTo>
                    <a:pt x="0" y="0"/>
                  </a:lnTo>
                  <a:lnTo>
                    <a:pt x="0" y="2089150"/>
                  </a:lnTo>
                  <a:lnTo>
                    <a:pt x="2478404" y="2089150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2823"/>
            </a:p>
          </p:txBody>
        </p:sp>
        <p:sp>
          <p:nvSpPr>
            <p:cNvPr id="9" name="Google Shape;75;p1">
              <a:extLst>
                <a:ext uri="{FF2B5EF4-FFF2-40B4-BE49-F238E27FC236}">
                  <a16:creationId xmlns:a16="http://schemas.microsoft.com/office/drawing/2014/main" id="{66FECA89-EA8F-9B04-0C73-854EE6A0C292}"/>
                </a:ext>
              </a:extLst>
            </p:cNvPr>
            <p:cNvSpPr/>
            <p:nvPr/>
          </p:nvSpPr>
          <p:spPr>
            <a:xfrm>
              <a:off x="4843145" y="1017905"/>
              <a:ext cx="2478405" cy="2089150"/>
            </a:xfrm>
            <a:custGeom>
              <a:avLst/>
              <a:gdLst/>
              <a:ahLst/>
              <a:cxnLst/>
              <a:rect l="l" t="t" r="r" b="b"/>
              <a:pathLst>
                <a:path w="2478404" h="2089150" extrusionOk="0">
                  <a:moveTo>
                    <a:pt x="0" y="2089150"/>
                  </a:moveTo>
                  <a:lnTo>
                    <a:pt x="2478404" y="2089150"/>
                  </a:lnTo>
                  <a:lnTo>
                    <a:pt x="2478404" y="0"/>
                  </a:lnTo>
                  <a:lnTo>
                    <a:pt x="0" y="0"/>
                  </a:lnTo>
                  <a:lnTo>
                    <a:pt x="0" y="2089150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2823"/>
            </a:p>
          </p:txBody>
        </p:sp>
        <p:pic>
          <p:nvPicPr>
            <p:cNvPr id="10" name="Google Shape;76;p1">
              <a:extLst>
                <a:ext uri="{FF2B5EF4-FFF2-40B4-BE49-F238E27FC236}">
                  <a16:creationId xmlns:a16="http://schemas.microsoft.com/office/drawing/2014/main" id="{59BF390F-CD0A-34E5-9847-D383A9EAD6E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39030" y="1185545"/>
              <a:ext cx="2322829" cy="164020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59434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3486" y="10643497"/>
            <a:ext cx="4196279" cy="389448"/>
          </a:xfrm>
          <a:prstGeom prst="rect">
            <a:avLst/>
          </a:prstGeom>
        </p:spPr>
        <p:txBody>
          <a:bodyPr vert="horz" wrap="square" lIns="0" tIns="19922" rIns="0" bIns="0" rtlCol="0">
            <a:spAutoFit/>
          </a:bodyPr>
          <a:lstStyle/>
          <a:p>
            <a:pPr marL="19921">
              <a:spcBef>
                <a:spcPts val="157"/>
              </a:spcBef>
            </a:pP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Błędy za efektywność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3485" y="12379660"/>
            <a:ext cx="4938755" cy="12255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Podczas przeszkody: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en-US" sz="1882" dirty="0" err="1">
                <a:solidFill>
                  <a:schemeClr val="dk1"/>
                </a:solidFill>
              </a:rPr>
              <a:t>Zmiana</a:t>
            </a:r>
            <a:r>
              <a:rPr lang="en-US" sz="1882" dirty="0">
                <a:solidFill>
                  <a:schemeClr val="dk1"/>
                </a:solidFill>
              </a:rPr>
              <a:t> </a:t>
            </a:r>
            <a:r>
              <a:rPr lang="en-US" sz="1882" dirty="0" err="1">
                <a:solidFill>
                  <a:schemeClr val="dk1"/>
                </a:solidFill>
              </a:rPr>
              <a:t>chodu</a:t>
            </a:r>
            <a:endParaRPr lang="pl-PL" sz="1882" dirty="0">
              <a:solidFill>
                <a:schemeClr val="dk1"/>
              </a:solidFill>
            </a:endParaRP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endParaRPr lang="en-US" sz="1882" dirty="0">
              <a:latin typeface="Arial"/>
              <a:ea typeface="Arial"/>
              <a:cs typeface="Arial"/>
              <a:sym typeface="Arial"/>
            </a:endParaRP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  <a:endParaRPr sz="1882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4719" y="13513598"/>
            <a:ext cx="4947522" cy="970809"/>
          </a:xfrm>
          <a:prstGeom prst="rect">
            <a:avLst/>
          </a:prstGeom>
          <a:solidFill>
            <a:srgbClr val="FFE499"/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Niebezpieczne sytuacje:</a:t>
            </a:r>
          </a:p>
          <a:p>
            <a:pPr marL="241047" indent="-213157">
              <a:lnSpc>
                <a:spcPct val="117500"/>
              </a:lnSpc>
              <a:buClr>
                <a:schemeClr val="dk1"/>
              </a:buClr>
              <a:buSzPts val="1200"/>
              <a:buChar char="-"/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-</a:t>
            </a:r>
            <a:r>
              <a:rPr lang="pl-PL" sz="1882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Utrata równowagi przez jeźdźca lub konia</a:t>
            </a:r>
          </a:p>
          <a:p>
            <a:pPr marL="27890">
              <a:spcBef>
                <a:spcPts val="188"/>
              </a:spcBef>
            </a:pPr>
            <a:endParaRPr sz="1882" dirty="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57975" y="10639512"/>
            <a:ext cx="4909671" cy="40674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2400" dirty="0">
                <a:solidFill>
                  <a:srgbClr val="385522"/>
                </a:solidFill>
                <a:latin typeface="Arial Black"/>
                <a:cs typeface="Arial Black"/>
              </a:rPr>
              <a:t>Ocena stylu:</a:t>
            </a:r>
          </a:p>
          <a:p>
            <a:pPr marL="27890">
              <a:lnSpc>
                <a:spcPct val="117500"/>
              </a:lnSpc>
              <a:spcBef>
                <a:spcPts val="2071"/>
              </a:spcBef>
              <a:buClr>
                <a:schemeClr val="dk1"/>
              </a:buClr>
            </a:pPr>
            <a:r>
              <a:rPr lang="pl-PL" sz="2400" b="1" dirty="0">
                <a:solidFill>
                  <a:schemeClr val="dk1"/>
                </a:solidFill>
              </a:rPr>
              <a:t>Pozycja jeźdźca</a:t>
            </a:r>
            <a:endParaRPr lang="pl-PL" sz="2400" dirty="0">
              <a:solidFill>
                <a:schemeClr val="dk1"/>
              </a:solidFill>
            </a:endParaRPr>
          </a:p>
          <a:p>
            <a:pPr marL="173311" indent="-145425">
              <a:lnSpc>
                <a:spcPct val="115000"/>
              </a:lnSpc>
              <a:buClr>
                <a:schemeClr val="dk1"/>
              </a:buClr>
              <a:buSzPts val="1200"/>
              <a:buChar char="-"/>
            </a:pPr>
            <a:r>
              <a:rPr lang="pl-PL" sz="2000" dirty="0">
                <a:solidFill>
                  <a:schemeClr val="dk1"/>
                </a:solidFill>
                <a:latin typeface="Arial "/>
              </a:rPr>
              <a:t>Pozycja tułowia tuż za pionem</a:t>
            </a:r>
          </a:p>
          <a:p>
            <a:pPr marL="173311" indent="-145425">
              <a:lnSpc>
                <a:spcPct val="115000"/>
              </a:lnSpc>
              <a:buClr>
                <a:schemeClr val="dk1"/>
              </a:buClr>
              <a:buSzPts val="1200"/>
              <a:buChar char="-"/>
            </a:pPr>
            <a:r>
              <a:rPr lang="pl-PL" sz="2000" dirty="0">
                <a:solidFill>
                  <a:schemeClr val="dk1"/>
                </a:solidFill>
                <a:latin typeface="Arial "/>
              </a:rPr>
              <a:t>Jeździec w równowadze oparty na strzemionach</a:t>
            </a:r>
          </a:p>
          <a:p>
            <a:pPr marL="173311" indent="-145425">
              <a:lnSpc>
                <a:spcPct val="117500"/>
              </a:lnSpc>
              <a:buClr>
                <a:schemeClr val="dk1"/>
              </a:buClr>
              <a:buSzPts val="1200"/>
              <a:buChar char="-"/>
            </a:pPr>
            <a:r>
              <a:rPr lang="pl-PL" sz="2000" dirty="0">
                <a:solidFill>
                  <a:schemeClr val="dk1"/>
                </a:solidFill>
                <a:latin typeface="Arial "/>
              </a:rPr>
              <a:t>Wzrok skierowany naprzód</a:t>
            </a:r>
          </a:p>
          <a:p>
            <a:pPr marL="27886">
              <a:lnSpc>
                <a:spcPct val="117500"/>
              </a:lnSpc>
              <a:buClr>
                <a:schemeClr val="dk1"/>
              </a:buClr>
              <a:buSzPts val="1200"/>
            </a:pPr>
            <a:r>
              <a:rPr lang="pl-PL" sz="2400" b="1" dirty="0">
                <a:solidFill>
                  <a:schemeClr val="dk1"/>
                </a:solidFill>
              </a:rPr>
              <a:t>Regularny ruch naprzód</a:t>
            </a:r>
          </a:p>
          <a:p>
            <a:pPr marL="27890" marR="2104677">
              <a:spcBef>
                <a:spcPts val="16"/>
              </a:spcBef>
              <a:buClr>
                <a:schemeClr val="dk1"/>
              </a:buClr>
            </a:pPr>
            <a:r>
              <a:rPr lang="pl-PL" sz="2400" b="1" dirty="0">
                <a:solidFill>
                  <a:schemeClr val="dk1"/>
                </a:solidFill>
              </a:rPr>
              <a:t>Kontrola trasy</a:t>
            </a:r>
            <a:endParaRPr lang="pl-PL" sz="2400" dirty="0">
              <a:solidFill>
                <a:schemeClr val="dk1"/>
              </a:solidFill>
            </a:endParaRPr>
          </a:p>
          <a:p>
            <a:pPr marL="27890" marR="252336">
              <a:spcBef>
                <a:spcPts val="16"/>
              </a:spcBef>
              <a:buClr>
                <a:schemeClr val="dk1"/>
              </a:buClr>
            </a:pPr>
            <a:r>
              <a:rPr lang="pl-PL" sz="2400" dirty="0">
                <a:solidFill>
                  <a:schemeClr val="dk1"/>
                </a:solidFill>
              </a:rPr>
              <a:t>-</a:t>
            </a:r>
            <a:r>
              <a:rPr lang="pl-PL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koń pokonuje przeszkodę w linii prostej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2799" y="3263153"/>
            <a:ext cx="3156528" cy="1629624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9765" rIns="0" bIns="0" rtlCol="0">
            <a:spAutoFit/>
          </a:bodyPr>
          <a:lstStyle/>
          <a:p>
            <a:pPr marL="150405">
              <a:spcBef>
                <a:spcPts val="471"/>
              </a:spcBef>
            </a:pPr>
            <a:r>
              <a:rPr sz="1882" b="1" spc="-16" dirty="0">
                <a:latin typeface="Georgia"/>
                <a:cs typeface="Georgia"/>
              </a:rPr>
              <a:t>Gr</a:t>
            </a:r>
            <a:r>
              <a:rPr lang="pl-PL" sz="1882" b="1" spc="-16" dirty="0" err="1">
                <a:latin typeface="Georgia"/>
                <a:cs typeface="Georgia"/>
              </a:rPr>
              <a:t>upa</a:t>
            </a:r>
            <a:r>
              <a:rPr sz="1882" b="1" spc="-78" dirty="0">
                <a:latin typeface="Georgia"/>
                <a:cs typeface="Georgia"/>
              </a:rPr>
              <a:t>:</a:t>
            </a:r>
            <a:r>
              <a:rPr lang="pl-PL" sz="1882" b="1" spc="-78" dirty="0">
                <a:latin typeface="Georgia"/>
                <a:cs typeface="Georgia"/>
              </a:rPr>
              <a:t> 3</a:t>
            </a:r>
          </a:p>
          <a:p>
            <a:pPr marL="150405" algn="ctr">
              <a:spcBef>
                <a:spcPts val="471"/>
              </a:spcBef>
            </a:pPr>
            <a:r>
              <a:rPr lang="pl-PL" sz="2800" b="1" i="1" spc="-78" dirty="0">
                <a:latin typeface="Book Antiqua" panose="02040602050305030304" pitchFamily="18" charset="0"/>
                <a:cs typeface="Georgia"/>
              </a:rPr>
              <a:t> </a:t>
            </a:r>
            <a:r>
              <a:rPr lang="en-US" sz="2800" b="1" i="1" dirty="0" err="1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Zjazd</a:t>
            </a:r>
            <a:r>
              <a:rPr lang="en-US" sz="2800" b="1" i="1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 z </a:t>
            </a:r>
            <a:r>
              <a:rPr lang="en-US" sz="2800" b="1" i="1" dirty="0" err="1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pochyłości</a:t>
            </a:r>
            <a:endParaRPr lang="pl-PL" sz="2800" b="1" spc="-78" dirty="0">
              <a:latin typeface="Georgia" panose="02040502050405020303" pitchFamily="18" charset="0"/>
              <a:cs typeface="Georgia"/>
            </a:endParaRPr>
          </a:p>
          <a:p>
            <a:pPr marL="150405">
              <a:spcBef>
                <a:spcPts val="471"/>
              </a:spcBef>
            </a:pPr>
            <a:endParaRPr lang="pl-PL" sz="1882" b="1" spc="-78" dirty="0">
              <a:latin typeface="Georgia"/>
              <a:cs typeface="Georg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52039" y="1114345"/>
            <a:ext cx="1170279" cy="1354411"/>
            <a:chOff x="513397" y="703897"/>
            <a:chExt cx="1115695" cy="1206500"/>
          </a:xfrm>
        </p:grpSpPr>
        <p:sp>
          <p:nvSpPr>
            <p:cNvPr id="19" name="object 19"/>
            <p:cNvSpPr/>
            <p:nvPr/>
          </p:nvSpPr>
          <p:spPr>
            <a:xfrm>
              <a:off x="594359" y="7848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4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0" name="object 20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1" name="object 21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0" y="1125220"/>
                  </a:moveTo>
                  <a:lnTo>
                    <a:pt x="1034415" y="1125220"/>
                  </a:lnTo>
                  <a:lnTo>
                    <a:pt x="1034415" y="0"/>
                  </a:lnTo>
                  <a:lnTo>
                    <a:pt x="0" y="0"/>
                  </a:lnTo>
                  <a:lnTo>
                    <a:pt x="0" y="11252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044" y="758824"/>
              <a:ext cx="923925" cy="114744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819376" y="5197288"/>
            <a:ext cx="5178206" cy="254704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txBody>
          <a:bodyPr vert="horz" wrap="square" lIns="0" tIns="104588" rIns="0" bIns="0" rtlCol="0">
            <a:spAutoFit/>
          </a:bodyPr>
          <a:lstStyle/>
          <a:p>
            <a:pPr marL="150405"/>
            <a:r>
              <a:rPr lang="pl-PL" sz="2400" dirty="0">
                <a:latin typeface="Arial Black"/>
                <a:ea typeface="Arial Black"/>
                <a:cs typeface="Arial Black"/>
                <a:sym typeface="Arial Black"/>
              </a:rPr>
              <a:t>Sprzęt:</a:t>
            </a:r>
          </a:p>
          <a:p>
            <a:pPr>
              <a:spcBef>
                <a:spcPts val="94"/>
              </a:spcBef>
            </a:pPr>
            <a:endParaRPr lang="pl-PL" sz="2400"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633750" indent="-342900">
              <a:lnSpc>
                <a:spcPct val="117499"/>
              </a:lnSpc>
              <a:buSzPts val="1200"/>
              <a:buFont typeface="Wingdings" panose="05000000000000000000" pitchFamily="2" charset="2"/>
              <a:buChar char="q"/>
            </a:pPr>
            <a:r>
              <a:rPr lang="pl-PL" sz="2400" b="1" dirty="0">
                <a:latin typeface="Arial "/>
                <a:ea typeface="Arial"/>
                <a:cs typeface="Arial"/>
                <a:sym typeface="Arial"/>
              </a:rPr>
              <a:t>2 </a:t>
            </a:r>
            <a:r>
              <a:rPr lang="pl-PL" sz="2400" b="1" dirty="0">
                <a:latin typeface="Arial "/>
              </a:rPr>
              <a:t>czerwone chorągiewki</a:t>
            </a:r>
            <a:endParaRPr lang="pl-PL" sz="2400" b="1" dirty="0">
              <a:latin typeface="Arial "/>
              <a:ea typeface="Arial"/>
              <a:cs typeface="Arial"/>
              <a:sym typeface="Arial"/>
            </a:endParaRPr>
          </a:p>
          <a:p>
            <a:pPr marL="633750" indent="-342900">
              <a:lnSpc>
                <a:spcPct val="115000"/>
              </a:lnSpc>
              <a:buSzPts val="1200"/>
              <a:buFont typeface="Wingdings" panose="05000000000000000000" pitchFamily="2" charset="2"/>
              <a:buChar char="q"/>
            </a:pPr>
            <a:r>
              <a:rPr lang="pl-PL" sz="2400" b="1" dirty="0">
                <a:latin typeface="Arial "/>
                <a:ea typeface="Arial"/>
                <a:cs typeface="Arial"/>
                <a:sym typeface="Arial"/>
              </a:rPr>
              <a:t>2 </a:t>
            </a:r>
            <a:r>
              <a:rPr lang="pl-PL" sz="2400" b="1" dirty="0">
                <a:latin typeface="Arial "/>
              </a:rPr>
              <a:t>białe chorągiewki</a:t>
            </a:r>
            <a:endParaRPr lang="pl-PL" sz="2400" b="1" dirty="0">
              <a:latin typeface="Arial "/>
              <a:ea typeface="Arial"/>
              <a:cs typeface="Arial"/>
              <a:sym typeface="Arial"/>
            </a:endParaRPr>
          </a:p>
          <a:p>
            <a:pPr marL="633750" indent="-342900">
              <a:lnSpc>
                <a:spcPct val="115000"/>
              </a:lnSpc>
              <a:buSzPts val="1200"/>
              <a:buFont typeface="Wingdings" panose="05000000000000000000" pitchFamily="2" charset="2"/>
              <a:buChar char="q"/>
            </a:pPr>
            <a:r>
              <a:rPr lang="pl-PL" sz="2400" b="1" dirty="0">
                <a:latin typeface="Arial "/>
                <a:ea typeface="Arial"/>
                <a:cs typeface="Arial"/>
                <a:sym typeface="Arial"/>
              </a:rPr>
              <a:t>1 num</a:t>
            </a:r>
            <a:r>
              <a:rPr lang="pl-PL" sz="2400" b="1" dirty="0">
                <a:latin typeface="Arial "/>
              </a:rPr>
              <a:t>er</a:t>
            </a:r>
            <a:endParaRPr lang="pl-PL" sz="2400" b="1" dirty="0">
              <a:latin typeface="Arial "/>
              <a:ea typeface="Arial"/>
              <a:cs typeface="Arial"/>
              <a:sym typeface="Arial"/>
            </a:endParaRPr>
          </a:p>
          <a:p>
            <a:pPr marL="633750" indent="-342900">
              <a:lnSpc>
                <a:spcPct val="117499"/>
              </a:lnSpc>
              <a:buSzPts val="1200"/>
              <a:buFont typeface="Wingdings" panose="05000000000000000000" pitchFamily="2" charset="2"/>
              <a:buChar char="q"/>
            </a:pPr>
            <a:r>
              <a:rPr lang="pl-PL" sz="2400" b="1" dirty="0">
                <a:latin typeface="Arial "/>
              </a:rPr>
              <a:t> znaczniki trasy przeszkody</a:t>
            </a:r>
            <a:endParaRPr sz="1882" b="1" dirty="0">
              <a:latin typeface="Arial "/>
              <a:cs typeface="Arial Black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468949"/>
              </p:ext>
            </p:extLst>
          </p:nvPr>
        </p:nvGraphicFramePr>
        <p:xfrm>
          <a:off x="4831773" y="2750832"/>
          <a:ext cx="2431471" cy="18723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5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59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Wysokość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5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X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037464"/>
                  </a:ext>
                </a:extLst>
              </a:tr>
              <a:tr h="467590">
                <a:tc>
                  <a:txBody>
                    <a:bodyPr/>
                    <a:lstStyle/>
                    <a:p>
                      <a:pPr marL="185420" marR="179070" indent="59055" algn="ctr">
                        <a:lnSpc>
                          <a:spcPts val="1150"/>
                        </a:lnSpc>
                        <a:spcBef>
                          <a:spcPts val="59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175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X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6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pl-PL" sz="1600" dirty="0">
                          <a:latin typeface="Times New Roman"/>
                          <a:cs typeface="Times New Roman"/>
                        </a:rPr>
                        <a:t>***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X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211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841665"/>
                  </a:ext>
                </a:extLst>
              </a:tr>
            </a:tbl>
          </a:graphicData>
        </a:graphic>
      </p:graphicFrame>
      <p:sp>
        <p:nvSpPr>
          <p:cNvPr id="32" name="object 32"/>
          <p:cNvSpPr txBox="1"/>
          <p:nvPr/>
        </p:nvSpPr>
        <p:spPr>
          <a:xfrm>
            <a:off x="711516" y="8550413"/>
            <a:ext cx="10671984" cy="848297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8573" rIns="0" bIns="0" rtlCol="0">
            <a:spAutoFit/>
          </a:bodyPr>
          <a:lstStyle/>
          <a:p>
            <a:pPr marL="3984" algn="ctr"/>
            <a:r>
              <a:rPr lang="pl-PL" sz="2400" dirty="0">
                <a:solidFill>
                  <a:srgbClr val="17365D"/>
                </a:solidFill>
                <a:latin typeface="Arial Black"/>
                <a:ea typeface="Arial Black"/>
                <a:cs typeface="Arial Black"/>
                <a:sym typeface="Arial Black"/>
              </a:rPr>
              <a:t>Cel: Zjazd z pochyłości</a:t>
            </a:r>
          </a:p>
          <a:p>
            <a:pPr marL="3984" algn="ctr"/>
            <a:r>
              <a:rPr lang="pl-PL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Pokonać przeszkodę utrzymując wybrany chód</a:t>
            </a:r>
          </a:p>
        </p:txBody>
      </p:sp>
      <p:grpSp>
        <p:nvGrpSpPr>
          <p:cNvPr id="34" name="object 34"/>
          <p:cNvGrpSpPr/>
          <p:nvPr/>
        </p:nvGrpSpPr>
        <p:grpSpPr>
          <a:xfrm>
            <a:off x="7573049" y="1556991"/>
            <a:ext cx="4007223" cy="3191434"/>
            <a:chOff x="4814570" y="824864"/>
            <a:chExt cx="2554605" cy="2034539"/>
          </a:xfrm>
        </p:grpSpPr>
        <p:sp>
          <p:nvSpPr>
            <p:cNvPr id="35" name="object 35"/>
            <p:cNvSpPr/>
            <p:nvPr/>
          </p:nvSpPr>
          <p:spPr>
            <a:xfrm>
              <a:off x="4890770" y="9010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6" name="object 36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7" name="object 37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0" y="1958339"/>
                  </a:moveTo>
                  <a:lnTo>
                    <a:pt x="2478404" y="1958339"/>
                  </a:lnTo>
                  <a:lnTo>
                    <a:pt x="2478404" y="0"/>
                  </a:lnTo>
                  <a:lnTo>
                    <a:pt x="0" y="0"/>
                  </a:lnTo>
                  <a:lnTo>
                    <a:pt x="0" y="195833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</p:grpSp>
      <p:pic>
        <p:nvPicPr>
          <p:cNvPr id="7" name="Obraz 6">
            <a:extLst>
              <a:ext uri="{FF2B5EF4-FFF2-40B4-BE49-F238E27FC236}">
                <a16:creationId xmlns:a16="http://schemas.microsoft.com/office/drawing/2014/main" id="{B157F88A-7E5C-0405-BFD1-A428B461A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78" y="1269218"/>
            <a:ext cx="1047750" cy="1047750"/>
          </a:xfrm>
          <a:prstGeom prst="rect">
            <a:avLst/>
          </a:prstGeom>
        </p:spPr>
      </p:pic>
      <p:sp>
        <p:nvSpPr>
          <p:cNvPr id="33" name="object 26">
            <a:extLst>
              <a:ext uri="{FF2B5EF4-FFF2-40B4-BE49-F238E27FC236}">
                <a16:creationId xmlns:a16="http://schemas.microsoft.com/office/drawing/2014/main" id="{8D46B11A-F125-B600-F6F8-DAEE3F991EDF}"/>
              </a:ext>
            </a:extLst>
          </p:cNvPr>
          <p:cNvSpPr txBox="1"/>
          <p:nvPr/>
        </p:nvSpPr>
        <p:spPr>
          <a:xfrm>
            <a:off x="6095999" y="5248181"/>
            <a:ext cx="5484273" cy="245740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  <a:effectLst/>
        </p:spPr>
        <p:txBody>
          <a:bodyPr vert="horz" wrap="square" lIns="0" tIns="104588" rIns="0" bIns="0" rtlCol="0">
            <a:spAutoFit/>
          </a:bodyPr>
          <a:lstStyle/>
          <a:p>
            <a:pPr marL="152397">
              <a:spcBef>
                <a:spcPts val="824"/>
              </a:spcBef>
            </a:pPr>
            <a:r>
              <a:rPr lang="pl-PL" sz="2400" dirty="0">
                <a:latin typeface="Arial Black"/>
                <a:cs typeface="Arial Black"/>
              </a:rPr>
              <a:t>Właściwości:</a:t>
            </a:r>
          </a:p>
          <a:p>
            <a:pPr marL="495297" indent="-342900">
              <a:lnSpc>
                <a:spcPct val="117499"/>
              </a:lnSpc>
              <a:spcBef>
                <a:spcPts val="2259"/>
              </a:spcBef>
              <a:buSzPts val="1200"/>
              <a:buFont typeface="Wingdings" panose="05000000000000000000" pitchFamily="2" charset="2"/>
              <a:buChar char="q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Regularne podłoże bez dziur</a:t>
            </a:r>
            <a:endParaRPr lang="pl-PL"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95297" indent="-342900">
              <a:lnSpc>
                <a:spcPct val="115000"/>
              </a:lnSpc>
              <a:buSzPts val="1200"/>
              <a:buFont typeface="Wingdings" panose="05000000000000000000" pitchFamily="2" charset="2"/>
              <a:buChar char="q"/>
            </a:pPr>
            <a:r>
              <a:rPr lang="pl-PL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ochyłość</a:t>
            </a:r>
            <a:r>
              <a:rPr lang="pl-PL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od 30°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pl-PL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45° </a:t>
            </a:r>
          </a:p>
          <a:p>
            <a:pPr marL="495297" indent="-342900">
              <a:lnSpc>
                <a:spcPct val="115000"/>
              </a:lnSpc>
              <a:buSzPts val="1200"/>
              <a:buFont typeface="Wingdings" panose="05000000000000000000" pitchFamily="2" charset="2"/>
              <a:buChar char="q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Długość</a:t>
            </a:r>
            <a:r>
              <a:rPr lang="pl-PL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minimum 10 m</a:t>
            </a:r>
          </a:p>
          <a:p>
            <a:pPr marL="495297" indent="-342900">
              <a:lnSpc>
                <a:spcPct val="117499"/>
              </a:lnSpc>
              <a:buSzPts val="1200"/>
              <a:buFont typeface="Wingdings" panose="05000000000000000000" pitchFamily="2" charset="2"/>
              <a:buChar char="q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Szerokość</a:t>
            </a:r>
            <a:r>
              <a:rPr lang="pl-PL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2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do</a:t>
            </a:r>
            <a:r>
              <a:rPr lang="pl-PL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4 m</a:t>
            </a:r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0A4BBB45-CB76-F814-6B5A-D68BB91F3758}"/>
              </a:ext>
            </a:extLst>
          </p:cNvPr>
          <p:cNvSpPr txBox="1"/>
          <p:nvPr/>
        </p:nvSpPr>
        <p:spPr>
          <a:xfrm>
            <a:off x="934719" y="11007846"/>
            <a:ext cx="4947521" cy="1368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>
              <a:lnSpc>
                <a:spcPct val="117500"/>
              </a:lnSpc>
              <a:buClr>
                <a:schemeClr val="dk1"/>
              </a:buClr>
              <a:buSzPts val="1100"/>
            </a:pPr>
            <a:r>
              <a:rPr lang="pl-PL" sz="1882" b="1" spc="-16" dirty="0">
                <a:latin typeface="Arial"/>
                <a:cs typeface="Arial"/>
              </a:rPr>
              <a:t>Przed przeszkodą:</a:t>
            </a:r>
          </a:p>
          <a:p>
            <a:pPr>
              <a:lnSpc>
                <a:spcPct val="117500"/>
              </a:lnSpc>
              <a:buClr>
                <a:schemeClr val="dk1"/>
              </a:buClr>
              <a:buSzPts val="1100"/>
            </a:pPr>
            <a:endParaRPr lang="pl-PL" sz="1882" b="1" spc="-16" dirty="0">
              <a:latin typeface="Arial"/>
              <a:cs typeface="Arial"/>
            </a:endParaRPr>
          </a:p>
          <a:p>
            <a:pPr>
              <a:lnSpc>
                <a:spcPct val="117500"/>
              </a:lnSpc>
              <a:buClr>
                <a:schemeClr val="dk1"/>
              </a:buClr>
              <a:buSzPts val="1100"/>
            </a:pPr>
            <a:r>
              <a:rPr lang="pl-PL" sz="1882" dirty="0">
                <a:solidFill>
                  <a:schemeClr val="dk1"/>
                </a:solidFill>
              </a:rPr>
              <a:t>- wolta, wyłamanie, cofnięcie, odmowa, błąd trasy</a:t>
            </a:r>
            <a:endParaRPr lang="pl-PL" sz="1882" b="1" dirty="0"/>
          </a:p>
        </p:txBody>
      </p:sp>
      <p:pic>
        <p:nvPicPr>
          <p:cNvPr id="43" name="Obraz 42">
            <a:extLst>
              <a:ext uri="{FF2B5EF4-FFF2-40B4-BE49-F238E27FC236}">
                <a16:creationId xmlns:a16="http://schemas.microsoft.com/office/drawing/2014/main" id="{66D1166C-938B-E138-A607-EB1AB528F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072" y="1159209"/>
            <a:ext cx="3984977" cy="1463855"/>
          </a:xfrm>
          <a:prstGeom prst="rect">
            <a:avLst/>
          </a:prstGeom>
        </p:spPr>
      </p:pic>
      <p:grpSp>
        <p:nvGrpSpPr>
          <p:cNvPr id="3" name="Google Shape;75;p1">
            <a:extLst>
              <a:ext uri="{FF2B5EF4-FFF2-40B4-BE49-F238E27FC236}">
                <a16:creationId xmlns:a16="http://schemas.microsoft.com/office/drawing/2014/main" id="{3811E562-9CD5-2C27-F0F0-04CBFC87EC8C}"/>
              </a:ext>
            </a:extLst>
          </p:cNvPr>
          <p:cNvGrpSpPr/>
          <p:nvPr/>
        </p:nvGrpSpPr>
        <p:grpSpPr>
          <a:xfrm>
            <a:off x="7528135" y="1415409"/>
            <a:ext cx="4192810" cy="3207795"/>
            <a:chOff x="5005070" y="819150"/>
            <a:chExt cx="2402205" cy="2284095"/>
          </a:xfrm>
        </p:grpSpPr>
        <p:sp>
          <p:nvSpPr>
            <p:cNvPr id="4" name="Google Shape;76;p1">
              <a:extLst>
                <a:ext uri="{FF2B5EF4-FFF2-40B4-BE49-F238E27FC236}">
                  <a16:creationId xmlns:a16="http://schemas.microsoft.com/office/drawing/2014/main" id="{96301415-9D85-56BA-5E97-04FD4AFCB1DF}"/>
                </a:ext>
              </a:extLst>
            </p:cNvPr>
            <p:cNvSpPr/>
            <p:nvPr/>
          </p:nvSpPr>
          <p:spPr>
            <a:xfrm>
              <a:off x="5081270" y="895350"/>
              <a:ext cx="2326005" cy="2207895"/>
            </a:xfrm>
            <a:custGeom>
              <a:avLst/>
              <a:gdLst/>
              <a:ahLst/>
              <a:cxnLst/>
              <a:rect l="l" t="t" r="r" b="b"/>
              <a:pathLst>
                <a:path w="2326004" h="2207895" extrusionOk="0">
                  <a:moveTo>
                    <a:pt x="2326004" y="0"/>
                  </a:moveTo>
                  <a:lnTo>
                    <a:pt x="0" y="0"/>
                  </a:lnTo>
                  <a:lnTo>
                    <a:pt x="0" y="2207895"/>
                  </a:lnTo>
                  <a:lnTo>
                    <a:pt x="2326004" y="2207895"/>
                  </a:lnTo>
                  <a:lnTo>
                    <a:pt x="2326004" y="0"/>
                  </a:lnTo>
                  <a:close/>
                </a:path>
              </a:pathLst>
            </a:custGeom>
            <a:solidFill>
              <a:srgbClr val="808080">
                <a:alpha val="4980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2823"/>
            </a:p>
          </p:txBody>
        </p:sp>
        <p:sp>
          <p:nvSpPr>
            <p:cNvPr id="5" name="Google Shape;77;p1">
              <a:extLst>
                <a:ext uri="{FF2B5EF4-FFF2-40B4-BE49-F238E27FC236}">
                  <a16:creationId xmlns:a16="http://schemas.microsoft.com/office/drawing/2014/main" id="{707F5FA4-830A-60FD-2DAA-4F5F17ED906D}"/>
                </a:ext>
              </a:extLst>
            </p:cNvPr>
            <p:cNvSpPr/>
            <p:nvPr/>
          </p:nvSpPr>
          <p:spPr>
            <a:xfrm>
              <a:off x="5005070" y="819150"/>
              <a:ext cx="2326005" cy="2207895"/>
            </a:xfrm>
            <a:custGeom>
              <a:avLst/>
              <a:gdLst/>
              <a:ahLst/>
              <a:cxnLst/>
              <a:rect l="l" t="t" r="r" b="b"/>
              <a:pathLst>
                <a:path w="2326004" h="2207895" extrusionOk="0">
                  <a:moveTo>
                    <a:pt x="2326004" y="0"/>
                  </a:moveTo>
                  <a:lnTo>
                    <a:pt x="0" y="0"/>
                  </a:lnTo>
                  <a:lnTo>
                    <a:pt x="0" y="2207895"/>
                  </a:lnTo>
                  <a:lnTo>
                    <a:pt x="2326004" y="2207895"/>
                  </a:lnTo>
                  <a:lnTo>
                    <a:pt x="23260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2823"/>
            </a:p>
          </p:txBody>
        </p:sp>
        <p:sp>
          <p:nvSpPr>
            <p:cNvPr id="9" name="Google Shape;78;p1">
              <a:extLst>
                <a:ext uri="{FF2B5EF4-FFF2-40B4-BE49-F238E27FC236}">
                  <a16:creationId xmlns:a16="http://schemas.microsoft.com/office/drawing/2014/main" id="{1704CBA5-9F57-1E2C-95FE-A1175762AB00}"/>
                </a:ext>
              </a:extLst>
            </p:cNvPr>
            <p:cNvSpPr/>
            <p:nvPr/>
          </p:nvSpPr>
          <p:spPr>
            <a:xfrm>
              <a:off x="5005070" y="819150"/>
              <a:ext cx="2326005" cy="2207895"/>
            </a:xfrm>
            <a:custGeom>
              <a:avLst/>
              <a:gdLst/>
              <a:ahLst/>
              <a:cxnLst/>
              <a:rect l="l" t="t" r="r" b="b"/>
              <a:pathLst>
                <a:path w="2326004" h="2207895" extrusionOk="0">
                  <a:moveTo>
                    <a:pt x="0" y="2207895"/>
                  </a:moveTo>
                  <a:lnTo>
                    <a:pt x="2326004" y="2207895"/>
                  </a:lnTo>
                  <a:lnTo>
                    <a:pt x="2326004" y="0"/>
                  </a:lnTo>
                  <a:lnTo>
                    <a:pt x="0" y="0"/>
                  </a:lnTo>
                  <a:lnTo>
                    <a:pt x="0" y="2207895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2823"/>
            </a:p>
          </p:txBody>
        </p:sp>
        <p:pic>
          <p:nvPicPr>
            <p:cNvPr id="10" name="Google Shape;79;p1">
              <a:extLst>
                <a:ext uri="{FF2B5EF4-FFF2-40B4-BE49-F238E27FC236}">
                  <a16:creationId xmlns:a16="http://schemas.microsoft.com/office/drawing/2014/main" id="{05A8BB4D-D5F7-46D2-A5AA-88EBF72984B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100955" y="986154"/>
              <a:ext cx="2202179" cy="171577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452174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3486" y="10643497"/>
            <a:ext cx="4196279" cy="389448"/>
          </a:xfrm>
          <a:prstGeom prst="rect">
            <a:avLst/>
          </a:prstGeom>
        </p:spPr>
        <p:txBody>
          <a:bodyPr vert="horz" wrap="square" lIns="0" tIns="19922" rIns="0" bIns="0" rtlCol="0">
            <a:spAutoFit/>
          </a:bodyPr>
          <a:lstStyle/>
          <a:p>
            <a:pPr marL="19921">
              <a:spcBef>
                <a:spcPts val="157"/>
              </a:spcBef>
            </a:pP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Błędy za efektywność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3485" y="12379660"/>
            <a:ext cx="4938755" cy="12255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Podczas przeszkody: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endParaRPr lang="pl-PL" sz="1882" b="1" spc="-16" dirty="0">
              <a:latin typeface="Arial"/>
              <a:cs typeface="Arial"/>
            </a:endParaRP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  <a:r>
              <a:rPr lang="en-US" sz="1882" dirty="0" err="1">
                <a:solidFill>
                  <a:schemeClr val="dk1"/>
                </a:solidFill>
              </a:rPr>
              <a:t>Zmiana</a:t>
            </a:r>
            <a:r>
              <a:rPr lang="en-US" sz="1882" dirty="0">
                <a:solidFill>
                  <a:schemeClr val="dk1"/>
                </a:solidFill>
              </a:rPr>
              <a:t> </a:t>
            </a:r>
            <a:r>
              <a:rPr lang="en-US" sz="1882" dirty="0" err="1">
                <a:solidFill>
                  <a:schemeClr val="dk1"/>
                </a:solidFill>
              </a:rPr>
              <a:t>chodu</a:t>
            </a:r>
            <a:endParaRPr lang="pl-PL" sz="1882" b="1" spc="-16" dirty="0">
              <a:latin typeface="Arial"/>
              <a:cs typeface="Arial"/>
            </a:endParaRP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  <a:endParaRPr sz="1882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4719" y="13513598"/>
            <a:ext cx="4947522" cy="970809"/>
          </a:xfrm>
          <a:prstGeom prst="rect">
            <a:avLst/>
          </a:prstGeom>
          <a:solidFill>
            <a:srgbClr val="FFE499"/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Niebezpieczne sytuacje:</a:t>
            </a:r>
          </a:p>
          <a:p>
            <a:pPr marL="241047" indent="-213157">
              <a:lnSpc>
                <a:spcPct val="117500"/>
              </a:lnSpc>
              <a:buClr>
                <a:schemeClr val="dk1"/>
              </a:buClr>
              <a:buSzPts val="1200"/>
              <a:buChar char="-"/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-</a:t>
            </a:r>
            <a:r>
              <a:rPr lang="pl-PL" sz="1882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Utrata równowagi przez jeźdźca lub konia</a:t>
            </a:r>
          </a:p>
          <a:p>
            <a:pPr marL="27890">
              <a:spcBef>
                <a:spcPts val="188"/>
              </a:spcBef>
            </a:pPr>
            <a:endParaRPr sz="1882" dirty="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57975" y="10639512"/>
            <a:ext cx="4909671" cy="45032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2400" dirty="0">
                <a:solidFill>
                  <a:srgbClr val="385522"/>
                </a:solidFill>
                <a:latin typeface="Arial Black"/>
                <a:cs typeface="Arial Black"/>
              </a:rPr>
              <a:t>Ocena stylu:</a:t>
            </a:r>
          </a:p>
          <a:p>
            <a:pPr marL="27890">
              <a:lnSpc>
                <a:spcPct val="117500"/>
              </a:lnSpc>
              <a:spcBef>
                <a:spcPts val="2071"/>
              </a:spcBef>
              <a:buClr>
                <a:schemeClr val="dk1"/>
              </a:buClr>
            </a:pPr>
            <a:r>
              <a:rPr lang="pl-PL" sz="2400" b="1" dirty="0">
                <a:solidFill>
                  <a:schemeClr val="dk1"/>
                </a:solidFill>
              </a:rPr>
              <a:t>Pozycja jeźdźca</a:t>
            </a:r>
            <a:endParaRPr lang="pl-PL" sz="2400" dirty="0">
              <a:solidFill>
                <a:schemeClr val="dk1"/>
              </a:solidFill>
            </a:endParaRPr>
          </a:p>
          <a:p>
            <a:pPr marL="173311" indent="-145425">
              <a:lnSpc>
                <a:spcPct val="115000"/>
              </a:lnSpc>
              <a:buClr>
                <a:schemeClr val="dk1"/>
              </a:buClr>
              <a:buSzPts val="1200"/>
              <a:buChar char="-"/>
            </a:pPr>
            <a:r>
              <a:rPr lang="pl-PL" sz="2000" dirty="0">
                <a:solidFill>
                  <a:schemeClr val="dk1"/>
                </a:solidFill>
                <a:latin typeface="Arial "/>
              </a:rPr>
              <a:t>Pozycja tułowia tuż przed pionem</a:t>
            </a:r>
          </a:p>
          <a:p>
            <a:pPr marL="173311" indent="-145425">
              <a:lnSpc>
                <a:spcPct val="115000"/>
              </a:lnSpc>
              <a:buClr>
                <a:schemeClr val="dk1"/>
              </a:buClr>
              <a:buSzPts val="1200"/>
              <a:buChar char="-"/>
            </a:pPr>
            <a:r>
              <a:rPr lang="pl-PL" sz="2000" dirty="0">
                <a:solidFill>
                  <a:schemeClr val="dk1"/>
                </a:solidFill>
                <a:latin typeface="Arial "/>
              </a:rPr>
              <a:t>Jeździec w równowadze oparty na strzemionach</a:t>
            </a:r>
          </a:p>
          <a:p>
            <a:pPr marL="173311" indent="-145425">
              <a:lnSpc>
                <a:spcPct val="117500"/>
              </a:lnSpc>
              <a:buClr>
                <a:schemeClr val="dk1"/>
              </a:buClr>
              <a:buSzPts val="1200"/>
              <a:buChar char="-"/>
            </a:pPr>
            <a:r>
              <a:rPr lang="pl-PL" sz="2000" dirty="0">
                <a:solidFill>
                  <a:schemeClr val="dk1"/>
                </a:solidFill>
                <a:latin typeface="Arial "/>
              </a:rPr>
              <a:t>Wzrok skierowany naprzód</a:t>
            </a:r>
          </a:p>
          <a:p>
            <a:pPr marL="173311" indent="-145425">
              <a:lnSpc>
                <a:spcPct val="117500"/>
              </a:lnSpc>
              <a:buClr>
                <a:schemeClr val="dk1"/>
              </a:buClr>
              <a:buSzPts val="1200"/>
              <a:buChar char="-"/>
            </a:pPr>
            <a:r>
              <a:rPr lang="pl-PL" sz="2400" b="1" dirty="0">
                <a:solidFill>
                  <a:schemeClr val="dk1"/>
                </a:solidFill>
              </a:rPr>
              <a:t>Regularny ruch naprzód</a:t>
            </a:r>
          </a:p>
          <a:p>
            <a:pPr marL="173311" indent="-145425">
              <a:lnSpc>
                <a:spcPct val="117500"/>
              </a:lnSpc>
              <a:buClr>
                <a:schemeClr val="dk1"/>
              </a:buClr>
              <a:buSzPts val="1200"/>
              <a:buChar char="-"/>
            </a:pPr>
            <a:endParaRPr lang="pl-PL" sz="2400" b="1" dirty="0">
              <a:solidFill>
                <a:schemeClr val="dk1"/>
              </a:solidFill>
            </a:endParaRPr>
          </a:p>
          <a:p>
            <a:pPr marL="27890" marR="2104677">
              <a:spcBef>
                <a:spcPts val="16"/>
              </a:spcBef>
              <a:buClr>
                <a:schemeClr val="dk1"/>
              </a:buClr>
            </a:pPr>
            <a:r>
              <a:rPr lang="pl-PL" sz="2400" b="1" dirty="0">
                <a:solidFill>
                  <a:schemeClr val="dk1"/>
                </a:solidFill>
              </a:rPr>
              <a:t>Kontrola trasy</a:t>
            </a:r>
            <a:endParaRPr lang="pl-PL" sz="2400" dirty="0">
              <a:solidFill>
                <a:schemeClr val="dk1"/>
              </a:solidFill>
            </a:endParaRPr>
          </a:p>
          <a:p>
            <a:pPr marL="27890" marR="252336">
              <a:spcBef>
                <a:spcPts val="16"/>
              </a:spcBef>
              <a:buClr>
                <a:schemeClr val="dk1"/>
              </a:buClr>
            </a:pPr>
            <a:r>
              <a:rPr lang="pl-PL" sz="2400" dirty="0">
                <a:solidFill>
                  <a:schemeClr val="dk1"/>
                </a:solidFill>
              </a:rPr>
              <a:t>-koń pokonuje przeszkodę w linii prostej</a:t>
            </a:r>
            <a:endParaRPr lang="pl-PL" sz="2400" dirty="0">
              <a:solidFill>
                <a:srgbClr val="385522"/>
              </a:solidFill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2799" y="3263153"/>
            <a:ext cx="3156528" cy="1629624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9765" rIns="0" bIns="0" rtlCol="0">
            <a:spAutoFit/>
          </a:bodyPr>
          <a:lstStyle/>
          <a:p>
            <a:pPr marL="150405">
              <a:spcBef>
                <a:spcPts val="471"/>
              </a:spcBef>
            </a:pPr>
            <a:r>
              <a:rPr sz="1882" b="1" spc="-16" dirty="0">
                <a:latin typeface="Georgia"/>
                <a:cs typeface="Georgia"/>
              </a:rPr>
              <a:t>Gr</a:t>
            </a:r>
            <a:r>
              <a:rPr lang="pl-PL" sz="1882" b="1" spc="-16" dirty="0" err="1">
                <a:latin typeface="Georgia"/>
                <a:cs typeface="Georgia"/>
              </a:rPr>
              <a:t>upa</a:t>
            </a:r>
            <a:r>
              <a:rPr lang="pl-PL" sz="1882" b="1" spc="47" dirty="0">
                <a:latin typeface="Georgia"/>
                <a:cs typeface="Georgia"/>
              </a:rPr>
              <a:t>: 3</a:t>
            </a:r>
          </a:p>
          <a:p>
            <a:pPr marL="150405">
              <a:spcBef>
                <a:spcPts val="471"/>
              </a:spcBef>
            </a:pPr>
            <a:r>
              <a:rPr lang="pl-PL" sz="2400" b="1" i="1" spc="-78" dirty="0">
                <a:latin typeface="Book Antiqua" panose="02040602050305030304" pitchFamily="18" charset="0"/>
                <a:cs typeface="Georgia"/>
              </a:rPr>
              <a:t> </a:t>
            </a:r>
            <a:r>
              <a:rPr lang="en-US" sz="2800" b="1" i="1" dirty="0" err="1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Wjazd</a:t>
            </a:r>
            <a:r>
              <a:rPr lang="en-US" sz="2800" b="1" i="1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 </a:t>
            </a:r>
            <a:r>
              <a:rPr lang="en-US" sz="2800" b="1" i="1" dirty="0" err="1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na</a:t>
            </a:r>
            <a:r>
              <a:rPr lang="en-US" sz="2800" b="1" i="1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 </a:t>
            </a:r>
            <a:r>
              <a:rPr lang="en-US" sz="2800" b="1" i="1" dirty="0" err="1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pochyłość</a:t>
            </a:r>
            <a:endParaRPr lang="en-US" sz="2800" b="1" i="1" dirty="0"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150405">
              <a:spcBef>
                <a:spcPts val="471"/>
              </a:spcBef>
            </a:pPr>
            <a:endParaRPr lang="pl-PL" sz="1882" b="1" spc="-78" dirty="0">
              <a:latin typeface="Georgia"/>
              <a:cs typeface="Georg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52039" y="1114345"/>
            <a:ext cx="1170279" cy="1354411"/>
            <a:chOff x="513397" y="703897"/>
            <a:chExt cx="1115695" cy="1206500"/>
          </a:xfrm>
        </p:grpSpPr>
        <p:sp>
          <p:nvSpPr>
            <p:cNvPr id="19" name="object 19"/>
            <p:cNvSpPr/>
            <p:nvPr/>
          </p:nvSpPr>
          <p:spPr>
            <a:xfrm>
              <a:off x="594359" y="7848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4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0" name="object 20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1" name="object 21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0" y="1125220"/>
                  </a:moveTo>
                  <a:lnTo>
                    <a:pt x="1034415" y="1125220"/>
                  </a:lnTo>
                  <a:lnTo>
                    <a:pt x="1034415" y="0"/>
                  </a:lnTo>
                  <a:lnTo>
                    <a:pt x="0" y="0"/>
                  </a:lnTo>
                  <a:lnTo>
                    <a:pt x="0" y="11252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044" y="758824"/>
              <a:ext cx="923925" cy="114744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819376" y="5197288"/>
            <a:ext cx="5178206" cy="291067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txBody>
          <a:bodyPr vert="horz" wrap="square" lIns="0" tIns="104588" rIns="0" bIns="0" rtlCol="0">
            <a:spAutoFit/>
          </a:bodyPr>
          <a:lstStyle/>
          <a:p>
            <a:pPr marL="150405"/>
            <a:r>
              <a:rPr lang="pl-PL" sz="2400" dirty="0">
                <a:latin typeface="Arial Black"/>
                <a:ea typeface="Arial Black"/>
                <a:cs typeface="Arial Black"/>
                <a:sym typeface="Arial Black"/>
              </a:rPr>
              <a:t>Sprzęt</a:t>
            </a:r>
          </a:p>
          <a:p>
            <a:pPr>
              <a:spcBef>
                <a:spcPts val="94"/>
              </a:spcBef>
            </a:pPr>
            <a:endParaRPr lang="pl-PL" sz="2400"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493306" indent="-342900">
              <a:lnSpc>
                <a:spcPct val="117500"/>
              </a:lnSpc>
              <a:buSzPts val="1200"/>
              <a:buFont typeface="Wingdings" panose="05000000000000000000" pitchFamily="2" charset="2"/>
              <a:buChar char="q"/>
            </a:pPr>
            <a:r>
              <a:rPr lang="pl-PL" sz="2400" b="1" dirty="0">
                <a:latin typeface="Arial "/>
                <a:ea typeface="Arial"/>
                <a:cs typeface="Arial"/>
                <a:sym typeface="Arial"/>
              </a:rPr>
              <a:t>1 </a:t>
            </a:r>
            <a:r>
              <a:rPr lang="pl-PL" sz="2400" b="1" dirty="0">
                <a:latin typeface="Arial "/>
              </a:rPr>
              <a:t>czerwona chorągiewka</a:t>
            </a:r>
          </a:p>
          <a:p>
            <a:pPr marL="493306" indent="-342900">
              <a:lnSpc>
                <a:spcPct val="117500"/>
              </a:lnSpc>
              <a:buSzPts val="1200"/>
              <a:buFont typeface="Wingdings" panose="05000000000000000000" pitchFamily="2" charset="2"/>
              <a:buChar char="q"/>
            </a:pPr>
            <a:r>
              <a:rPr lang="pl-PL" sz="2400" b="1" dirty="0">
                <a:latin typeface="Arial "/>
                <a:ea typeface="Arial"/>
                <a:cs typeface="Arial"/>
                <a:sym typeface="Arial"/>
              </a:rPr>
              <a:t>1 </a:t>
            </a:r>
            <a:r>
              <a:rPr lang="pl-PL" sz="2400" b="1" dirty="0">
                <a:latin typeface="Arial "/>
              </a:rPr>
              <a:t>biała chorągiewka</a:t>
            </a:r>
            <a:endParaRPr lang="pl-PL" sz="2400" b="1" dirty="0">
              <a:latin typeface="Arial "/>
              <a:ea typeface="Arial"/>
              <a:cs typeface="Arial"/>
              <a:sym typeface="Arial"/>
            </a:endParaRPr>
          </a:p>
          <a:p>
            <a:pPr marL="493306" indent="-342900">
              <a:lnSpc>
                <a:spcPct val="117499"/>
              </a:lnSpc>
              <a:buSzPts val="1200"/>
              <a:buFont typeface="Wingdings" panose="05000000000000000000" pitchFamily="2" charset="2"/>
              <a:buChar char="q"/>
            </a:pPr>
            <a:r>
              <a:rPr lang="pl-PL" sz="2400" b="1" dirty="0">
                <a:latin typeface="Arial "/>
                <a:ea typeface="Arial"/>
                <a:cs typeface="Arial"/>
                <a:sym typeface="Arial"/>
              </a:rPr>
              <a:t>1 num</a:t>
            </a:r>
            <a:r>
              <a:rPr lang="pl-PL" sz="2400" b="1" dirty="0">
                <a:latin typeface="Arial "/>
              </a:rPr>
              <a:t>er</a:t>
            </a:r>
          </a:p>
          <a:p>
            <a:pPr marL="493306" indent="-342900">
              <a:lnSpc>
                <a:spcPct val="117499"/>
              </a:lnSpc>
              <a:buSzPts val="1200"/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dk1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Arial "/>
              </a:rPr>
              <a:t>znaczniki</a:t>
            </a:r>
            <a:r>
              <a:rPr lang="en-US" sz="2400" b="1" dirty="0">
                <a:solidFill>
                  <a:schemeClr val="dk1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Arial "/>
              </a:rPr>
              <a:t>trasy</a:t>
            </a:r>
            <a:r>
              <a:rPr lang="en-US" sz="2400" b="1" dirty="0">
                <a:solidFill>
                  <a:schemeClr val="dk1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Arial "/>
              </a:rPr>
              <a:t>przeszkody</a:t>
            </a:r>
            <a:endParaRPr lang="en-US" sz="2400" b="1" dirty="0">
              <a:latin typeface="Arial "/>
              <a:ea typeface="Arial Black"/>
              <a:cs typeface="Arial Black"/>
              <a:sym typeface="Arial Black"/>
            </a:endParaRPr>
          </a:p>
          <a:p>
            <a:pPr marL="150406">
              <a:lnSpc>
                <a:spcPct val="117499"/>
              </a:lnSpc>
              <a:buSzPts val="1200"/>
            </a:pPr>
            <a:endParaRPr sz="1882" b="1" dirty="0">
              <a:latin typeface="Arial Black"/>
              <a:cs typeface="Arial Black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707033"/>
              </p:ext>
            </p:extLst>
          </p:nvPr>
        </p:nvGraphicFramePr>
        <p:xfrm>
          <a:off x="5139765" y="2750832"/>
          <a:ext cx="2123479" cy="18250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9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3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39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3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X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037464"/>
                  </a:ext>
                </a:extLst>
              </a:tr>
              <a:tr h="430391">
                <a:tc>
                  <a:txBody>
                    <a:bodyPr/>
                    <a:lstStyle/>
                    <a:p>
                      <a:pPr marL="185420" marR="179070" indent="59055" algn="ctr">
                        <a:lnSpc>
                          <a:spcPts val="1150"/>
                        </a:lnSpc>
                        <a:spcBef>
                          <a:spcPts val="59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175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X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2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pl-PL" sz="1600" dirty="0">
                          <a:latin typeface="Times New Roman"/>
                          <a:cs typeface="Times New Roman"/>
                        </a:rPr>
                        <a:t>***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X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211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841665"/>
                  </a:ext>
                </a:extLst>
              </a:tr>
            </a:tbl>
          </a:graphicData>
        </a:graphic>
      </p:graphicFrame>
      <p:sp>
        <p:nvSpPr>
          <p:cNvPr id="32" name="object 32"/>
          <p:cNvSpPr txBox="1"/>
          <p:nvPr/>
        </p:nvSpPr>
        <p:spPr>
          <a:xfrm>
            <a:off x="812799" y="9390597"/>
            <a:ext cx="10671984" cy="909852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8573" rIns="0" bIns="0" rtlCol="0">
            <a:spAutoFit/>
          </a:bodyPr>
          <a:lstStyle/>
          <a:p>
            <a:pPr marL="3984" algn="ctr">
              <a:buClr>
                <a:schemeClr val="dk1"/>
              </a:buClr>
            </a:pPr>
            <a:r>
              <a:rPr lang="pl-PL" sz="2800" dirty="0">
                <a:solidFill>
                  <a:srgbClr val="17365D"/>
                </a:solidFill>
                <a:latin typeface="Arial Black"/>
                <a:ea typeface="Arial Black"/>
                <a:cs typeface="Arial Black"/>
                <a:sym typeface="Arial Black"/>
              </a:rPr>
              <a:t>Cel: Wjazd na pochyłość</a:t>
            </a:r>
          </a:p>
          <a:p>
            <a:pPr marL="3984" algn="ctr">
              <a:buClr>
                <a:schemeClr val="dk1"/>
              </a:buClr>
            </a:pPr>
            <a:r>
              <a:rPr lang="pl-PL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Pokonać przeszkodę utrzymując wybrany chód</a:t>
            </a:r>
            <a:endParaRPr lang="pl-PL" sz="3600" dirty="0">
              <a:solidFill>
                <a:srgbClr val="17365D"/>
              </a:solidFill>
              <a:latin typeface="Arial" panose="020B0604020202020204" pitchFamily="34" charset="0"/>
              <a:ea typeface="Arial Black"/>
              <a:cs typeface="Arial" panose="020B0604020202020204" pitchFamily="34" charset="0"/>
              <a:sym typeface="Arial Black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573049" y="1556991"/>
            <a:ext cx="4007223" cy="3191434"/>
            <a:chOff x="4814570" y="824864"/>
            <a:chExt cx="2554605" cy="2034539"/>
          </a:xfrm>
        </p:grpSpPr>
        <p:sp>
          <p:nvSpPr>
            <p:cNvPr id="35" name="object 35"/>
            <p:cNvSpPr/>
            <p:nvPr/>
          </p:nvSpPr>
          <p:spPr>
            <a:xfrm>
              <a:off x="4890770" y="9010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6" name="object 36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7" name="object 37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0" y="1958339"/>
                  </a:moveTo>
                  <a:lnTo>
                    <a:pt x="2478404" y="1958339"/>
                  </a:lnTo>
                  <a:lnTo>
                    <a:pt x="2478404" y="0"/>
                  </a:lnTo>
                  <a:lnTo>
                    <a:pt x="0" y="0"/>
                  </a:lnTo>
                  <a:lnTo>
                    <a:pt x="0" y="195833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</p:grpSp>
      <p:pic>
        <p:nvPicPr>
          <p:cNvPr id="7" name="Obraz 6">
            <a:extLst>
              <a:ext uri="{FF2B5EF4-FFF2-40B4-BE49-F238E27FC236}">
                <a16:creationId xmlns:a16="http://schemas.microsoft.com/office/drawing/2014/main" id="{B157F88A-7E5C-0405-BFD1-A428B461A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78" y="1269218"/>
            <a:ext cx="1047750" cy="1047750"/>
          </a:xfrm>
          <a:prstGeom prst="rect">
            <a:avLst/>
          </a:prstGeom>
        </p:spPr>
      </p:pic>
      <p:sp>
        <p:nvSpPr>
          <p:cNvPr id="33" name="object 26">
            <a:extLst>
              <a:ext uri="{FF2B5EF4-FFF2-40B4-BE49-F238E27FC236}">
                <a16:creationId xmlns:a16="http://schemas.microsoft.com/office/drawing/2014/main" id="{8D46B11A-F125-B600-F6F8-DAEE3F991EDF}"/>
              </a:ext>
            </a:extLst>
          </p:cNvPr>
          <p:cNvSpPr txBox="1"/>
          <p:nvPr/>
        </p:nvSpPr>
        <p:spPr>
          <a:xfrm>
            <a:off x="6095999" y="5248181"/>
            <a:ext cx="5484273" cy="289246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  <a:effectLst/>
        </p:spPr>
        <p:txBody>
          <a:bodyPr vert="horz" wrap="square" lIns="0" tIns="104588" rIns="0" bIns="0" rtlCol="0">
            <a:spAutoFit/>
          </a:bodyPr>
          <a:lstStyle/>
          <a:p>
            <a:pPr marL="152397">
              <a:spcBef>
                <a:spcPts val="824"/>
              </a:spcBef>
            </a:pPr>
            <a:r>
              <a:rPr lang="pl-PL" sz="2400" dirty="0">
                <a:latin typeface="Arial Black"/>
                <a:cs typeface="Arial Black"/>
              </a:rPr>
              <a:t>Właściwości:</a:t>
            </a:r>
          </a:p>
          <a:p>
            <a:pPr marL="495297" indent="-342900">
              <a:lnSpc>
                <a:spcPct val="117500"/>
              </a:lnSpc>
              <a:spcBef>
                <a:spcPts val="2259"/>
              </a:spcBef>
              <a:buClr>
                <a:schemeClr val="dk1"/>
              </a:buClr>
              <a:buSzPts val="1200"/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Regularne podłoże bez nierówności</a:t>
            </a:r>
          </a:p>
          <a:p>
            <a:pPr marL="495297" indent="-342900">
              <a:lnSpc>
                <a:spcPct val="115000"/>
              </a:lnSpc>
              <a:buClr>
                <a:schemeClr val="dk1"/>
              </a:buClr>
              <a:buSzPts val="1200"/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Pochyłość: od 30° do 45° </a:t>
            </a:r>
          </a:p>
          <a:p>
            <a:pPr marL="495297" indent="-342900">
              <a:lnSpc>
                <a:spcPct val="115000"/>
              </a:lnSpc>
              <a:buClr>
                <a:schemeClr val="dk1"/>
              </a:buClr>
              <a:buSzPts val="1200"/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Długość: minimum 10 m</a:t>
            </a:r>
          </a:p>
          <a:p>
            <a:pPr marL="495297" indent="-342900">
              <a:lnSpc>
                <a:spcPct val="117499"/>
              </a:lnSpc>
              <a:buClr>
                <a:schemeClr val="dk1"/>
              </a:buClr>
              <a:buSzPts val="1200"/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Szerokość: minimum 2m</a:t>
            </a:r>
          </a:p>
          <a:p>
            <a:pPr marL="495297" indent="-342900">
              <a:lnSpc>
                <a:spcPct val="117499"/>
              </a:lnSpc>
              <a:buClr>
                <a:schemeClr val="dk1"/>
              </a:buClr>
              <a:buSzPts val="1200"/>
              <a:buFont typeface="Wingdings" panose="05000000000000000000" pitchFamily="2" charset="2"/>
              <a:buChar char="q"/>
            </a:pPr>
            <a:endParaRPr lang="pl-PL" sz="2400" b="1" dirty="0">
              <a:latin typeface="Arial Black"/>
              <a:cs typeface="Arial Black"/>
            </a:endParaRPr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0A4BBB45-CB76-F814-6B5A-D68BB91F3758}"/>
              </a:ext>
            </a:extLst>
          </p:cNvPr>
          <p:cNvSpPr txBox="1"/>
          <p:nvPr/>
        </p:nvSpPr>
        <p:spPr>
          <a:xfrm>
            <a:off x="934719" y="11007846"/>
            <a:ext cx="4947521" cy="1376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>
              <a:lnSpc>
                <a:spcPct val="117500"/>
              </a:lnSpc>
              <a:buClr>
                <a:schemeClr val="dk1"/>
              </a:buClr>
              <a:buSzPts val="1100"/>
            </a:pPr>
            <a:r>
              <a:rPr lang="pl-PL" sz="1882" b="1" spc="-16" dirty="0">
                <a:latin typeface="Arial"/>
                <a:cs typeface="Arial"/>
              </a:rPr>
              <a:t>Przed przeszkodą:</a:t>
            </a:r>
          </a:p>
          <a:p>
            <a:pPr marL="342900" indent="-342900">
              <a:lnSpc>
                <a:spcPct val="117500"/>
              </a:lnSpc>
              <a:buClr>
                <a:schemeClr val="dk1"/>
              </a:buClr>
              <a:buSzPts val="1100"/>
              <a:buFontTx/>
              <a:buChar char="-"/>
            </a:pPr>
            <a:r>
              <a:rPr lang="pl-PL" sz="1882" dirty="0">
                <a:solidFill>
                  <a:schemeClr val="dk1"/>
                </a:solidFill>
              </a:rPr>
              <a:t>wolta, wyłamanie, cofnięcie, odmowa, błąd trasy</a:t>
            </a:r>
          </a:p>
          <a:p>
            <a:pPr marL="342900" indent="-342900">
              <a:lnSpc>
                <a:spcPct val="117500"/>
              </a:lnSpc>
              <a:buClr>
                <a:schemeClr val="dk1"/>
              </a:buClr>
              <a:buSzPts val="1100"/>
              <a:buFontTx/>
              <a:buChar char="-"/>
            </a:pPr>
            <a:endParaRPr sz="2000" dirty="0">
              <a:latin typeface="Arial"/>
              <a:cs typeface="Arial"/>
            </a:endParaRPr>
          </a:p>
        </p:txBody>
      </p:sp>
      <p:pic>
        <p:nvPicPr>
          <p:cNvPr id="43" name="Obraz 42">
            <a:extLst>
              <a:ext uri="{FF2B5EF4-FFF2-40B4-BE49-F238E27FC236}">
                <a16:creationId xmlns:a16="http://schemas.microsoft.com/office/drawing/2014/main" id="{66D1166C-938B-E138-A607-EB1AB528F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072" y="1159209"/>
            <a:ext cx="3984977" cy="1463855"/>
          </a:xfrm>
          <a:prstGeom prst="rect">
            <a:avLst/>
          </a:prstGeom>
        </p:spPr>
      </p:pic>
      <p:pic>
        <p:nvPicPr>
          <p:cNvPr id="3" name="Google Shape;77;p1">
            <a:extLst>
              <a:ext uri="{FF2B5EF4-FFF2-40B4-BE49-F238E27FC236}">
                <a16:creationId xmlns:a16="http://schemas.microsoft.com/office/drawing/2014/main" id="{8EF9825C-4261-3298-732C-8071FE2BFB6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2742" y="1580706"/>
            <a:ext cx="3554029" cy="2917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6480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3486" y="10643497"/>
            <a:ext cx="4196279" cy="389448"/>
          </a:xfrm>
          <a:prstGeom prst="rect">
            <a:avLst/>
          </a:prstGeom>
        </p:spPr>
        <p:txBody>
          <a:bodyPr vert="horz" wrap="square" lIns="0" tIns="19922" rIns="0" bIns="0" rtlCol="0">
            <a:spAutoFit/>
          </a:bodyPr>
          <a:lstStyle/>
          <a:p>
            <a:pPr marL="19921">
              <a:spcBef>
                <a:spcPts val="157"/>
              </a:spcBef>
            </a:pP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Błędy za efektywność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3485" y="12379660"/>
            <a:ext cx="4938755" cy="11742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  <a:r>
              <a:rPr lang="pl-PL" sz="1882" b="1" dirty="0">
                <a:latin typeface="Arial"/>
                <a:cs typeface="Arial"/>
              </a:rPr>
              <a:t>Na przeszkodzie:</a:t>
            </a:r>
            <a:endParaRPr lang="pl-PL" sz="1882" dirty="0">
              <a:latin typeface="Arial"/>
              <a:cs typeface="Arial"/>
            </a:endParaRPr>
          </a:p>
          <a:p>
            <a:pPr marL="233078" indent="-213157">
              <a:lnSpc>
                <a:spcPts val="2165"/>
              </a:lnSpc>
              <a:buChar char="-"/>
              <a:tabLst>
                <a:tab pos="233078" algn="l"/>
              </a:tabLst>
            </a:pPr>
            <a:r>
              <a:rPr lang="pl-PL" sz="1882" dirty="0">
                <a:latin typeface="Arial"/>
                <a:cs typeface="Arial"/>
              </a:rPr>
              <a:t>Zmiana chodu</a:t>
            </a:r>
          </a:p>
          <a:p>
            <a:pPr marL="233078" indent="-213157">
              <a:lnSpc>
                <a:spcPts val="2212"/>
              </a:lnSpc>
              <a:buChar char="-"/>
              <a:tabLst>
                <a:tab pos="233078" algn="l"/>
              </a:tabLst>
            </a:pPr>
            <a:r>
              <a:rPr lang="pl-PL" sz="1882" dirty="0">
                <a:latin typeface="Arial"/>
                <a:cs typeface="Arial"/>
              </a:rPr>
              <a:t>Dotknięcie drąga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  <a:endParaRPr sz="1882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4719" y="13513598"/>
            <a:ext cx="4947522" cy="1574885"/>
          </a:xfrm>
          <a:prstGeom prst="rect">
            <a:avLst/>
          </a:prstGeom>
          <a:solidFill>
            <a:srgbClr val="FFE499"/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Niebezpieczne sytuacje:</a:t>
            </a:r>
          </a:p>
          <a:p>
            <a:pPr marL="27890">
              <a:spcBef>
                <a:spcPts val="188"/>
              </a:spcBef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-</a:t>
            </a:r>
            <a:r>
              <a:rPr lang="pl-PL" sz="1882" dirty="0">
                <a:solidFill>
                  <a:srgbClr val="833B0A"/>
                </a:solidFill>
                <a:latin typeface="Arial"/>
                <a:cs typeface="Arial"/>
              </a:rPr>
              <a:t>Utrata równowagi przez jeźdźca</a:t>
            </a:r>
            <a:endParaRPr lang="pl-PL" sz="1882" dirty="0">
              <a:latin typeface="Arial Black"/>
              <a:cs typeface="Arial Black"/>
            </a:endParaRPr>
          </a:p>
          <a:p>
            <a:pPr marL="27890">
              <a:spcBef>
                <a:spcPts val="188"/>
              </a:spcBef>
            </a:pPr>
            <a:endParaRPr lang="pl-PL" sz="1882" dirty="0">
              <a:solidFill>
                <a:srgbClr val="805F00"/>
              </a:solidFill>
              <a:latin typeface="Arial Black"/>
              <a:cs typeface="Arial Black"/>
            </a:endParaRPr>
          </a:p>
          <a:p>
            <a:pPr marL="27890">
              <a:spcBef>
                <a:spcPts val="188"/>
              </a:spcBef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-</a:t>
            </a:r>
          </a:p>
          <a:p>
            <a:pPr marL="27890">
              <a:spcBef>
                <a:spcPts val="188"/>
              </a:spcBef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-</a:t>
            </a:r>
            <a:endParaRPr sz="1882" dirty="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57975" y="10639512"/>
            <a:ext cx="4909671" cy="44097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2800" dirty="0">
                <a:solidFill>
                  <a:srgbClr val="385522"/>
                </a:solidFill>
                <a:latin typeface="Arial Black"/>
                <a:cs typeface="Arial Black"/>
              </a:rPr>
              <a:t>Wybór chodu</a:t>
            </a:r>
            <a:endParaRPr lang="pl-PL" sz="2800" dirty="0">
              <a:latin typeface="Arial Black"/>
              <a:cs typeface="Arial Black"/>
            </a:endParaRPr>
          </a:p>
          <a:p>
            <a:pPr>
              <a:spcBef>
                <a:spcPts val="86"/>
              </a:spcBef>
            </a:pPr>
            <a:endParaRPr lang="pl-PL" sz="3200" dirty="0">
              <a:latin typeface="Arial Black"/>
              <a:cs typeface="Arial Black"/>
            </a:endParaRPr>
          </a:p>
          <a:p>
            <a:pPr marL="27890">
              <a:lnSpc>
                <a:spcPts val="2212"/>
              </a:lnSpc>
              <a:spcBef>
                <a:spcPts val="8"/>
              </a:spcBef>
            </a:pPr>
            <a:r>
              <a:rPr lang="pl-PL" sz="2400" b="1" dirty="0">
                <a:latin typeface="Arial"/>
                <a:cs typeface="Arial"/>
              </a:rPr>
              <a:t>Wymagany chód</a:t>
            </a:r>
            <a:endParaRPr lang="pl-PL" sz="2400" dirty="0">
              <a:latin typeface="Arial"/>
              <a:cs typeface="Arial"/>
            </a:endParaRPr>
          </a:p>
          <a:p>
            <a:pPr marL="241047" indent="-213157">
              <a:buChar char="-"/>
              <a:tabLst>
                <a:tab pos="241047" algn="l"/>
              </a:tabLst>
            </a:pPr>
            <a:r>
              <a:rPr lang="pl-PL" sz="2000" spc="-16" dirty="0">
                <a:latin typeface="Arial"/>
                <a:cs typeface="Arial"/>
              </a:rPr>
              <a:t>Galop</a:t>
            </a:r>
            <a:endParaRPr lang="pl-PL" sz="2000" dirty="0">
              <a:latin typeface="Arial"/>
              <a:cs typeface="Arial"/>
            </a:endParaRPr>
          </a:p>
          <a:p>
            <a:pPr marL="241047" indent="-213157">
              <a:buChar char="-"/>
              <a:tabLst>
                <a:tab pos="241047" algn="l"/>
              </a:tabLst>
            </a:pPr>
            <a:r>
              <a:rPr lang="pl-PL" sz="2000" spc="-31" dirty="0">
                <a:latin typeface="Arial"/>
                <a:cs typeface="Arial"/>
              </a:rPr>
              <a:t>Kłus</a:t>
            </a:r>
          </a:p>
          <a:p>
            <a:pPr marL="241047" indent="-213157">
              <a:buChar char="-"/>
              <a:tabLst>
                <a:tab pos="241047" algn="l"/>
              </a:tabLst>
            </a:pPr>
            <a:r>
              <a:rPr lang="pl-PL" sz="2000" spc="-31" dirty="0">
                <a:latin typeface="Arial"/>
                <a:cs typeface="Arial"/>
              </a:rPr>
              <a:t>Stęp ( tylko na zawodach *)</a:t>
            </a:r>
          </a:p>
          <a:p>
            <a:pPr marL="241047" indent="-213157">
              <a:buChar char="-"/>
              <a:tabLst>
                <a:tab pos="241047" algn="l"/>
              </a:tabLst>
            </a:pPr>
            <a:endParaRPr lang="pl-PL" sz="3200" dirty="0">
              <a:latin typeface="Arial"/>
              <a:cs typeface="Arial"/>
            </a:endParaRPr>
          </a:p>
          <a:p>
            <a:pPr marL="43748" marR="381231">
              <a:lnSpc>
                <a:spcPts val="2830"/>
              </a:lnSpc>
            </a:pPr>
            <a:r>
              <a:rPr lang="pl-PL" sz="2400" i="1" dirty="0">
                <a:latin typeface="Arial"/>
                <a:cs typeface="Arial"/>
              </a:rPr>
              <a:t>W przypadku zmiany chodu:</a:t>
            </a:r>
            <a:r>
              <a:rPr lang="pl-PL" sz="2400" i="1" spc="-20" dirty="0">
                <a:latin typeface="Arial"/>
                <a:cs typeface="Arial"/>
              </a:rPr>
              <a:t> w punktacji uwzględnia się chód niższy. </a:t>
            </a:r>
            <a:r>
              <a:rPr lang="pl-PL" sz="2400" i="1" dirty="0">
                <a:latin typeface="Arial"/>
                <a:cs typeface="Arial"/>
              </a:rPr>
              <a:t>powrót do początkowego chodu nie jest oceniane</a:t>
            </a:r>
          </a:p>
          <a:p>
            <a:pPr>
              <a:spcBef>
                <a:spcPts val="243"/>
              </a:spcBef>
            </a:pPr>
            <a:endParaRPr sz="1882" dirty="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2799" y="3263153"/>
            <a:ext cx="3156528" cy="1629624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9765" rIns="0" bIns="0" rtlCol="0">
            <a:spAutoFit/>
          </a:bodyPr>
          <a:lstStyle/>
          <a:p>
            <a:pPr marL="150405">
              <a:spcBef>
                <a:spcPts val="471"/>
              </a:spcBef>
            </a:pPr>
            <a:r>
              <a:rPr sz="1882" b="1" spc="-16" dirty="0">
                <a:latin typeface="Georgia"/>
                <a:cs typeface="Georgia"/>
              </a:rPr>
              <a:t>Gr</a:t>
            </a:r>
            <a:r>
              <a:rPr lang="pl-PL" sz="1882" b="1" spc="-16" dirty="0" err="1">
                <a:latin typeface="Georgia"/>
                <a:cs typeface="Georgia"/>
              </a:rPr>
              <a:t>upa</a:t>
            </a:r>
            <a:r>
              <a:rPr sz="1882" b="1" spc="47" dirty="0">
                <a:latin typeface="Georgia"/>
                <a:cs typeface="Georgia"/>
              </a:rPr>
              <a:t> </a:t>
            </a:r>
            <a:r>
              <a:rPr sz="1882" b="1" spc="-78" dirty="0">
                <a:latin typeface="Georgia"/>
                <a:cs typeface="Georgia"/>
              </a:rPr>
              <a:t>:</a:t>
            </a:r>
            <a:r>
              <a:rPr lang="pl-PL" sz="1882" b="1" spc="-78" dirty="0">
                <a:latin typeface="Georgia"/>
                <a:cs typeface="Georgia"/>
              </a:rPr>
              <a:t> 1</a:t>
            </a:r>
          </a:p>
          <a:p>
            <a:pPr marL="150405">
              <a:spcBef>
                <a:spcPts val="471"/>
              </a:spcBef>
            </a:pPr>
            <a:endParaRPr lang="pl-PL" sz="1882" b="1" spc="-78" dirty="0">
              <a:latin typeface="Georgia"/>
              <a:cs typeface="Georgia"/>
            </a:endParaRPr>
          </a:p>
          <a:p>
            <a:pPr marL="150405">
              <a:spcBef>
                <a:spcPts val="471"/>
              </a:spcBef>
            </a:pPr>
            <a:r>
              <a:rPr lang="pl-PL" sz="2800" b="1" i="1" spc="-78" dirty="0">
                <a:latin typeface="Georgia"/>
                <a:cs typeface="Georgia"/>
              </a:rPr>
              <a:t>Korytarz na koniu</a:t>
            </a:r>
          </a:p>
        </p:txBody>
      </p:sp>
      <p:grpSp>
        <p:nvGrpSpPr>
          <p:cNvPr id="18" name="object 18"/>
          <p:cNvGrpSpPr/>
          <p:nvPr/>
        </p:nvGrpSpPr>
        <p:grpSpPr>
          <a:xfrm>
            <a:off x="752039" y="1114345"/>
            <a:ext cx="1170279" cy="1354411"/>
            <a:chOff x="513397" y="703897"/>
            <a:chExt cx="1115695" cy="1206500"/>
          </a:xfrm>
        </p:grpSpPr>
        <p:sp>
          <p:nvSpPr>
            <p:cNvPr id="19" name="object 19"/>
            <p:cNvSpPr/>
            <p:nvPr/>
          </p:nvSpPr>
          <p:spPr>
            <a:xfrm>
              <a:off x="594359" y="7848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4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0" name="object 20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1" name="object 21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0" y="1125220"/>
                  </a:moveTo>
                  <a:lnTo>
                    <a:pt x="1034415" y="1125220"/>
                  </a:lnTo>
                  <a:lnTo>
                    <a:pt x="1034415" y="0"/>
                  </a:lnTo>
                  <a:lnTo>
                    <a:pt x="0" y="0"/>
                  </a:lnTo>
                  <a:lnTo>
                    <a:pt x="0" y="11252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044" y="758824"/>
              <a:ext cx="923925" cy="114744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704034" y="5170879"/>
            <a:ext cx="5178206" cy="283456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txBody>
          <a:bodyPr vert="horz" wrap="square" lIns="0" tIns="104588" rIns="0" bIns="0" rtlCol="0">
            <a:spAutoFit/>
          </a:bodyPr>
          <a:lstStyle/>
          <a:p>
            <a:pPr marL="151401">
              <a:spcBef>
                <a:spcPts val="824"/>
              </a:spcBef>
            </a:pPr>
            <a:r>
              <a:rPr lang="pl-PL" sz="2400" dirty="0">
                <a:latin typeface="Arial Black"/>
                <a:cs typeface="Arial Black"/>
              </a:rPr>
              <a:t>Sprzęt:</a:t>
            </a:r>
          </a:p>
          <a:p>
            <a:pPr marL="494301" indent="-342900">
              <a:spcBef>
                <a:spcPts val="824"/>
              </a:spcBef>
              <a:buFont typeface="Wingdings" panose="05000000000000000000" pitchFamily="2" charset="2"/>
              <a:buChar char="q"/>
            </a:pPr>
            <a:r>
              <a:rPr lang="pl-PL" sz="2400" dirty="0">
                <a:latin typeface="Arial Black" panose="020B0A04020102020204" pitchFamily="34" charset="0"/>
                <a:cs typeface="Arial"/>
              </a:rPr>
              <a:t>2 czerwone chorągiewki </a:t>
            </a:r>
          </a:p>
          <a:p>
            <a:pPr marL="494301" indent="-342900">
              <a:spcBef>
                <a:spcPts val="824"/>
              </a:spcBef>
              <a:buFont typeface="Wingdings" panose="05000000000000000000" pitchFamily="2" charset="2"/>
              <a:buChar char="q"/>
            </a:pPr>
            <a:r>
              <a:rPr lang="pl-PL" sz="2400" dirty="0">
                <a:latin typeface="Arial Black" panose="020B0A04020102020204" pitchFamily="34" charset="0"/>
                <a:cs typeface="Arial"/>
              </a:rPr>
              <a:t>2 białe chorągiewki</a:t>
            </a:r>
          </a:p>
          <a:p>
            <a:pPr marL="494301" indent="-342900">
              <a:spcBef>
                <a:spcPts val="824"/>
              </a:spcBef>
              <a:buFont typeface="Wingdings" panose="05000000000000000000" pitchFamily="2" charset="2"/>
              <a:buChar char="q"/>
            </a:pPr>
            <a:r>
              <a:rPr lang="pl-PL" sz="2400" dirty="0">
                <a:latin typeface="Arial Black" panose="020B0A04020102020204" pitchFamily="34" charset="0"/>
                <a:cs typeface="Arial"/>
              </a:rPr>
              <a:t>1 </a:t>
            </a:r>
            <a:r>
              <a:rPr lang="pl-PL" sz="2400" spc="-25" dirty="0">
                <a:latin typeface="Arial Black" panose="020B0A04020102020204" pitchFamily="34" charset="0"/>
                <a:cs typeface="Arial"/>
              </a:rPr>
              <a:t>numer</a:t>
            </a:r>
          </a:p>
          <a:p>
            <a:pPr marL="494301" indent="-342900">
              <a:spcBef>
                <a:spcPts val="824"/>
              </a:spcBef>
              <a:buFont typeface="Wingdings" panose="05000000000000000000" pitchFamily="2" charset="2"/>
              <a:buChar char="q"/>
            </a:pPr>
            <a:r>
              <a:rPr lang="pl-PL" sz="2400" dirty="0">
                <a:latin typeface="Arial Black" panose="020B0A04020102020204" pitchFamily="34" charset="0"/>
                <a:cs typeface="Arial"/>
              </a:rPr>
              <a:t>4 drągi po 4 metry</a:t>
            </a:r>
          </a:p>
          <a:p>
            <a:pPr marL="494301" indent="-342900">
              <a:spcBef>
                <a:spcPts val="824"/>
              </a:spcBef>
              <a:buFont typeface="Wingdings" panose="05000000000000000000" pitchFamily="2" charset="2"/>
              <a:buChar char="q"/>
            </a:pPr>
            <a:endParaRPr lang="pl-PL" sz="2400" dirty="0">
              <a:latin typeface="Arial Black" panose="020B0A04020102020204" pitchFamily="34" charset="0"/>
              <a:cs typeface="Arial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4314709" y="2750832"/>
          <a:ext cx="2948535" cy="18723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8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59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Szerokość korytarza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5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0,7 m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037464"/>
                  </a:ext>
                </a:extLst>
              </a:tr>
              <a:tr h="467590">
                <a:tc>
                  <a:txBody>
                    <a:bodyPr/>
                    <a:lstStyle/>
                    <a:p>
                      <a:pPr marL="185420" marR="179070" indent="59055" algn="ctr">
                        <a:lnSpc>
                          <a:spcPts val="1150"/>
                        </a:lnSpc>
                        <a:spcBef>
                          <a:spcPts val="59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175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0,6 m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6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pl-PL" sz="1600" dirty="0">
                          <a:latin typeface="Times New Roman"/>
                          <a:cs typeface="Times New Roman"/>
                        </a:rPr>
                        <a:t>***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0,5 m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211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841665"/>
                  </a:ext>
                </a:extLst>
              </a:tr>
            </a:tbl>
          </a:graphicData>
        </a:graphic>
      </p:graphicFrame>
      <p:sp>
        <p:nvSpPr>
          <p:cNvPr id="32" name="object 32"/>
          <p:cNvSpPr txBox="1"/>
          <p:nvPr/>
        </p:nvSpPr>
        <p:spPr>
          <a:xfrm>
            <a:off x="695661" y="8420022"/>
            <a:ext cx="10884113" cy="1817793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8573" rIns="0" bIns="0" rtlCol="0">
            <a:spAutoFit/>
          </a:bodyPr>
          <a:lstStyle/>
          <a:p>
            <a:pPr marL="4980" algn="ctr">
              <a:spcBef>
                <a:spcPts val="855"/>
              </a:spcBef>
            </a:pP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Cel: Korytarz</a:t>
            </a:r>
          </a:p>
          <a:p>
            <a:pPr marL="4980" algn="ctr">
              <a:spcBef>
                <a:spcPts val="855"/>
              </a:spcBef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Przejechanie przez wyznaczoną ścieżkę bez dotknięcia drągów z zachowaniem początkowo obranego chodu</a:t>
            </a:r>
          </a:p>
          <a:p>
            <a:pPr marL="4980" algn="ctr">
              <a:spcBef>
                <a:spcPts val="855"/>
              </a:spcBef>
            </a:pPr>
            <a:endParaRPr lang="pl-PL" sz="2400" dirty="0">
              <a:solidFill>
                <a:srgbClr val="17365D"/>
              </a:solidFill>
              <a:latin typeface="Arial Black"/>
              <a:cs typeface="Arial Black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573049" y="1556991"/>
            <a:ext cx="4007223" cy="3191434"/>
            <a:chOff x="4814570" y="824864"/>
            <a:chExt cx="2554605" cy="2034539"/>
          </a:xfrm>
        </p:grpSpPr>
        <p:sp>
          <p:nvSpPr>
            <p:cNvPr id="35" name="object 35"/>
            <p:cNvSpPr/>
            <p:nvPr/>
          </p:nvSpPr>
          <p:spPr>
            <a:xfrm>
              <a:off x="4890770" y="9010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6" name="object 36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7" name="object 37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0" y="1958339"/>
                  </a:moveTo>
                  <a:lnTo>
                    <a:pt x="2478404" y="1958339"/>
                  </a:lnTo>
                  <a:lnTo>
                    <a:pt x="2478404" y="0"/>
                  </a:lnTo>
                  <a:lnTo>
                    <a:pt x="0" y="0"/>
                  </a:lnTo>
                  <a:lnTo>
                    <a:pt x="0" y="195833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</p:grpSp>
      <p:pic>
        <p:nvPicPr>
          <p:cNvPr id="7" name="Obraz 6">
            <a:extLst>
              <a:ext uri="{FF2B5EF4-FFF2-40B4-BE49-F238E27FC236}">
                <a16:creationId xmlns:a16="http://schemas.microsoft.com/office/drawing/2014/main" id="{B157F88A-7E5C-0405-BFD1-A428B461A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78" y="1269218"/>
            <a:ext cx="1047750" cy="1047750"/>
          </a:xfrm>
          <a:prstGeom prst="rect">
            <a:avLst/>
          </a:prstGeom>
        </p:spPr>
      </p:pic>
      <p:sp>
        <p:nvSpPr>
          <p:cNvPr id="33" name="object 26">
            <a:extLst>
              <a:ext uri="{FF2B5EF4-FFF2-40B4-BE49-F238E27FC236}">
                <a16:creationId xmlns:a16="http://schemas.microsoft.com/office/drawing/2014/main" id="{8D46B11A-F125-B600-F6F8-DAEE3F991EDF}"/>
              </a:ext>
            </a:extLst>
          </p:cNvPr>
          <p:cNvSpPr txBox="1"/>
          <p:nvPr/>
        </p:nvSpPr>
        <p:spPr>
          <a:xfrm>
            <a:off x="6095999" y="5248181"/>
            <a:ext cx="5484273" cy="282173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  <a:effectLst/>
        </p:spPr>
        <p:txBody>
          <a:bodyPr vert="horz" wrap="square" lIns="0" tIns="104588" rIns="0" bIns="0" rtlCol="0">
            <a:spAutoFit/>
          </a:bodyPr>
          <a:lstStyle/>
          <a:p>
            <a:pPr marL="152397">
              <a:spcBef>
                <a:spcPts val="824"/>
              </a:spcBef>
            </a:pPr>
            <a:r>
              <a:rPr lang="pl-PL" sz="2400" spc="-16" dirty="0">
                <a:latin typeface="Arial Black"/>
                <a:cs typeface="Arial Black"/>
              </a:rPr>
              <a:t>Właściwości:</a:t>
            </a:r>
            <a:endParaRPr lang="pl-PL" sz="2400" dirty="0">
              <a:latin typeface="Arial Black"/>
              <a:cs typeface="Arial Black"/>
            </a:endParaRPr>
          </a:p>
          <a:p>
            <a:pPr marL="581950" indent="-342900">
              <a:spcBef>
                <a:spcPts val="1280"/>
              </a:spcBef>
              <a:buFont typeface="Wingdings" panose="05000000000000000000" pitchFamily="2" charset="2"/>
              <a:buChar char="q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Długość 8 metrów</a:t>
            </a:r>
          </a:p>
          <a:p>
            <a:pPr marL="581950" indent="-342900">
              <a:spcBef>
                <a:spcPts val="1280"/>
              </a:spcBef>
              <a:buFont typeface="Wingdings" panose="05000000000000000000" pitchFamily="2" charset="2"/>
              <a:buChar char="q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Korytarz z drągów ułożony </a:t>
            </a:r>
            <a:r>
              <a:rPr lang="pl-PL" sz="2400" dirty="0">
                <a:latin typeface="Arial"/>
                <a:cs typeface="Arial"/>
              </a:rPr>
              <a:t>w linii prostej przymocowany do podłoża</a:t>
            </a:r>
          </a:p>
          <a:p>
            <a:pPr marL="581950" indent="-342900">
              <a:spcBef>
                <a:spcPts val="1280"/>
              </a:spcBef>
              <a:buFont typeface="Wingdings" panose="05000000000000000000" pitchFamily="2" charset="2"/>
              <a:buChar char="q"/>
            </a:pPr>
            <a:r>
              <a:rPr lang="pl-PL" sz="2400" spc="-25" dirty="0">
                <a:latin typeface="Arial"/>
                <a:cs typeface="Arial"/>
              </a:rPr>
              <a:t>Unikaj nierówności terenu, równe podłoże</a:t>
            </a:r>
            <a:endParaRPr sz="1882" dirty="0">
              <a:latin typeface="Arial Black"/>
              <a:cs typeface="Arial Black"/>
            </a:endParaRPr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0A4BBB45-CB76-F814-6B5A-D68BB91F3758}"/>
              </a:ext>
            </a:extLst>
          </p:cNvPr>
          <p:cNvSpPr txBox="1"/>
          <p:nvPr/>
        </p:nvSpPr>
        <p:spPr>
          <a:xfrm>
            <a:off x="910225" y="10971742"/>
            <a:ext cx="4947521" cy="14820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dirty="0">
                <a:latin typeface="Arial"/>
                <a:cs typeface="Arial"/>
              </a:rPr>
              <a:t>Przed przeszkodą: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dirty="0">
                <a:latin typeface="Arial"/>
                <a:cs typeface="Arial"/>
              </a:rPr>
              <a:t>-</a:t>
            </a:r>
            <a:r>
              <a:rPr lang="pl-PL" sz="1882" spc="471" dirty="0">
                <a:latin typeface="Arial"/>
                <a:cs typeface="Arial"/>
              </a:rPr>
              <a:t> </a:t>
            </a:r>
            <a:r>
              <a:rPr lang="pl-PL" sz="1882" dirty="0">
                <a:solidFill>
                  <a:srgbClr val="000000"/>
                </a:solidFill>
                <a:latin typeface="Arial" panose="020B0604020202020204" pitchFamily="34" charset="0"/>
              </a:rPr>
              <a:t>wolta, wyłamanie, cofnięcie, odmowa, błąd trasy</a:t>
            </a:r>
            <a:endParaRPr lang="pl-PL" sz="1882" b="1" spc="-16" dirty="0">
              <a:latin typeface="Arial"/>
              <a:cs typeface="Arial"/>
            </a:endParaRPr>
          </a:p>
          <a:p>
            <a:pPr marL="233078" indent="-213157">
              <a:lnSpc>
                <a:spcPts val="2212"/>
              </a:lnSpc>
              <a:buChar char="-"/>
              <a:tabLst>
                <a:tab pos="233078" algn="l"/>
              </a:tabLst>
            </a:pPr>
            <a:endParaRPr lang="pl-PL" sz="1882" b="1" spc="-16" dirty="0">
              <a:latin typeface="Arial"/>
              <a:cs typeface="Arial"/>
            </a:endParaRP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  <a:endParaRPr sz="1882" dirty="0">
              <a:latin typeface="Arial"/>
              <a:cs typeface="Arial"/>
            </a:endParaRPr>
          </a:p>
        </p:txBody>
      </p:sp>
      <p:pic>
        <p:nvPicPr>
          <p:cNvPr id="43" name="Obraz 42">
            <a:extLst>
              <a:ext uri="{FF2B5EF4-FFF2-40B4-BE49-F238E27FC236}">
                <a16:creationId xmlns:a16="http://schemas.microsoft.com/office/drawing/2014/main" id="{66D1166C-938B-E138-A607-EB1AB528F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072" y="1159209"/>
            <a:ext cx="3984977" cy="1463855"/>
          </a:xfrm>
          <a:prstGeom prst="rect">
            <a:avLst/>
          </a:prstGeom>
        </p:spPr>
      </p:pic>
      <p:grpSp>
        <p:nvGrpSpPr>
          <p:cNvPr id="3" name="object 34">
            <a:extLst>
              <a:ext uri="{FF2B5EF4-FFF2-40B4-BE49-F238E27FC236}">
                <a16:creationId xmlns:a16="http://schemas.microsoft.com/office/drawing/2014/main" id="{B4B83787-075F-CD7D-2301-020E51AC9C16}"/>
              </a:ext>
            </a:extLst>
          </p:cNvPr>
          <p:cNvGrpSpPr/>
          <p:nvPr/>
        </p:nvGrpSpPr>
        <p:grpSpPr>
          <a:xfrm>
            <a:off x="7460492" y="1569321"/>
            <a:ext cx="4119780" cy="3387663"/>
            <a:chOff x="4897437" y="1223962"/>
            <a:chExt cx="2626360" cy="2159635"/>
          </a:xfrm>
        </p:grpSpPr>
        <p:sp>
          <p:nvSpPr>
            <p:cNvPr id="4" name="object 35">
              <a:extLst>
                <a:ext uri="{FF2B5EF4-FFF2-40B4-BE49-F238E27FC236}">
                  <a16:creationId xmlns:a16="http://schemas.microsoft.com/office/drawing/2014/main" id="{630D514D-9D40-0277-0BB7-696DFB8857E0}"/>
                </a:ext>
              </a:extLst>
            </p:cNvPr>
            <p:cNvSpPr/>
            <p:nvPr/>
          </p:nvSpPr>
          <p:spPr>
            <a:xfrm>
              <a:off x="4978400" y="1304925"/>
              <a:ext cx="2545080" cy="2078355"/>
            </a:xfrm>
            <a:custGeom>
              <a:avLst/>
              <a:gdLst/>
              <a:ahLst/>
              <a:cxnLst/>
              <a:rect l="l" t="t" r="r" b="b"/>
              <a:pathLst>
                <a:path w="2545079" h="2078354">
                  <a:moveTo>
                    <a:pt x="2545079" y="0"/>
                  </a:moveTo>
                  <a:lnTo>
                    <a:pt x="0" y="0"/>
                  </a:lnTo>
                  <a:lnTo>
                    <a:pt x="0" y="2078354"/>
                  </a:lnTo>
                  <a:lnTo>
                    <a:pt x="2545079" y="2078354"/>
                  </a:lnTo>
                  <a:lnTo>
                    <a:pt x="2545079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5" name="object 36">
              <a:extLst>
                <a:ext uri="{FF2B5EF4-FFF2-40B4-BE49-F238E27FC236}">
                  <a16:creationId xmlns:a16="http://schemas.microsoft.com/office/drawing/2014/main" id="{E8EC4DFB-F623-40B1-4406-9D54FD804A17}"/>
                </a:ext>
              </a:extLst>
            </p:cNvPr>
            <p:cNvSpPr/>
            <p:nvPr/>
          </p:nvSpPr>
          <p:spPr>
            <a:xfrm>
              <a:off x="4902200" y="1228725"/>
              <a:ext cx="2545080" cy="2078355"/>
            </a:xfrm>
            <a:custGeom>
              <a:avLst/>
              <a:gdLst/>
              <a:ahLst/>
              <a:cxnLst/>
              <a:rect l="l" t="t" r="r" b="b"/>
              <a:pathLst>
                <a:path w="2545079" h="2078354">
                  <a:moveTo>
                    <a:pt x="2545079" y="0"/>
                  </a:moveTo>
                  <a:lnTo>
                    <a:pt x="0" y="0"/>
                  </a:lnTo>
                  <a:lnTo>
                    <a:pt x="0" y="2078354"/>
                  </a:lnTo>
                  <a:lnTo>
                    <a:pt x="2545079" y="2078354"/>
                  </a:lnTo>
                  <a:lnTo>
                    <a:pt x="25450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9" name="object 37">
              <a:extLst>
                <a:ext uri="{FF2B5EF4-FFF2-40B4-BE49-F238E27FC236}">
                  <a16:creationId xmlns:a16="http://schemas.microsoft.com/office/drawing/2014/main" id="{71C96015-AF76-679C-8CA1-882162F6F069}"/>
                </a:ext>
              </a:extLst>
            </p:cNvPr>
            <p:cNvSpPr/>
            <p:nvPr/>
          </p:nvSpPr>
          <p:spPr>
            <a:xfrm>
              <a:off x="4902200" y="1228725"/>
              <a:ext cx="2545080" cy="2078355"/>
            </a:xfrm>
            <a:custGeom>
              <a:avLst/>
              <a:gdLst/>
              <a:ahLst/>
              <a:cxnLst/>
              <a:rect l="l" t="t" r="r" b="b"/>
              <a:pathLst>
                <a:path w="2545079" h="2078354">
                  <a:moveTo>
                    <a:pt x="0" y="2078354"/>
                  </a:moveTo>
                  <a:lnTo>
                    <a:pt x="2545079" y="2078354"/>
                  </a:lnTo>
                  <a:lnTo>
                    <a:pt x="2545079" y="0"/>
                  </a:lnTo>
                  <a:lnTo>
                    <a:pt x="0" y="0"/>
                  </a:lnTo>
                  <a:lnTo>
                    <a:pt x="0" y="207835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pic>
          <p:nvPicPr>
            <p:cNvPr id="10" name="object 38">
              <a:extLst>
                <a:ext uri="{FF2B5EF4-FFF2-40B4-BE49-F238E27FC236}">
                  <a16:creationId xmlns:a16="http://schemas.microsoft.com/office/drawing/2014/main" id="{E2257DB4-3566-71A0-90B8-E1F5562605F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98719" y="1280160"/>
              <a:ext cx="2438400" cy="15894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2907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3486" y="10643497"/>
            <a:ext cx="4196279" cy="389448"/>
          </a:xfrm>
          <a:prstGeom prst="rect">
            <a:avLst/>
          </a:prstGeom>
        </p:spPr>
        <p:txBody>
          <a:bodyPr vert="horz" wrap="square" lIns="0" tIns="19922" rIns="0" bIns="0" rtlCol="0">
            <a:spAutoFit/>
          </a:bodyPr>
          <a:lstStyle/>
          <a:p>
            <a:pPr marL="19921">
              <a:spcBef>
                <a:spcPts val="157"/>
              </a:spcBef>
            </a:pP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Błędy za efektywność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3485" y="12379660"/>
            <a:ext cx="4938755" cy="20869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Podczas przeszkody:</a:t>
            </a:r>
          </a:p>
          <a:p>
            <a:pPr marL="295830" indent="-145425">
              <a:lnSpc>
                <a:spcPts val="2165"/>
              </a:lnSpc>
              <a:buChar char="-"/>
              <a:tabLst>
                <a:tab pos="295830" algn="l"/>
              </a:tabLst>
            </a:pPr>
            <a:r>
              <a:rPr lang="pl-PL" sz="1882" dirty="0">
                <a:latin typeface="Arial"/>
                <a:cs typeface="Arial"/>
              </a:rPr>
              <a:t>Zmiana chodu</a:t>
            </a:r>
          </a:p>
          <a:p>
            <a:pPr>
              <a:spcBef>
                <a:spcPts val="24"/>
              </a:spcBef>
            </a:pPr>
            <a:r>
              <a:rPr lang="pl-PL" sz="1882" dirty="0">
                <a:latin typeface="Arial"/>
                <a:cs typeface="Arial"/>
              </a:rPr>
              <a:t>  - Wjazd lub wyjazd z przeszkody w chodzie  </a:t>
            </a:r>
          </a:p>
          <a:p>
            <a:pPr>
              <a:spcBef>
                <a:spcPts val="24"/>
              </a:spcBef>
            </a:pPr>
            <a:r>
              <a:rPr lang="pl-PL" sz="1882" dirty="0">
                <a:latin typeface="Arial"/>
                <a:cs typeface="Arial"/>
              </a:rPr>
              <a:t>    innym niż stęp 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endParaRPr lang="pl-PL" sz="1882" b="1" spc="-16" dirty="0">
              <a:latin typeface="Arial"/>
              <a:cs typeface="Arial"/>
            </a:endParaRP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  <a:endParaRPr sz="1882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4719" y="13513598"/>
            <a:ext cx="4947522" cy="1654329"/>
          </a:xfrm>
          <a:prstGeom prst="rect">
            <a:avLst/>
          </a:prstGeom>
          <a:solidFill>
            <a:srgbClr val="FFE499"/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Niebezpieczne sytuacje:</a:t>
            </a:r>
          </a:p>
          <a:p>
            <a:pPr marL="241047" indent="-213157">
              <a:lnSpc>
                <a:spcPct val="117500"/>
              </a:lnSpc>
              <a:buClr>
                <a:schemeClr val="dk1"/>
              </a:buClr>
              <a:buSzPts val="1200"/>
              <a:buChar char="-"/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-</a:t>
            </a:r>
            <a:r>
              <a:rPr lang="pl-PL" sz="1882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Utrata równowagi przez jeźdźca lub konia</a:t>
            </a:r>
          </a:p>
          <a:p>
            <a:pPr marL="241047" indent="-213157">
              <a:lnSpc>
                <a:spcPct val="117500"/>
              </a:lnSpc>
              <a:buClr>
                <a:schemeClr val="dk1"/>
              </a:buClr>
              <a:buSzPts val="1200"/>
              <a:buChar char="-"/>
            </a:pPr>
            <a:r>
              <a:rPr lang="pl-PL" sz="1882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Każdy inny chód niż stęp</a:t>
            </a:r>
          </a:p>
          <a:p>
            <a:pPr marL="241047" indent="-213157">
              <a:lnSpc>
                <a:spcPct val="117500"/>
              </a:lnSpc>
              <a:buClr>
                <a:schemeClr val="dk1"/>
              </a:buClr>
              <a:buSzPts val="1200"/>
              <a:buFontTx/>
              <a:buChar char="-"/>
            </a:pPr>
            <a:r>
              <a:rPr lang="pl-PL" sz="1882" kern="0" dirty="0">
                <a:solidFill>
                  <a:sysClr val="windowText" lastClr="000000"/>
                </a:solidFill>
                <a:latin typeface="Arial"/>
                <a:cs typeface="Arial"/>
              </a:rPr>
              <a:t>Brak korekty chodu wyższego niż stęp</a:t>
            </a:r>
            <a:endParaRPr lang="pl-PL" sz="1882" dirty="0">
              <a:solidFill>
                <a:srgbClr val="805F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27890">
              <a:spcBef>
                <a:spcPts val="188"/>
              </a:spcBef>
            </a:pPr>
            <a:endParaRPr sz="1882" dirty="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95999" y="10625748"/>
            <a:ext cx="4909671" cy="45689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2400" dirty="0">
                <a:solidFill>
                  <a:srgbClr val="385522"/>
                </a:solidFill>
                <a:latin typeface="Arial Black"/>
                <a:cs typeface="Arial Black"/>
              </a:rPr>
              <a:t>Ocena stylu:</a:t>
            </a:r>
          </a:p>
          <a:p>
            <a:pPr marL="27890">
              <a:lnSpc>
                <a:spcPts val="2212"/>
              </a:lnSpc>
              <a:spcBef>
                <a:spcPts val="2071"/>
              </a:spcBef>
            </a:pPr>
            <a:r>
              <a:rPr lang="pl-PL" sz="2400" b="1" spc="-16" dirty="0">
                <a:latin typeface="Arial"/>
                <a:cs typeface="Arial"/>
              </a:rPr>
              <a:t>Prawidłowa</a:t>
            </a:r>
            <a:r>
              <a:rPr lang="pl-PL" sz="2400" b="1" spc="-39" dirty="0">
                <a:latin typeface="Arial"/>
                <a:cs typeface="Arial"/>
              </a:rPr>
              <a:t> </a:t>
            </a:r>
            <a:r>
              <a:rPr lang="pl-PL" sz="2400" b="1" dirty="0">
                <a:latin typeface="Arial"/>
                <a:cs typeface="Arial"/>
              </a:rPr>
              <a:t>pozycja</a:t>
            </a:r>
            <a:r>
              <a:rPr lang="pl-PL" sz="2400" b="1" spc="-31" dirty="0">
                <a:latin typeface="Arial"/>
                <a:cs typeface="Arial"/>
              </a:rPr>
              <a:t> </a:t>
            </a:r>
            <a:r>
              <a:rPr lang="pl-PL" sz="2400" b="1" spc="-16" dirty="0">
                <a:latin typeface="Arial"/>
                <a:cs typeface="Arial"/>
              </a:rPr>
              <a:t>jeźdźca</a:t>
            </a:r>
            <a:endParaRPr lang="pl-PL" sz="2400" dirty="0">
              <a:latin typeface="Arial"/>
              <a:cs typeface="Arial"/>
            </a:endParaRPr>
          </a:p>
          <a:p>
            <a:pPr marL="27890" marR="150405" indent="213157">
              <a:lnSpc>
                <a:spcPts val="2165"/>
              </a:lnSpc>
              <a:spcBef>
                <a:spcPts val="102"/>
              </a:spcBef>
              <a:buChar char="-"/>
              <a:tabLst>
                <a:tab pos="241047" algn="l"/>
              </a:tabLst>
            </a:pPr>
            <a:r>
              <a:rPr lang="pl-PL" sz="2400" dirty="0">
                <a:latin typeface="Arial"/>
                <a:cs typeface="Arial"/>
              </a:rPr>
              <a:t>Pozycja</a:t>
            </a:r>
            <a:r>
              <a:rPr lang="pl-PL" sz="2400" spc="-39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wyprostowana</a:t>
            </a:r>
          </a:p>
          <a:p>
            <a:pPr marL="27890" marR="1013990" indent="213157">
              <a:lnSpc>
                <a:spcPts val="2165"/>
              </a:lnSpc>
              <a:buChar char="-"/>
              <a:tabLst>
                <a:tab pos="241047" algn="l"/>
              </a:tabLst>
            </a:pPr>
            <a:r>
              <a:rPr lang="pl-PL" sz="2400" dirty="0">
                <a:latin typeface="Arial"/>
                <a:cs typeface="Arial"/>
              </a:rPr>
              <a:t>Jeździec</a:t>
            </a:r>
            <a:r>
              <a:rPr lang="pl-PL" sz="2400" spc="-24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w</a:t>
            </a:r>
            <a:r>
              <a:rPr lang="pl-PL" sz="2400" spc="-16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równowadze</a:t>
            </a:r>
            <a:r>
              <a:rPr lang="pl-PL" sz="2400" spc="-16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oparty</a:t>
            </a:r>
            <a:r>
              <a:rPr lang="pl-PL" sz="2400" spc="-16" dirty="0">
                <a:latin typeface="Arial"/>
                <a:cs typeface="Arial"/>
              </a:rPr>
              <a:t> </a:t>
            </a:r>
            <a:r>
              <a:rPr lang="pl-PL" sz="2400" spc="-39" dirty="0">
                <a:latin typeface="Arial"/>
                <a:cs typeface="Arial"/>
              </a:rPr>
              <a:t>na strzemionach </a:t>
            </a:r>
          </a:p>
          <a:p>
            <a:pPr marL="27890" marR="1013990" indent="213157">
              <a:lnSpc>
                <a:spcPts val="2165"/>
              </a:lnSpc>
              <a:buChar char="-"/>
              <a:tabLst>
                <a:tab pos="241047" algn="l"/>
              </a:tabLst>
            </a:pPr>
            <a:r>
              <a:rPr lang="pl-PL" sz="2400" spc="-39" dirty="0">
                <a:latin typeface="Arial"/>
                <a:cs typeface="Arial"/>
              </a:rPr>
              <a:t>Wzrok skierowany naprzód           </a:t>
            </a:r>
          </a:p>
          <a:p>
            <a:pPr marL="27890" marR="1013990" indent="213157">
              <a:lnSpc>
                <a:spcPts val="2165"/>
              </a:lnSpc>
              <a:buChar char="-"/>
              <a:tabLst>
                <a:tab pos="241047" algn="l"/>
              </a:tabLst>
            </a:pPr>
            <a:endParaRPr lang="pl-PL" sz="2400" b="1" spc="-39" dirty="0">
              <a:latin typeface="Arial"/>
              <a:cs typeface="Arial"/>
            </a:endParaRPr>
          </a:p>
          <a:p>
            <a:pPr marL="27890" marR="1013990">
              <a:lnSpc>
                <a:spcPts val="2165"/>
              </a:lnSpc>
              <a:tabLst>
                <a:tab pos="241047" algn="l"/>
              </a:tabLst>
            </a:pPr>
            <a:r>
              <a:rPr lang="pl-PL" sz="2400" b="1" dirty="0">
                <a:latin typeface="Arial"/>
                <a:cs typeface="Arial"/>
              </a:rPr>
              <a:t>Regularny</a:t>
            </a:r>
            <a:r>
              <a:rPr lang="pl-PL" sz="2400" b="1" spc="-31" dirty="0">
                <a:latin typeface="Arial"/>
                <a:cs typeface="Arial"/>
              </a:rPr>
              <a:t> </a:t>
            </a:r>
            <a:r>
              <a:rPr lang="pl-PL" sz="2400" b="1" dirty="0">
                <a:latin typeface="Arial"/>
                <a:cs typeface="Arial"/>
              </a:rPr>
              <a:t>ruch</a:t>
            </a:r>
            <a:r>
              <a:rPr lang="pl-PL" sz="2400" b="1" spc="-31" dirty="0">
                <a:latin typeface="Arial"/>
                <a:cs typeface="Arial"/>
              </a:rPr>
              <a:t> </a:t>
            </a:r>
            <a:r>
              <a:rPr lang="pl-PL" sz="2400" b="1" spc="-16" dirty="0">
                <a:latin typeface="Arial"/>
                <a:cs typeface="Arial"/>
              </a:rPr>
              <a:t>naprzód</a:t>
            </a:r>
          </a:p>
          <a:p>
            <a:pPr marL="27890" marR="1013990">
              <a:lnSpc>
                <a:spcPts val="2165"/>
              </a:lnSpc>
              <a:tabLst>
                <a:tab pos="241047" algn="l"/>
              </a:tabLst>
            </a:pPr>
            <a:r>
              <a:rPr lang="pl-PL" sz="2400" b="1" spc="-16" dirty="0">
                <a:latin typeface="Arial"/>
                <a:cs typeface="Arial"/>
              </a:rPr>
              <a:t> </a:t>
            </a:r>
          </a:p>
          <a:p>
            <a:pPr marL="27890" marR="1013990">
              <a:lnSpc>
                <a:spcPts val="2165"/>
              </a:lnSpc>
              <a:tabLst>
                <a:tab pos="241047" algn="l"/>
              </a:tabLst>
            </a:pPr>
            <a:r>
              <a:rPr lang="pl-PL" sz="2400" b="1" dirty="0">
                <a:latin typeface="Arial"/>
                <a:cs typeface="Arial"/>
              </a:rPr>
              <a:t>Kontrola</a:t>
            </a:r>
            <a:r>
              <a:rPr lang="pl-PL" sz="2400" b="1" spc="-133" dirty="0">
                <a:latin typeface="Arial"/>
                <a:cs typeface="Arial"/>
              </a:rPr>
              <a:t> </a:t>
            </a:r>
            <a:r>
              <a:rPr lang="pl-PL" sz="2400" b="1" spc="-16" dirty="0">
                <a:latin typeface="Arial"/>
                <a:cs typeface="Arial"/>
              </a:rPr>
              <a:t>trasy</a:t>
            </a:r>
            <a:endParaRPr lang="pl-PL" sz="2400" dirty="0">
              <a:latin typeface="Arial"/>
              <a:cs typeface="Arial"/>
            </a:endParaRPr>
          </a:p>
          <a:p>
            <a:pPr marL="27890">
              <a:lnSpc>
                <a:spcPts val="2165"/>
              </a:lnSpc>
            </a:pPr>
            <a:r>
              <a:rPr lang="pl-PL" sz="2400" dirty="0">
                <a:latin typeface="Arial"/>
                <a:cs typeface="Arial"/>
              </a:rPr>
              <a:t>Koń</a:t>
            </a:r>
            <a:r>
              <a:rPr lang="pl-PL" sz="2400" spc="-31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pokonuje</a:t>
            </a:r>
            <a:r>
              <a:rPr lang="pl-PL" sz="2400" spc="-31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przeszkodę</a:t>
            </a:r>
            <a:r>
              <a:rPr lang="pl-PL" sz="2400" spc="-31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w</a:t>
            </a:r>
            <a:r>
              <a:rPr lang="pl-PL" sz="2400" spc="-24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linii</a:t>
            </a:r>
            <a:r>
              <a:rPr lang="pl-PL" sz="2400" spc="-31" dirty="0">
                <a:latin typeface="Arial"/>
                <a:cs typeface="Arial"/>
              </a:rPr>
              <a:t> </a:t>
            </a:r>
            <a:r>
              <a:rPr lang="pl-PL" sz="2400" spc="-16" dirty="0">
                <a:latin typeface="Arial"/>
                <a:cs typeface="Arial"/>
              </a:rPr>
              <a:t>prostej</a:t>
            </a:r>
            <a:endParaRPr lang="pl-PL" sz="2400" dirty="0">
              <a:solidFill>
                <a:srgbClr val="385522"/>
              </a:solidFill>
              <a:latin typeface="Arial Black"/>
              <a:cs typeface="Arial Black"/>
            </a:endParaRPr>
          </a:p>
          <a:p>
            <a:pPr marL="27890">
              <a:spcBef>
                <a:spcPts val="188"/>
              </a:spcBef>
            </a:pPr>
            <a:endParaRPr lang="pl-PL" sz="2400" dirty="0">
              <a:solidFill>
                <a:srgbClr val="385522"/>
              </a:solidFill>
              <a:latin typeface="Arial Black"/>
              <a:cs typeface="Arial Black"/>
            </a:endParaRPr>
          </a:p>
          <a:p>
            <a:pPr marL="27890">
              <a:spcBef>
                <a:spcPts val="188"/>
              </a:spcBef>
            </a:pPr>
            <a:endParaRPr lang="pl-PL" sz="2400" dirty="0">
              <a:solidFill>
                <a:srgbClr val="385522"/>
              </a:solidFill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2799" y="3263153"/>
            <a:ext cx="3156528" cy="1396227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9765" rIns="0" bIns="0" rtlCol="0">
            <a:spAutoFit/>
          </a:bodyPr>
          <a:lstStyle/>
          <a:p>
            <a:pPr marL="150405">
              <a:spcBef>
                <a:spcPts val="471"/>
              </a:spcBef>
            </a:pPr>
            <a:r>
              <a:rPr sz="1882" b="1" spc="-16" dirty="0">
                <a:latin typeface="Georgia"/>
                <a:cs typeface="Georgia"/>
              </a:rPr>
              <a:t>Gr</a:t>
            </a:r>
            <a:r>
              <a:rPr lang="pl-PL" sz="1882" b="1" spc="-16" dirty="0" err="1">
                <a:latin typeface="Georgia"/>
                <a:cs typeface="Georgia"/>
              </a:rPr>
              <a:t>upa</a:t>
            </a:r>
            <a:r>
              <a:rPr sz="1882" b="1" spc="-78" dirty="0">
                <a:latin typeface="Georgia"/>
                <a:cs typeface="Georgia"/>
              </a:rPr>
              <a:t>:</a:t>
            </a:r>
            <a:r>
              <a:rPr lang="pl-PL" sz="1882" b="1" spc="-78" dirty="0">
                <a:latin typeface="Georgia"/>
                <a:cs typeface="Georgia"/>
              </a:rPr>
              <a:t> 3</a:t>
            </a:r>
          </a:p>
          <a:p>
            <a:pPr marL="152397" algn="ctr">
              <a:lnSpc>
                <a:spcPts val="2180"/>
              </a:lnSpc>
              <a:spcBef>
                <a:spcPts val="478"/>
              </a:spcBef>
            </a:pPr>
            <a:r>
              <a:rPr lang="pl-PL" sz="2800" b="1" i="1" spc="-78" dirty="0">
                <a:latin typeface="Book Antiqua" panose="02040602050305030304" pitchFamily="18" charset="0"/>
                <a:cs typeface="Georgia"/>
              </a:rPr>
              <a:t> </a:t>
            </a:r>
            <a:r>
              <a:rPr lang="pl-PL" sz="2800" b="1" i="1" spc="-16" dirty="0">
                <a:latin typeface="Georgia" panose="02040502050405020303" pitchFamily="18" charset="0"/>
                <a:cs typeface="Bookman Old Style"/>
              </a:rPr>
              <a:t>Mostek</a:t>
            </a:r>
          </a:p>
          <a:p>
            <a:pPr marL="152397" algn="ctr">
              <a:lnSpc>
                <a:spcPts val="2180"/>
              </a:lnSpc>
              <a:spcBef>
                <a:spcPts val="478"/>
              </a:spcBef>
            </a:pPr>
            <a:r>
              <a:rPr lang="pl-PL" sz="2800" b="1" i="1" spc="-16" dirty="0">
                <a:latin typeface="Georgia" panose="02040502050405020303" pitchFamily="18" charset="0"/>
                <a:cs typeface="Bookman Old Style"/>
              </a:rPr>
              <a:t>na koniu</a:t>
            </a:r>
            <a:endParaRPr lang="pl-PL" sz="2800" b="1" i="1" dirty="0">
              <a:latin typeface="Georgia" panose="02040502050405020303" pitchFamily="18" charset="0"/>
              <a:cs typeface="Bookman Old Style"/>
            </a:endParaRPr>
          </a:p>
          <a:p>
            <a:pPr marL="150405">
              <a:spcBef>
                <a:spcPts val="471"/>
              </a:spcBef>
            </a:pPr>
            <a:endParaRPr lang="pl-PL" sz="1882" b="1" spc="-78" dirty="0">
              <a:latin typeface="Georgia"/>
              <a:cs typeface="Georg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52039" y="1114345"/>
            <a:ext cx="1170279" cy="1354411"/>
            <a:chOff x="513397" y="703897"/>
            <a:chExt cx="1115695" cy="1206500"/>
          </a:xfrm>
        </p:grpSpPr>
        <p:sp>
          <p:nvSpPr>
            <p:cNvPr id="19" name="object 19"/>
            <p:cNvSpPr/>
            <p:nvPr/>
          </p:nvSpPr>
          <p:spPr>
            <a:xfrm>
              <a:off x="594359" y="7848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4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0" name="object 20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1" name="object 21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0" y="1125220"/>
                  </a:moveTo>
                  <a:lnTo>
                    <a:pt x="1034415" y="1125220"/>
                  </a:lnTo>
                  <a:lnTo>
                    <a:pt x="1034415" y="0"/>
                  </a:lnTo>
                  <a:lnTo>
                    <a:pt x="0" y="0"/>
                  </a:lnTo>
                  <a:lnTo>
                    <a:pt x="0" y="11252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044" y="758824"/>
              <a:ext cx="923925" cy="114744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819376" y="5197288"/>
            <a:ext cx="5178206" cy="283199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txBody>
          <a:bodyPr vert="horz" wrap="square" lIns="0" tIns="104588" rIns="0" bIns="0" rtlCol="0">
            <a:spAutoFit/>
          </a:bodyPr>
          <a:lstStyle/>
          <a:p>
            <a:pPr marL="150405">
              <a:spcBef>
                <a:spcPts val="824"/>
              </a:spcBef>
            </a:pPr>
            <a:r>
              <a:rPr lang="pl-PL" sz="2400" dirty="0">
                <a:latin typeface="Arial Black"/>
                <a:cs typeface="Arial Black"/>
              </a:rPr>
              <a:t>Sprzęt</a:t>
            </a:r>
          </a:p>
          <a:p>
            <a:pPr>
              <a:spcBef>
                <a:spcPts val="94"/>
              </a:spcBef>
            </a:pPr>
            <a:endParaRPr lang="pl-PL" sz="2400" dirty="0">
              <a:latin typeface="Arial Black"/>
              <a:cs typeface="Arial Black"/>
            </a:endParaRPr>
          </a:p>
          <a:p>
            <a:pPr marL="634746" indent="-342900">
              <a:lnSpc>
                <a:spcPts val="2212"/>
              </a:lnSpc>
              <a:buFont typeface="Wingdings" panose="05000000000000000000" pitchFamily="2" charset="2"/>
              <a:buChar char="q"/>
              <a:tabLst>
                <a:tab pos="437271" algn="l"/>
              </a:tabLst>
            </a:pPr>
            <a:r>
              <a:rPr lang="pl-PL" sz="2400" dirty="0">
                <a:latin typeface="Arial"/>
                <a:cs typeface="Arial"/>
              </a:rPr>
              <a:t>2</a:t>
            </a:r>
            <a:r>
              <a:rPr lang="pl-PL" sz="2400" spc="-16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czerwone chorągiewki</a:t>
            </a:r>
          </a:p>
          <a:p>
            <a:pPr marL="634746" indent="-342900">
              <a:lnSpc>
                <a:spcPts val="2165"/>
              </a:lnSpc>
              <a:buFont typeface="Wingdings" panose="05000000000000000000" pitchFamily="2" charset="2"/>
              <a:buChar char="q"/>
              <a:tabLst>
                <a:tab pos="437271" algn="l"/>
              </a:tabLst>
            </a:pPr>
            <a:r>
              <a:rPr lang="pl-PL" sz="2400" dirty="0">
                <a:latin typeface="Arial"/>
                <a:cs typeface="Arial"/>
              </a:rPr>
              <a:t>2</a:t>
            </a:r>
            <a:r>
              <a:rPr lang="pl-PL" sz="2400" spc="-16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białe chorągiewki</a:t>
            </a:r>
          </a:p>
          <a:p>
            <a:pPr marL="634746" indent="-342900">
              <a:lnSpc>
                <a:spcPts val="2165"/>
              </a:lnSpc>
              <a:buFont typeface="Wingdings" panose="05000000000000000000" pitchFamily="2" charset="2"/>
              <a:buChar char="q"/>
              <a:tabLst>
                <a:tab pos="437271" algn="l"/>
              </a:tabLst>
            </a:pPr>
            <a:r>
              <a:rPr lang="pl-PL" sz="2400" dirty="0">
                <a:latin typeface="Arial"/>
                <a:cs typeface="Arial"/>
              </a:rPr>
              <a:t>1 </a:t>
            </a:r>
            <a:r>
              <a:rPr lang="pl-PL" sz="2400" spc="-16" dirty="0">
                <a:latin typeface="Arial"/>
                <a:cs typeface="Arial"/>
              </a:rPr>
              <a:t>numer</a:t>
            </a:r>
            <a:endParaRPr lang="pl-PL" sz="2400" dirty="0">
              <a:latin typeface="Arial"/>
              <a:cs typeface="Arial"/>
            </a:endParaRPr>
          </a:p>
          <a:p>
            <a:pPr marL="627774" indent="-342900">
              <a:lnSpc>
                <a:spcPts val="2212"/>
              </a:lnSpc>
              <a:buFont typeface="Wingdings" panose="05000000000000000000" pitchFamily="2" charset="2"/>
              <a:buChar char="q"/>
              <a:tabLst>
                <a:tab pos="422330" algn="l"/>
              </a:tabLst>
            </a:pPr>
            <a:r>
              <a:rPr lang="pl-PL" sz="2400" dirty="0">
                <a:latin typeface="Arial"/>
                <a:cs typeface="Arial"/>
              </a:rPr>
              <a:t>1 drewniany, stalowy lub inny</a:t>
            </a:r>
            <a:r>
              <a:rPr lang="pl-PL" sz="2400" spc="-24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mostek</a:t>
            </a:r>
          </a:p>
          <a:p>
            <a:pPr marL="627774" indent="-342900">
              <a:lnSpc>
                <a:spcPts val="2212"/>
              </a:lnSpc>
              <a:buFont typeface="Wingdings" panose="05000000000000000000" pitchFamily="2" charset="2"/>
              <a:buChar char="q"/>
              <a:tabLst>
                <a:tab pos="422330" algn="l"/>
              </a:tabLst>
            </a:pPr>
            <a:endParaRPr lang="pl-PL" sz="2400" dirty="0">
              <a:latin typeface="Arial"/>
              <a:cs typeface="Arial"/>
            </a:endParaRPr>
          </a:p>
          <a:p>
            <a:pPr marL="627774" indent="-342900">
              <a:lnSpc>
                <a:spcPts val="2212"/>
              </a:lnSpc>
              <a:buFont typeface="Wingdings" panose="05000000000000000000" pitchFamily="2" charset="2"/>
              <a:buChar char="q"/>
              <a:tabLst>
                <a:tab pos="422330" algn="l"/>
              </a:tabLst>
            </a:pPr>
            <a:endParaRPr lang="pl-PL" sz="2400" dirty="0">
              <a:latin typeface="Arial"/>
              <a:cs typeface="Arial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960569"/>
              </p:ext>
            </p:extLst>
          </p:nvPr>
        </p:nvGraphicFramePr>
        <p:xfrm>
          <a:off x="5139765" y="2750832"/>
          <a:ext cx="2123479" cy="18374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9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3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5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037464"/>
                  </a:ext>
                </a:extLst>
              </a:tr>
              <a:tr h="446500">
                <a:tc>
                  <a:txBody>
                    <a:bodyPr/>
                    <a:lstStyle/>
                    <a:p>
                      <a:pPr marL="185420" marR="179070" indent="59055" algn="ctr">
                        <a:lnSpc>
                          <a:spcPts val="1150"/>
                        </a:lnSpc>
                        <a:spcBef>
                          <a:spcPts val="59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175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4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pl-PL" sz="1600" dirty="0">
                          <a:latin typeface="Times New Roman"/>
                          <a:cs typeface="Times New Roman"/>
                        </a:rPr>
                        <a:t>***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211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841665"/>
                  </a:ext>
                </a:extLst>
              </a:tr>
            </a:tbl>
          </a:graphicData>
        </a:graphic>
      </p:graphicFrame>
      <p:sp>
        <p:nvSpPr>
          <p:cNvPr id="32" name="object 32"/>
          <p:cNvSpPr txBox="1"/>
          <p:nvPr/>
        </p:nvSpPr>
        <p:spPr>
          <a:xfrm>
            <a:off x="857610" y="8393634"/>
            <a:ext cx="10671984" cy="922676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8573" rIns="0" bIns="0" rtlCol="0">
            <a:spAutoFit/>
          </a:bodyPr>
          <a:lstStyle/>
          <a:p>
            <a:pPr marL="5976" algn="ctr">
              <a:spcBef>
                <a:spcPts val="855"/>
              </a:spcBef>
            </a:pPr>
            <a:r>
              <a:rPr lang="pl-PL" sz="2800" dirty="0">
                <a:solidFill>
                  <a:srgbClr val="17365D"/>
                </a:solidFill>
                <a:latin typeface="Arial Black"/>
                <a:cs typeface="Arial Black"/>
              </a:rPr>
              <a:t>Cel: Mostek przejechany na koniu</a:t>
            </a:r>
            <a:endParaRPr lang="pl-PL" sz="2800" dirty="0">
              <a:latin typeface="Arial Black"/>
              <a:cs typeface="Arial Black"/>
            </a:endParaRPr>
          </a:p>
          <a:p>
            <a:pPr algn="ctr">
              <a:spcBef>
                <a:spcPts val="125"/>
              </a:spcBef>
            </a:pPr>
            <a:r>
              <a:rPr lang="pl-PL" sz="2400" dirty="0">
                <a:latin typeface="Arial"/>
                <a:cs typeface="Arial"/>
              </a:rPr>
              <a:t>Pokonanie przeszkody po linii prostej utrzymując stęp</a:t>
            </a:r>
          </a:p>
        </p:txBody>
      </p:sp>
      <p:grpSp>
        <p:nvGrpSpPr>
          <p:cNvPr id="34" name="object 34"/>
          <p:cNvGrpSpPr/>
          <p:nvPr/>
        </p:nvGrpSpPr>
        <p:grpSpPr>
          <a:xfrm>
            <a:off x="7573049" y="1556991"/>
            <a:ext cx="4007223" cy="3191434"/>
            <a:chOff x="4814570" y="824864"/>
            <a:chExt cx="2554605" cy="2034539"/>
          </a:xfrm>
        </p:grpSpPr>
        <p:sp>
          <p:nvSpPr>
            <p:cNvPr id="35" name="object 35"/>
            <p:cNvSpPr/>
            <p:nvPr/>
          </p:nvSpPr>
          <p:spPr>
            <a:xfrm>
              <a:off x="4890770" y="9010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6" name="object 36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7" name="object 37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0" y="1958339"/>
                  </a:moveTo>
                  <a:lnTo>
                    <a:pt x="2478404" y="1958339"/>
                  </a:lnTo>
                  <a:lnTo>
                    <a:pt x="2478404" y="0"/>
                  </a:lnTo>
                  <a:lnTo>
                    <a:pt x="0" y="0"/>
                  </a:lnTo>
                  <a:lnTo>
                    <a:pt x="0" y="195833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</p:grpSp>
      <p:pic>
        <p:nvPicPr>
          <p:cNvPr id="7" name="Obraz 6">
            <a:extLst>
              <a:ext uri="{FF2B5EF4-FFF2-40B4-BE49-F238E27FC236}">
                <a16:creationId xmlns:a16="http://schemas.microsoft.com/office/drawing/2014/main" id="{B157F88A-7E5C-0405-BFD1-A428B461A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78" y="1269218"/>
            <a:ext cx="1047750" cy="1047750"/>
          </a:xfrm>
          <a:prstGeom prst="rect">
            <a:avLst/>
          </a:prstGeom>
        </p:spPr>
      </p:pic>
      <p:sp>
        <p:nvSpPr>
          <p:cNvPr id="33" name="object 26">
            <a:extLst>
              <a:ext uri="{FF2B5EF4-FFF2-40B4-BE49-F238E27FC236}">
                <a16:creationId xmlns:a16="http://schemas.microsoft.com/office/drawing/2014/main" id="{8D46B11A-F125-B600-F6F8-DAEE3F991EDF}"/>
              </a:ext>
            </a:extLst>
          </p:cNvPr>
          <p:cNvSpPr txBox="1"/>
          <p:nvPr/>
        </p:nvSpPr>
        <p:spPr>
          <a:xfrm>
            <a:off x="6095999" y="5248181"/>
            <a:ext cx="5484273" cy="27832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  <a:effectLst/>
        </p:spPr>
        <p:txBody>
          <a:bodyPr vert="horz" wrap="square" lIns="0" tIns="104588" rIns="0" bIns="0" rtlCol="0">
            <a:spAutoFit/>
          </a:bodyPr>
          <a:lstStyle/>
          <a:p>
            <a:pPr marL="152397">
              <a:spcBef>
                <a:spcPts val="824"/>
              </a:spcBef>
            </a:pPr>
            <a:r>
              <a:rPr lang="pl-PL" sz="2400" dirty="0">
                <a:latin typeface="Arial Black"/>
                <a:cs typeface="Arial Black"/>
              </a:rPr>
              <a:t>Właściwości:</a:t>
            </a:r>
          </a:p>
          <a:p>
            <a:pPr marL="152397" marR="141441">
              <a:lnSpc>
                <a:spcPts val="2165"/>
              </a:lnSpc>
              <a:spcBef>
                <a:spcPts val="2408"/>
              </a:spcBef>
            </a:pPr>
            <a:r>
              <a:rPr lang="pl-PL" sz="2400" dirty="0">
                <a:latin typeface="Arial"/>
                <a:cs typeface="Arial"/>
              </a:rPr>
              <a:t>Mostek może być na ziemi, nad strumykiem lub pomiędzy dwoma brzegami itp. </a:t>
            </a:r>
          </a:p>
          <a:p>
            <a:pPr marL="152397" marR="141441">
              <a:lnSpc>
                <a:spcPts val="2165"/>
              </a:lnSpc>
              <a:spcBef>
                <a:spcPts val="2408"/>
              </a:spcBef>
            </a:pPr>
            <a:r>
              <a:rPr lang="pl-PL" sz="2400" dirty="0">
                <a:latin typeface="Arial"/>
                <a:cs typeface="Arial"/>
              </a:rPr>
              <a:t>- Długość:</a:t>
            </a:r>
            <a:r>
              <a:rPr lang="pl-PL" sz="2400" spc="-16" dirty="0">
                <a:latin typeface="Arial"/>
                <a:cs typeface="Arial"/>
              </a:rPr>
              <a:t> około </a:t>
            </a:r>
            <a:r>
              <a:rPr lang="pl-PL" sz="2400" dirty="0">
                <a:latin typeface="Arial"/>
                <a:cs typeface="Arial"/>
              </a:rPr>
              <a:t>5</a:t>
            </a:r>
            <a:r>
              <a:rPr lang="pl-PL" sz="2400" spc="-31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m</a:t>
            </a:r>
          </a:p>
          <a:p>
            <a:pPr marL="152397">
              <a:lnSpc>
                <a:spcPts val="2165"/>
              </a:lnSpc>
              <a:tabLst>
                <a:tab pos="297822" algn="l"/>
              </a:tabLst>
            </a:pPr>
            <a:r>
              <a:rPr lang="pl-PL" sz="2400" dirty="0">
                <a:latin typeface="Arial"/>
                <a:cs typeface="Arial"/>
              </a:rPr>
              <a:t>- Szerokość:</a:t>
            </a:r>
            <a:r>
              <a:rPr lang="pl-PL" sz="2400" spc="-16" dirty="0">
                <a:latin typeface="Arial"/>
                <a:cs typeface="Arial"/>
              </a:rPr>
              <a:t> około </a:t>
            </a:r>
            <a:r>
              <a:rPr lang="pl-PL" sz="2400" dirty="0">
                <a:latin typeface="Arial"/>
                <a:cs typeface="Arial"/>
              </a:rPr>
              <a:t>1</a:t>
            </a:r>
            <a:r>
              <a:rPr lang="pl-PL" sz="2400" spc="-31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m</a:t>
            </a:r>
          </a:p>
          <a:p>
            <a:pPr marL="297822" indent="-145425">
              <a:lnSpc>
                <a:spcPts val="2212"/>
              </a:lnSpc>
              <a:buChar char="-"/>
              <a:tabLst>
                <a:tab pos="297822" algn="l"/>
              </a:tabLst>
            </a:pPr>
            <a:r>
              <a:rPr lang="pl-PL" sz="2400" dirty="0">
                <a:latin typeface="Arial"/>
                <a:cs typeface="Arial"/>
              </a:rPr>
              <a:t>Jedna lub dwie barierki</a:t>
            </a:r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0A4BBB45-CB76-F814-6B5A-D68BB91F3758}"/>
              </a:ext>
            </a:extLst>
          </p:cNvPr>
          <p:cNvSpPr txBox="1"/>
          <p:nvPr/>
        </p:nvSpPr>
        <p:spPr>
          <a:xfrm>
            <a:off x="934719" y="11007846"/>
            <a:ext cx="4947521" cy="14126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150405">
              <a:spcBef>
                <a:spcPts val="831"/>
              </a:spcBef>
            </a:pPr>
            <a:r>
              <a:rPr lang="pl-PL" sz="1882" dirty="0">
                <a:solidFill>
                  <a:srgbClr val="1F4E79"/>
                </a:solidFill>
                <a:latin typeface="Arial Black"/>
                <a:cs typeface="Arial Black"/>
              </a:rPr>
              <a:t>Błędy za efektywność</a:t>
            </a:r>
            <a:endParaRPr lang="pl-PL" sz="1882" dirty="0">
              <a:latin typeface="Arial Black"/>
              <a:cs typeface="Arial Black"/>
            </a:endParaRPr>
          </a:p>
          <a:p>
            <a:pPr marL="19921">
              <a:lnSpc>
                <a:spcPts val="2212"/>
              </a:lnSpc>
              <a:spcBef>
                <a:spcPts val="1859"/>
              </a:spcBef>
            </a:pPr>
            <a:r>
              <a:rPr lang="pl-PL" sz="1882" b="1" dirty="0">
                <a:latin typeface="Arial"/>
                <a:cs typeface="Arial"/>
              </a:rPr>
              <a:t>  Przed </a:t>
            </a:r>
            <a:r>
              <a:rPr lang="pl-PL" sz="1882" b="1" spc="-16" dirty="0">
                <a:latin typeface="Arial"/>
                <a:cs typeface="Arial"/>
              </a:rPr>
              <a:t>przeszkodą</a:t>
            </a:r>
            <a:endParaRPr lang="pl-PL" sz="1882" dirty="0">
              <a:latin typeface="Arial"/>
              <a:cs typeface="Arial"/>
            </a:endParaRPr>
          </a:p>
          <a:p>
            <a:pPr marL="19921" marR="7968">
              <a:lnSpc>
                <a:spcPts val="2165"/>
              </a:lnSpc>
              <a:spcBef>
                <a:spcPts val="102"/>
              </a:spcBef>
            </a:pPr>
            <a:r>
              <a:rPr lang="pl-PL" sz="1882" dirty="0">
                <a:latin typeface="Arial"/>
                <a:cs typeface="Arial"/>
              </a:rPr>
              <a:t> - Wolta,</a:t>
            </a:r>
            <a:r>
              <a:rPr lang="pl-PL" sz="1882" spc="-55" dirty="0">
                <a:latin typeface="Arial"/>
                <a:cs typeface="Arial"/>
              </a:rPr>
              <a:t> </a:t>
            </a:r>
            <a:r>
              <a:rPr lang="pl-PL" sz="1882" dirty="0">
                <a:latin typeface="Arial"/>
                <a:cs typeface="Arial"/>
              </a:rPr>
              <a:t>wyłamanie,</a:t>
            </a:r>
            <a:r>
              <a:rPr lang="pl-PL" sz="1882" spc="-55" dirty="0">
                <a:latin typeface="Arial"/>
                <a:cs typeface="Arial"/>
              </a:rPr>
              <a:t> </a:t>
            </a:r>
            <a:r>
              <a:rPr lang="pl-PL" sz="1882" dirty="0">
                <a:latin typeface="Arial"/>
                <a:cs typeface="Arial"/>
              </a:rPr>
              <a:t>cofnięcie,</a:t>
            </a:r>
            <a:r>
              <a:rPr lang="pl-PL" sz="1882" spc="-47" dirty="0">
                <a:latin typeface="Arial"/>
                <a:cs typeface="Arial"/>
              </a:rPr>
              <a:t> </a:t>
            </a:r>
            <a:r>
              <a:rPr lang="pl-PL" sz="1882" spc="-16" dirty="0">
                <a:latin typeface="Arial"/>
                <a:cs typeface="Arial"/>
              </a:rPr>
              <a:t>odmowa, </a:t>
            </a:r>
            <a:r>
              <a:rPr lang="pl-PL" sz="1882" dirty="0">
                <a:latin typeface="Arial"/>
                <a:cs typeface="Arial"/>
              </a:rPr>
              <a:t>błąd</a:t>
            </a:r>
            <a:r>
              <a:rPr lang="pl-PL" sz="1882" spc="-24" dirty="0">
                <a:latin typeface="Arial"/>
                <a:cs typeface="Arial"/>
              </a:rPr>
              <a:t> </a:t>
            </a:r>
            <a:r>
              <a:rPr lang="pl-PL" sz="1882" spc="-16" dirty="0">
                <a:latin typeface="Arial"/>
                <a:cs typeface="Arial"/>
              </a:rPr>
              <a:t>trasy</a:t>
            </a:r>
            <a:endParaRPr lang="pl-PL" sz="1882" dirty="0">
              <a:latin typeface="Arial"/>
              <a:cs typeface="Arial"/>
            </a:endParaRPr>
          </a:p>
        </p:txBody>
      </p:sp>
      <p:pic>
        <p:nvPicPr>
          <p:cNvPr id="43" name="Obraz 42">
            <a:extLst>
              <a:ext uri="{FF2B5EF4-FFF2-40B4-BE49-F238E27FC236}">
                <a16:creationId xmlns:a16="http://schemas.microsoft.com/office/drawing/2014/main" id="{66D1166C-938B-E138-A607-EB1AB528F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072" y="1159209"/>
            <a:ext cx="3984977" cy="1463855"/>
          </a:xfrm>
          <a:prstGeom prst="rect">
            <a:avLst/>
          </a:prstGeom>
        </p:spPr>
      </p:pic>
      <p:grpSp>
        <p:nvGrpSpPr>
          <p:cNvPr id="3" name="object 36">
            <a:extLst>
              <a:ext uri="{FF2B5EF4-FFF2-40B4-BE49-F238E27FC236}">
                <a16:creationId xmlns:a16="http://schemas.microsoft.com/office/drawing/2014/main" id="{A4300E0D-A56E-CB5C-4D8B-23A3EF6F165A}"/>
              </a:ext>
            </a:extLst>
          </p:cNvPr>
          <p:cNvGrpSpPr/>
          <p:nvPr/>
        </p:nvGrpSpPr>
        <p:grpSpPr>
          <a:xfrm>
            <a:off x="7565080" y="1531097"/>
            <a:ext cx="4015192" cy="3404596"/>
            <a:chOff x="4803457" y="984567"/>
            <a:chExt cx="2559685" cy="2170430"/>
          </a:xfrm>
        </p:grpSpPr>
        <p:sp>
          <p:nvSpPr>
            <p:cNvPr id="4" name="object 37">
              <a:extLst>
                <a:ext uri="{FF2B5EF4-FFF2-40B4-BE49-F238E27FC236}">
                  <a16:creationId xmlns:a16="http://schemas.microsoft.com/office/drawing/2014/main" id="{FFFBD9D6-4FAF-15BC-BC6A-4BA09EA01B7A}"/>
                </a:ext>
              </a:extLst>
            </p:cNvPr>
            <p:cNvSpPr/>
            <p:nvPr/>
          </p:nvSpPr>
          <p:spPr>
            <a:xfrm>
              <a:off x="4884420" y="1065530"/>
              <a:ext cx="2478405" cy="2089150"/>
            </a:xfrm>
            <a:custGeom>
              <a:avLst/>
              <a:gdLst/>
              <a:ahLst/>
              <a:cxnLst/>
              <a:rect l="l" t="t" r="r" b="b"/>
              <a:pathLst>
                <a:path w="2478404" h="2089150">
                  <a:moveTo>
                    <a:pt x="2478404" y="0"/>
                  </a:moveTo>
                  <a:lnTo>
                    <a:pt x="0" y="0"/>
                  </a:lnTo>
                  <a:lnTo>
                    <a:pt x="0" y="2089150"/>
                  </a:lnTo>
                  <a:lnTo>
                    <a:pt x="2478404" y="2089150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5" name="object 38">
              <a:extLst>
                <a:ext uri="{FF2B5EF4-FFF2-40B4-BE49-F238E27FC236}">
                  <a16:creationId xmlns:a16="http://schemas.microsoft.com/office/drawing/2014/main" id="{78749EF8-393A-28CB-F591-BCBD5F0FAA05}"/>
                </a:ext>
              </a:extLst>
            </p:cNvPr>
            <p:cNvSpPr/>
            <p:nvPr/>
          </p:nvSpPr>
          <p:spPr>
            <a:xfrm>
              <a:off x="4808220" y="989330"/>
              <a:ext cx="2478405" cy="2089150"/>
            </a:xfrm>
            <a:custGeom>
              <a:avLst/>
              <a:gdLst/>
              <a:ahLst/>
              <a:cxnLst/>
              <a:rect l="l" t="t" r="r" b="b"/>
              <a:pathLst>
                <a:path w="2478404" h="2089150">
                  <a:moveTo>
                    <a:pt x="2478404" y="0"/>
                  </a:moveTo>
                  <a:lnTo>
                    <a:pt x="0" y="0"/>
                  </a:lnTo>
                  <a:lnTo>
                    <a:pt x="0" y="2089150"/>
                  </a:lnTo>
                  <a:lnTo>
                    <a:pt x="2478404" y="2089150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9" name="object 39">
              <a:extLst>
                <a:ext uri="{FF2B5EF4-FFF2-40B4-BE49-F238E27FC236}">
                  <a16:creationId xmlns:a16="http://schemas.microsoft.com/office/drawing/2014/main" id="{FA1E95A1-1656-9176-E777-DED707F26123}"/>
                </a:ext>
              </a:extLst>
            </p:cNvPr>
            <p:cNvSpPr/>
            <p:nvPr/>
          </p:nvSpPr>
          <p:spPr>
            <a:xfrm>
              <a:off x="4808220" y="989330"/>
              <a:ext cx="2478405" cy="2089150"/>
            </a:xfrm>
            <a:custGeom>
              <a:avLst/>
              <a:gdLst/>
              <a:ahLst/>
              <a:cxnLst/>
              <a:rect l="l" t="t" r="r" b="b"/>
              <a:pathLst>
                <a:path w="2478404" h="2089150">
                  <a:moveTo>
                    <a:pt x="0" y="2089150"/>
                  </a:moveTo>
                  <a:lnTo>
                    <a:pt x="2478404" y="2089150"/>
                  </a:lnTo>
                  <a:lnTo>
                    <a:pt x="2478404" y="0"/>
                  </a:lnTo>
                  <a:lnTo>
                    <a:pt x="0" y="0"/>
                  </a:lnTo>
                  <a:lnTo>
                    <a:pt x="0" y="20891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pic>
          <p:nvPicPr>
            <p:cNvPr id="10" name="object 40">
              <a:extLst>
                <a:ext uri="{FF2B5EF4-FFF2-40B4-BE49-F238E27FC236}">
                  <a16:creationId xmlns:a16="http://schemas.microsoft.com/office/drawing/2014/main" id="{B1D1C6D3-ACB2-EE26-9079-123468F795E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04105" y="1156970"/>
              <a:ext cx="2412364" cy="17449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1117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3486" y="10643497"/>
            <a:ext cx="4196279" cy="389448"/>
          </a:xfrm>
          <a:prstGeom prst="rect">
            <a:avLst/>
          </a:prstGeom>
        </p:spPr>
        <p:txBody>
          <a:bodyPr vert="horz" wrap="square" lIns="0" tIns="19922" rIns="0" bIns="0" rtlCol="0">
            <a:spAutoFit/>
          </a:bodyPr>
          <a:lstStyle/>
          <a:p>
            <a:pPr marL="19921">
              <a:spcBef>
                <a:spcPts val="157"/>
              </a:spcBef>
            </a:pP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Błędy za efektywność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3876" y="12233316"/>
            <a:ext cx="4938755" cy="2300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17780" lvl="0" indent="0" algn="l" rtl="0">
              <a:lnSpc>
                <a:spcPct val="1175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 sz="1882" b="1" spc="-16" dirty="0">
                <a:latin typeface="Arial"/>
                <a:cs typeface="Arial"/>
              </a:rPr>
              <a:t>Podczas przeszkody</a:t>
            </a:r>
            <a:endParaRPr lang="pl-PL" sz="2000" dirty="0">
              <a:latin typeface="Arial"/>
              <a:ea typeface="Arial"/>
              <a:cs typeface="Arial"/>
              <a:sym typeface="Arial"/>
            </a:endParaRPr>
          </a:p>
          <a:p>
            <a:pPr marL="110488" lvl="0" indent="-9271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pl-PL" sz="2000" dirty="0">
                <a:latin typeface="Arial"/>
                <a:ea typeface="Arial"/>
                <a:cs typeface="Arial"/>
                <a:sym typeface="Arial"/>
              </a:rPr>
              <a:t>Przerwanie ruchu naprzód</a:t>
            </a:r>
          </a:p>
          <a:p>
            <a:pPr marL="110488" lvl="0" indent="-9271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pl-PL" sz="2000" dirty="0">
                <a:latin typeface="Arial"/>
                <a:ea typeface="Arial"/>
                <a:cs typeface="Arial"/>
                <a:sym typeface="Arial"/>
              </a:rPr>
              <a:t>Wjazd lub wyjazd innym chodem niż stęp</a:t>
            </a:r>
          </a:p>
          <a:p>
            <a:pPr marL="110488" lvl="0" indent="-9271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lang="pl-PL" sz="2000" dirty="0">
                <a:latin typeface="Arial"/>
                <a:ea typeface="Arial"/>
                <a:cs typeface="Arial"/>
                <a:sym typeface="Arial"/>
              </a:rPr>
              <a:t>Dotknięcie drąga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: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45109" y="13674213"/>
            <a:ext cx="4947522" cy="1312569"/>
          </a:xfrm>
          <a:prstGeom prst="rect">
            <a:avLst/>
          </a:prstGeom>
          <a:solidFill>
            <a:srgbClr val="FFE499"/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Niebezpieczne sytuacje:</a:t>
            </a:r>
          </a:p>
          <a:p>
            <a:pPr marL="241047" indent="-213157">
              <a:lnSpc>
                <a:spcPct val="117500"/>
              </a:lnSpc>
              <a:buClr>
                <a:schemeClr val="dk1"/>
              </a:buClr>
              <a:buSzPts val="1200"/>
              <a:buChar char="-"/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-</a:t>
            </a:r>
            <a:r>
              <a:rPr lang="pl-PL" sz="1882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Utrata równowagi przez jeźdźca lub konia</a:t>
            </a:r>
          </a:p>
          <a:p>
            <a:pPr marL="241047" indent="-213157">
              <a:lnSpc>
                <a:spcPct val="117500"/>
              </a:lnSpc>
              <a:buClr>
                <a:schemeClr val="dk1"/>
              </a:buClr>
              <a:buSzPts val="1200"/>
              <a:buChar char="-"/>
            </a:pPr>
            <a:r>
              <a:rPr lang="pl-PL" sz="1882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Każdy inny chód niż stęp</a:t>
            </a:r>
            <a:endParaRPr lang="pl-PL" sz="1882" dirty="0">
              <a:solidFill>
                <a:srgbClr val="805F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27890">
              <a:spcBef>
                <a:spcPts val="188"/>
              </a:spcBef>
            </a:pPr>
            <a:endParaRPr sz="1882" dirty="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57975" y="10639512"/>
            <a:ext cx="4909671" cy="43524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23906" rIns="0" bIns="0" rtlCol="0">
            <a:spAutoFit/>
          </a:bodyPr>
          <a:lstStyle/>
          <a:p>
            <a:pPr>
              <a:buClr>
                <a:schemeClr val="dk1"/>
              </a:buClr>
            </a:pPr>
            <a:r>
              <a:rPr lang="pl-PL" sz="2400" dirty="0">
                <a:solidFill>
                  <a:srgbClr val="385522"/>
                </a:solidFill>
                <a:latin typeface="Arial Black"/>
                <a:cs typeface="Arial Black"/>
              </a:rPr>
              <a:t>Ocena stylu</a:t>
            </a:r>
            <a:r>
              <a:rPr lang="pl-PL" sz="2400" dirty="0">
                <a:solidFill>
                  <a:srgbClr val="385522"/>
                </a:solidFill>
                <a:latin typeface="Arial Black"/>
                <a:cs typeface="Arial Black"/>
                <a:sym typeface="Arial Black"/>
              </a:rPr>
              <a:t>:</a:t>
            </a:r>
            <a:endParaRPr lang="pl-PL" sz="240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27890">
              <a:lnSpc>
                <a:spcPct val="117500"/>
              </a:lnSpc>
              <a:spcBef>
                <a:spcPts val="2071"/>
              </a:spcBef>
              <a:buClr>
                <a:schemeClr val="dk1"/>
              </a:buClr>
            </a:pPr>
            <a:r>
              <a:rPr lang="pl-PL" sz="2400" b="1" dirty="0">
                <a:solidFill>
                  <a:schemeClr val="dk1"/>
                </a:solidFill>
              </a:rPr>
              <a:t>Pozycja jeźdźca</a:t>
            </a:r>
            <a:endParaRPr lang="pl-PL" sz="2400" dirty="0">
              <a:solidFill>
                <a:schemeClr val="dk1"/>
              </a:solidFill>
            </a:endParaRPr>
          </a:p>
          <a:p>
            <a:pPr marL="173311" indent="-145425">
              <a:lnSpc>
                <a:spcPct val="115000"/>
              </a:lnSpc>
              <a:buClr>
                <a:schemeClr val="dk1"/>
              </a:buClr>
              <a:buSzPts val="1200"/>
              <a:buChar char="-"/>
            </a:pPr>
            <a:r>
              <a:rPr lang="pl-PL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Pozycja tułowia w pionie</a:t>
            </a:r>
          </a:p>
          <a:p>
            <a:pPr marL="173311" indent="-145425">
              <a:lnSpc>
                <a:spcPct val="115000"/>
              </a:lnSpc>
              <a:buClr>
                <a:schemeClr val="dk1"/>
              </a:buClr>
              <a:buSzPts val="1200"/>
              <a:buChar char="-"/>
            </a:pPr>
            <a:r>
              <a:rPr lang="pl-PL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Jeździec w równowadze oparty na strzemionach</a:t>
            </a:r>
          </a:p>
          <a:p>
            <a:pPr marL="173311" indent="-145425">
              <a:lnSpc>
                <a:spcPct val="117500"/>
              </a:lnSpc>
              <a:buClr>
                <a:schemeClr val="dk1"/>
              </a:buClr>
              <a:buSzPts val="1200"/>
              <a:buChar char="-"/>
            </a:pPr>
            <a:r>
              <a:rPr lang="pl-PL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Wzrok skierowany naprzód</a:t>
            </a:r>
          </a:p>
          <a:p>
            <a:pPr marL="173311" indent="-145425">
              <a:lnSpc>
                <a:spcPct val="117500"/>
              </a:lnSpc>
              <a:buClr>
                <a:schemeClr val="dk1"/>
              </a:buClr>
              <a:buSzPts val="1200"/>
              <a:buChar char="-"/>
            </a:pPr>
            <a:r>
              <a:rPr lang="pl-PL" sz="2400" b="1" dirty="0">
                <a:solidFill>
                  <a:schemeClr val="dk1"/>
                </a:solidFill>
              </a:rPr>
              <a:t>Regularny ruch naprzód</a:t>
            </a:r>
          </a:p>
          <a:p>
            <a:pPr marR="2104677">
              <a:spcBef>
                <a:spcPts val="16"/>
              </a:spcBef>
              <a:buClr>
                <a:schemeClr val="dk1"/>
              </a:buClr>
              <a:buSzPts val="1100"/>
            </a:pPr>
            <a:r>
              <a:rPr lang="pl-PL" sz="2400" b="1" dirty="0">
                <a:solidFill>
                  <a:schemeClr val="dk1"/>
                </a:solidFill>
              </a:rPr>
              <a:t>Kontrola trasy</a:t>
            </a:r>
            <a:endParaRPr lang="pl-PL" sz="2400" dirty="0">
              <a:solidFill>
                <a:schemeClr val="dk1"/>
              </a:solidFill>
            </a:endParaRPr>
          </a:p>
          <a:p>
            <a:pPr marL="717164" marR="252336" indent="-478109">
              <a:spcBef>
                <a:spcPts val="16"/>
              </a:spcBef>
              <a:buClr>
                <a:schemeClr val="dk1"/>
              </a:buClr>
              <a:buSzPts val="1200"/>
              <a:buChar char="-"/>
            </a:pPr>
            <a:r>
              <a:rPr lang="pl-PL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koń pokonuje przeszkodę po linii przeszkody</a:t>
            </a:r>
            <a:endParaRPr lang="pl-PL" sz="2400" dirty="0">
              <a:solidFill>
                <a:srgbClr val="3855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2799" y="3263153"/>
            <a:ext cx="3707736" cy="1629624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9765" rIns="0" bIns="0" rtlCol="0">
            <a:spAutoFit/>
          </a:bodyPr>
          <a:lstStyle/>
          <a:p>
            <a:pPr marL="150405">
              <a:spcBef>
                <a:spcPts val="471"/>
              </a:spcBef>
            </a:pPr>
            <a:r>
              <a:rPr sz="1882" b="1" spc="-16" dirty="0">
                <a:latin typeface="Georgia"/>
                <a:cs typeface="Georgia"/>
              </a:rPr>
              <a:t>Gr</a:t>
            </a:r>
            <a:r>
              <a:rPr lang="pl-PL" sz="1882" b="1" spc="-16" dirty="0" err="1">
                <a:latin typeface="Georgia"/>
                <a:cs typeface="Georgia"/>
              </a:rPr>
              <a:t>upa</a:t>
            </a:r>
            <a:r>
              <a:rPr sz="1882" b="1" spc="47" dirty="0">
                <a:latin typeface="Georgia"/>
                <a:cs typeface="Georgia"/>
              </a:rPr>
              <a:t> </a:t>
            </a:r>
            <a:r>
              <a:rPr sz="1882" b="1" spc="-78" dirty="0">
                <a:latin typeface="Georgia"/>
                <a:cs typeface="Georgia"/>
              </a:rPr>
              <a:t>:</a:t>
            </a:r>
            <a:r>
              <a:rPr lang="pl-PL" sz="1882" b="1" spc="-78" dirty="0">
                <a:latin typeface="Georgia"/>
                <a:cs typeface="Georgia"/>
              </a:rPr>
              <a:t> 3</a:t>
            </a:r>
          </a:p>
          <a:p>
            <a:pPr marL="150405">
              <a:spcBef>
                <a:spcPts val="471"/>
              </a:spcBef>
            </a:pPr>
            <a:r>
              <a:rPr lang="pl-PL" sz="2400" b="1" i="1" spc="-78" dirty="0">
                <a:latin typeface="Book Antiqua" panose="02040602050305030304" pitchFamily="18" charset="0"/>
                <a:cs typeface="Georgia"/>
              </a:rPr>
              <a:t> </a:t>
            </a:r>
            <a:r>
              <a:rPr lang="pl-PL" sz="2800" b="1" i="1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Przejazd na koniu po literze “S”</a:t>
            </a:r>
          </a:p>
          <a:p>
            <a:pPr marL="150405">
              <a:spcBef>
                <a:spcPts val="471"/>
              </a:spcBef>
            </a:pPr>
            <a:endParaRPr lang="pl-PL" sz="1882" b="1" spc="-78" dirty="0">
              <a:latin typeface="Georgia"/>
              <a:cs typeface="Georg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52039" y="1114345"/>
            <a:ext cx="1170279" cy="1354411"/>
            <a:chOff x="513397" y="703897"/>
            <a:chExt cx="1115695" cy="1206500"/>
          </a:xfrm>
        </p:grpSpPr>
        <p:sp>
          <p:nvSpPr>
            <p:cNvPr id="19" name="object 19"/>
            <p:cNvSpPr/>
            <p:nvPr/>
          </p:nvSpPr>
          <p:spPr>
            <a:xfrm>
              <a:off x="594359" y="7848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4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0" name="object 20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1" name="object 21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0" y="1125220"/>
                  </a:moveTo>
                  <a:lnTo>
                    <a:pt x="1034415" y="1125220"/>
                  </a:lnTo>
                  <a:lnTo>
                    <a:pt x="1034415" y="0"/>
                  </a:lnTo>
                  <a:lnTo>
                    <a:pt x="0" y="0"/>
                  </a:lnTo>
                  <a:lnTo>
                    <a:pt x="0" y="11252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044" y="758824"/>
              <a:ext cx="923925" cy="114744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819376" y="5197288"/>
            <a:ext cx="5178206" cy="381880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txBody>
          <a:bodyPr vert="horz" wrap="square" lIns="0" tIns="104588" rIns="0" bIns="0" rtlCol="0">
            <a:spAutoFit/>
          </a:bodyPr>
          <a:lstStyle/>
          <a:p>
            <a:pPr marL="150405"/>
            <a:r>
              <a:rPr lang="pl-PL" sz="2400" dirty="0">
                <a:latin typeface="Arial Black"/>
                <a:ea typeface="Arial Black"/>
                <a:cs typeface="Arial Black"/>
                <a:sym typeface="Arial Black"/>
              </a:rPr>
              <a:t>Sprzęt</a:t>
            </a:r>
          </a:p>
          <a:p>
            <a:pPr>
              <a:spcBef>
                <a:spcPts val="94"/>
              </a:spcBef>
            </a:pPr>
            <a:endParaRPr lang="pl-PL" sz="2400"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626777" indent="-342900">
              <a:lnSpc>
                <a:spcPct val="117499"/>
              </a:lnSpc>
              <a:spcBef>
                <a:spcPts val="8"/>
              </a:spcBef>
              <a:buSzPts val="1200"/>
              <a:buFont typeface="Wingdings" panose="05000000000000000000" pitchFamily="2" charset="2"/>
              <a:buChar char="q"/>
            </a:pPr>
            <a:r>
              <a:rPr lang="pl-PL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drągi długości</a:t>
            </a:r>
            <a:r>
              <a:rPr lang="pl-PL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4 m</a:t>
            </a:r>
          </a:p>
          <a:p>
            <a:pPr marL="626777" indent="-342900">
              <a:lnSpc>
                <a:spcPct val="115000"/>
              </a:lnSpc>
              <a:buSzPts val="1200"/>
              <a:buFont typeface="Wingdings" panose="05000000000000000000" pitchFamily="2" charset="2"/>
              <a:buChar char="q"/>
            </a:pPr>
            <a:r>
              <a:rPr lang="pl-PL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drągi długości </a:t>
            </a:r>
            <a:r>
              <a:rPr lang="pl-PL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2,20 m</a:t>
            </a:r>
          </a:p>
          <a:p>
            <a:pPr marL="626777" indent="-342900">
              <a:lnSpc>
                <a:spcPct val="115000"/>
              </a:lnSpc>
              <a:buSzPts val="1200"/>
              <a:buFont typeface="Wingdings" panose="05000000000000000000" pitchFamily="2" charset="2"/>
              <a:buChar char="q"/>
            </a:pPr>
            <a:r>
              <a:rPr lang="pl-PL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drągi długości </a:t>
            </a:r>
            <a:r>
              <a:rPr lang="pl-PL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1,80 m</a:t>
            </a:r>
          </a:p>
          <a:p>
            <a:pPr marL="626777" indent="-342900">
              <a:lnSpc>
                <a:spcPct val="115000"/>
              </a:lnSpc>
              <a:buSzPts val="1200"/>
              <a:buFont typeface="Wingdings" panose="05000000000000000000" pitchFamily="2" charset="2"/>
              <a:buChar char="q"/>
            </a:pPr>
            <a:r>
              <a:rPr lang="pl-PL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12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wsporników</a:t>
            </a:r>
            <a:endParaRPr lang="pl-PL"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633750" indent="-342900">
              <a:lnSpc>
                <a:spcPct val="115000"/>
              </a:lnSpc>
              <a:buSzPts val="1200"/>
              <a:buFont typeface="Wingdings" panose="05000000000000000000" pitchFamily="2" charset="2"/>
              <a:buChar char="q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czerwone chorągiewki</a:t>
            </a:r>
            <a:endParaRPr lang="pl-PL"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633750" indent="-342900">
              <a:lnSpc>
                <a:spcPct val="115000"/>
              </a:lnSpc>
              <a:buSzPts val="1200"/>
              <a:buFont typeface="Wingdings" panose="05000000000000000000" pitchFamily="2" charset="2"/>
              <a:buChar char="q"/>
            </a:pPr>
            <a:r>
              <a:rPr lang="pl-PL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białe chorągiewki</a:t>
            </a:r>
            <a:endParaRPr lang="pl-PL"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633750" indent="-342900">
              <a:lnSpc>
                <a:spcPct val="117499"/>
              </a:lnSpc>
              <a:buSzPts val="1200"/>
              <a:buFont typeface="Wingdings" panose="05000000000000000000" pitchFamily="2" charset="2"/>
              <a:buChar char="q"/>
            </a:pPr>
            <a:r>
              <a:rPr lang="pl-PL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 num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endParaRPr sz="1882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931979"/>
              </p:ext>
            </p:extLst>
          </p:nvPr>
        </p:nvGraphicFramePr>
        <p:xfrm>
          <a:off x="5139764" y="2750832"/>
          <a:ext cx="2123479" cy="1826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9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3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02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3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037464"/>
                  </a:ext>
                </a:extLst>
              </a:tr>
              <a:tr h="440300">
                <a:tc>
                  <a:txBody>
                    <a:bodyPr/>
                    <a:lstStyle/>
                    <a:p>
                      <a:pPr marL="185420" marR="179070" indent="59055" algn="ctr">
                        <a:lnSpc>
                          <a:spcPts val="1150"/>
                        </a:lnSpc>
                        <a:spcBef>
                          <a:spcPts val="59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175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pl-PL" sz="1600" dirty="0">
                          <a:latin typeface="Times New Roman"/>
                          <a:cs typeface="Times New Roman"/>
                        </a:rPr>
                        <a:t>***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211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841665"/>
                  </a:ext>
                </a:extLst>
              </a:tr>
            </a:tbl>
          </a:graphicData>
        </a:graphic>
      </p:graphicFrame>
      <p:sp>
        <p:nvSpPr>
          <p:cNvPr id="32" name="object 32"/>
          <p:cNvSpPr txBox="1"/>
          <p:nvPr/>
        </p:nvSpPr>
        <p:spPr>
          <a:xfrm>
            <a:off x="812799" y="9390597"/>
            <a:ext cx="10671984" cy="848297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8573" rIns="0" bIns="0" rtlCol="0">
            <a:spAutoFit/>
          </a:bodyPr>
          <a:lstStyle/>
          <a:p>
            <a:pPr marL="4980" algn="ctr">
              <a:buClr>
                <a:schemeClr val="dk1"/>
              </a:buClr>
            </a:pPr>
            <a:r>
              <a:rPr lang="pl-PL" sz="2400" dirty="0">
                <a:solidFill>
                  <a:srgbClr val="17365D"/>
                </a:solidFill>
                <a:latin typeface="Arial Black"/>
                <a:ea typeface="Arial Black"/>
                <a:cs typeface="Arial Black"/>
                <a:sym typeface="Arial Black"/>
              </a:rPr>
              <a:t>Cel: przejazd na koniu po literze “S”</a:t>
            </a:r>
          </a:p>
          <a:p>
            <a:pPr marL="4980" algn="ctr">
              <a:buClr>
                <a:schemeClr val="dk1"/>
              </a:buClr>
            </a:pPr>
            <a:r>
              <a:rPr lang="pl-PL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Pokonać przeszkodę utrzymując stęp</a:t>
            </a: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 </a:t>
            </a:r>
          </a:p>
        </p:txBody>
      </p:sp>
      <p:grpSp>
        <p:nvGrpSpPr>
          <p:cNvPr id="34" name="object 34"/>
          <p:cNvGrpSpPr/>
          <p:nvPr/>
        </p:nvGrpSpPr>
        <p:grpSpPr>
          <a:xfrm>
            <a:off x="7573049" y="1556991"/>
            <a:ext cx="4007223" cy="3191434"/>
            <a:chOff x="4814570" y="824864"/>
            <a:chExt cx="2554605" cy="2034539"/>
          </a:xfrm>
        </p:grpSpPr>
        <p:sp>
          <p:nvSpPr>
            <p:cNvPr id="35" name="object 35"/>
            <p:cNvSpPr/>
            <p:nvPr/>
          </p:nvSpPr>
          <p:spPr>
            <a:xfrm>
              <a:off x="4890770" y="9010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6" name="object 36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7" name="object 37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0" y="1958339"/>
                  </a:moveTo>
                  <a:lnTo>
                    <a:pt x="2478404" y="1958339"/>
                  </a:lnTo>
                  <a:lnTo>
                    <a:pt x="2478404" y="0"/>
                  </a:lnTo>
                  <a:lnTo>
                    <a:pt x="0" y="0"/>
                  </a:lnTo>
                  <a:lnTo>
                    <a:pt x="0" y="195833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</p:grpSp>
      <p:pic>
        <p:nvPicPr>
          <p:cNvPr id="7" name="Obraz 6">
            <a:extLst>
              <a:ext uri="{FF2B5EF4-FFF2-40B4-BE49-F238E27FC236}">
                <a16:creationId xmlns:a16="http://schemas.microsoft.com/office/drawing/2014/main" id="{B157F88A-7E5C-0405-BFD1-A428B461A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78" y="1269218"/>
            <a:ext cx="1047750" cy="1047750"/>
          </a:xfrm>
          <a:prstGeom prst="rect">
            <a:avLst/>
          </a:prstGeom>
        </p:spPr>
      </p:pic>
      <p:sp>
        <p:nvSpPr>
          <p:cNvPr id="33" name="object 26">
            <a:extLst>
              <a:ext uri="{FF2B5EF4-FFF2-40B4-BE49-F238E27FC236}">
                <a16:creationId xmlns:a16="http://schemas.microsoft.com/office/drawing/2014/main" id="{8D46B11A-F125-B600-F6F8-DAEE3F991EDF}"/>
              </a:ext>
            </a:extLst>
          </p:cNvPr>
          <p:cNvSpPr txBox="1"/>
          <p:nvPr/>
        </p:nvSpPr>
        <p:spPr>
          <a:xfrm>
            <a:off x="6095999" y="5248181"/>
            <a:ext cx="5484273" cy="35761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  <a:effectLst/>
        </p:spPr>
        <p:txBody>
          <a:bodyPr vert="horz" wrap="square" lIns="0" tIns="104588" rIns="0" bIns="0" rtlCol="0">
            <a:spAutoFit/>
          </a:bodyPr>
          <a:lstStyle/>
          <a:p>
            <a:pPr marL="152397">
              <a:spcBef>
                <a:spcPts val="824"/>
              </a:spcBef>
            </a:pPr>
            <a:r>
              <a:rPr lang="pl-PL" sz="2400" dirty="0">
                <a:latin typeface="Arial Black"/>
                <a:cs typeface="Arial Black"/>
              </a:rPr>
              <a:t>Właściwości:</a:t>
            </a:r>
          </a:p>
          <a:p>
            <a:pPr marL="152397" marR="133472" algn="just">
              <a:lnSpc>
                <a:spcPct val="115000"/>
              </a:lnSpc>
              <a:spcBef>
                <a:spcPts val="2408"/>
              </a:spcBef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Przejazd po trasie wyznaczonej drągami na wspornikach w kształcie podwójnej litery “U”</a:t>
            </a:r>
            <a:endParaRPr lang="pl-PL"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97822" indent="-145425">
              <a:lnSpc>
                <a:spcPct val="117499"/>
              </a:lnSpc>
              <a:spcBef>
                <a:spcPts val="2016"/>
              </a:spcBef>
              <a:buSzPts val="1200"/>
              <a:buFont typeface="Arial"/>
              <a:buChar char="-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Dla każdej litery “U”</a:t>
            </a:r>
            <a:r>
              <a:rPr lang="pl-PL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</a:t>
            </a:r>
          </a:p>
          <a:p>
            <a:pPr marL="357586" indent="-145425">
              <a:lnSpc>
                <a:spcPct val="115000"/>
              </a:lnSpc>
              <a:buSzPts val="1200"/>
              <a:buFont typeface="Arial"/>
              <a:buChar char="-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Szerokość</a:t>
            </a:r>
            <a:r>
              <a:rPr lang="pl-PL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: 0,90 m</a:t>
            </a:r>
          </a:p>
          <a:p>
            <a:pPr marL="357586" indent="-145425">
              <a:lnSpc>
                <a:spcPct val="117499"/>
              </a:lnSpc>
              <a:buSzPts val="1200"/>
              <a:buFont typeface="Arial"/>
              <a:buChar char="-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Długość</a:t>
            </a:r>
            <a:r>
              <a:rPr lang="pl-PL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4 m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0A4BBB45-CB76-F814-6B5A-D68BB91F3758}"/>
              </a:ext>
            </a:extLst>
          </p:cNvPr>
          <p:cNvSpPr txBox="1"/>
          <p:nvPr/>
        </p:nvSpPr>
        <p:spPr>
          <a:xfrm>
            <a:off x="945110" y="11007846"/>
            <a:ext cx="4947521" cy="13177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0" lvl="0" indent="0" algn="l" rtl="0">
              <a:lnSpc>
                <a:spcPct val="11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800" b="1" dirty="0">
                <a:latin typeface="Arial"/>
                <a:ea typeface="Arial"/>
                <a:cs typeface="Arial"/>
                <a:sym typeface="Arial"/>
              </a:rPr>
              <a:t>Przed przeszkodą</a:t>
            </a:r>
            <a:endParaRPr lang="pl-PL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800" dirty="0">
                <a:latin typeface="Arial"/>
                <a:ea typeface="Arial"/>
                <a:cs typeface="Arial"/>
                <a:sym typeface="Arial"/>
              </a:rPr>
              <a:t>wolta, wyłamanie, cofnięcie, odmowa, błąd trasy</a:t>
            </a:r>
          </a:p>
          <a:p>
            <a:pPr marL="742950" marR="5080" lvl="0" indent="-285750" algn="l" rtl="0">
              <a:lnSpc>
                <a:spcPct val="115000"/>
              </a:lnSpc>
              <a:spcBef>
                <a:spcPts val="65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lang="pl-PL" sz="1800" dirty="0">
              <a:solidFill>
                <a:srgbClr val="1F4E79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742950" marR="5080" lvl="0" indent="-285750" algn="l" rtl="0">
              <a:lnSpc>
                <a:spcPct val="115000"/>
              </a:lnSpc>
              <a:spcBef>
                <a:spcPts val="65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lang="pl-PL" sz="1800" dirty="0">
              <a:solidFill>
                <a:srgbClr val="1F4E79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43" name="Obraz 42">
            <a:extLst>
              <a:ext uri="{FF2B5EF4-FFF2-40B4-BE49-F238E27FC236}">
                <a16:creationId xmlns:a16="http://schemas.microsoft.com/office/drawing/2014/main" id="{66D1166C-938B-E138-A607-EB1AB528F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072" y="1159209"/>
            <a:ext cx="3984977" cy="1463855"/>
          </a:xfrm>
          <a:prstGeom prst="rect">
            <a:avLst/>
          </a:prstGeom>
        </p:spPr>
      </p:pic>
      <p:grpSp>
        <p:nvGrpSpPr>
          <p:cNvPr id="3" name="Google Shape;72;p1">
            <a:extLst>
              <a:ext uri="{FF2B5EF4-FFF2-40B4-BE49-F238E27FC236}">
                <a16:creationId xmlns:a16="http://schemas.microsoft.com/office/drawing/2014/main" id="{04AB07FB-C706-C7CD-AB1A-DB9A1554C123}"/>
              </a:ext>
            </a:extLst>
          </p:cNvPr>
          <p:cNvGrpSpPr/>
          <p:nvPr/>
        </p:nvGrpSpPr>
        <p:grpSpPr>
          <a:xfrm>
            <a:off x="7597088" y="1648309"/>
            <a:ext cx="4007224" cy="3334871"/>
            <a:chOff x="4824095" y="914400"/>
            <a:chExt cx="2554605" cy="2125980"/>
          </a:xfrm>
        </p:grpSpPr>
        <p:sp>
          <p:nvSpPr>
            <p:cNvPr id="4" name="Google Shape;73;p1">
              <a:extLst>
                <a:ext uri="{FF2B5EF4-FFF2-40B4-BE49-F238E27FC236}">
                  <a16:creationId xmlns:a16="http://schemas.microsoft.com/office/drawing/2014/main" id="{FFE126C2-F9FE-5785-01A5-8D6F840F4FD4}"/>
                </a:ext>
              </a:extLst>
            </p:cNvPr>
            <p:cNvSpPr/>
            <p:nvPr/>
          </p:nvSpPr>
          <p:spPr>
            <a:xfrm>
              <a:off x="4900295" y="990600"/>
              <a:ext cx="2478405" cy="2049780"/>
            </a:xfrm>
            <a:custGeom>
              <a:avLst/>
              <a:gdLst/>
              <a:ahLst/>
              <a:cxnLst/>
              <a:rect l="l" t="t" r="r" b="b"/>
              <a:pathLst>
                <a:path w="2478404" h="2049780" extrusionOk="0">
                  <a:moveTo>
                    <a:pt x="2478404" y="0"/>
                  </a:moveTo>
                  <a:lnTo>
                    <a:pt x="0" y="0"/>
                  </a:lnTo>
                  <a:lnTo>
                    <a:pt x="0" y="2049779"/>
                  </a:lnTo>
                  <a:lnTo>
                    <a:pt x="2478404" y="204977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808080">
                <a:alpha val="4980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2823"/>
            </a:p>
          </p:txBody>
        </p:sp>
        <p:sp>
          <p:nvSpPr>
            <p:cNvPr id="5" name="Google Shape;74;p1">
              <a:extLst>
                <a:ext uri="{FF2B5EF4-FFF2-40B4-BE49-F238E27FC236}">
                  <a16:creationId xmlns:a16="http://schemas.microsoft.com/office/drawing/2014/main" id="{70CE8B77-9350-6D0C-B2C7-CAC20E1AEC97}"/>
                </a:ext>
              </a:extLst>
            </p:cNvPr>
            <p:cNvSpPr/>
            <p:nvPr/>
          </p:nvSpPr>
          <p:spPr>
            <a:xfrm>
              <a:off x="4824095" y="914400"/>
              <a:ext cx="2478405" cy="2049780"/>
            </a:xfrm>
            <a:custGeom>
              <a:avLst/>
              <a:gdLst/>
              <a:ahLst/>
              <a:cxnLst/>
              <a:rect l="l" t="t" r="r" b="b"/>
              <a:pathLst>
                <a:path w="2478404" h="2049780" extrusionOk="0">
                  <a:moveTo>
                    <a:pt x="2478404" y="0"/>
                  </a:moveTo>
                  <a:lnTo>
                    <a:pt x="0" y="0"/>
                  </a:lnTo>
                  <a:lnTo>
                    <a:pt x="0" y="2049779"/>
                  </a:lnTo>
                  <a:lnTo>
                    <a:pt x="2478404" y="204977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2823"/>
            </a:p>
          </p:txBody>
        </p:sp>
        <p:sp>
          <p:nvSpPr>
            <p:cNvPr id="9" name="Google Shape;75;p1">
              <a:extLst>
                <a:ext uri="{FF2B5EF4-FFF2-40B4-BE49-F238E27FC236}">
                  <a16:creationId xmlns:a16="http://schemas.microsoft.com/office/drawing/2014/main" id="{9ABCBAA3-2748-72D8-AAD1-A0C1ABE165BA}"/>
                </a:ext>
              </a:extLst>
            </p:cNvPr>
            <p:cNvSpPr/>
            <p:nvPr/>
          </p:nvSpPr>
          <p:spPr>
            <a:xfrm>
              <a:off x="4824095" y="914400"/>
              <a:ext cx="2478405" cy="2049780"/>
            </a:xfrm>
            <a:custGeom>
              <a:avLst/>
              <a:gdLst/>
              <a:ahLst/>
              <a:cxnLst/>
              <a:rect l="l" t="t" r="r" b="b"/>
              <a:pathLst>
                <a:path w="2478404" h="2049780" extrusionOk="0">
                  <a:moveTo>
                    <a:pt x="0" y="2049779"/>
                  </a:moveTo>
                  <a:lnTo>
                    <a:pt x="2478404" y="2049779"/>
                  </a:lnTo>
                  <a:lnTo>
                    <a:pt x="2478404" y="0"/>
                  </a:lnTo>
                  <a:lnTo>
                    <a:pt x="0" y="0"/>
                  </a:lnTo>
                  <a:lnTo>
                    <a:pt x="0" y="2049779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2823"/>
            </a:p>
          </p:txBody>
        </p:sp>
        <p:pic>
          <p:nvPicPr>
            <p:cNvPr id="10" name="Google Shape;76;p1">
              <a:extLst>
                <a:ext uri="{FF2B5EF4-FFF2-40B4-BE49-F238E27FC236}">
                  <a16:creationId xmlns:a16="http://schemas.microsoft.com/office/drawing/2014/main" id="{757A4C11-48EE-8CAB-B830-10641791E39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39030" y="1083310"/>
              <a:ext cx="2249804" cy="170434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92302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3485" y="10429622"/>
            <a:ext cx="4196279" cy="389448"/>
          </a:xfrm>
          <a:prstGeom prst="rect">
            <a:avLst/>
          </a:prstGeom>
        </p:spPr>
        <p:txBody>
          <a:bodyPr vert="horz" wrap="square" lIns="0" tIns="19922" rIns="0" bIns="0" rtlCol="0">
            <a:spAutoFit/>
          </a:bodyPr>
          <a:lstStyle/>
          <a:p>
            <a:pPr marL="19921">
              <a:spcBef>
                <a:spcPts val="157"/>
              </a:spcBef>
            </a:pP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Błędy za efektywność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3485" y="12379660"/>
            <a:ext cx="4938755" cy="12255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Podczas przeszkody: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  <a:endParaRPr sz="1882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4718" y="13567119"/>
            <a:ext cx="4947522" cy="1312569"/>
          </a:xfrm>
          <a:prstGeom prst="rect">
            <a:avLst/>
          </a:prstGeom>
          <a:solidFill>
            <a:srgbClr val="FFE499"/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Niebezpieczne sytuacje:</a:t>
            </a:r>
          </a:p>
          <a:p>
            <a:pPr marL="241047" indent="-213157">
              <a:lnSpc>
                <a:spcPct val="117500"/>
              </a:lnSpc>
              <a:buClr>
                <a:schemeClr val="dk1"/>
              </a:buClr>
              <a:buSzPts val="1200"/>
              <a:buChar char="-"/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-</a:t>
            </a:r>
            <a:r>
              <a:rPr lang="pl-PL" sz="1882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Utrata równowagi przez jeźdźca lub konia</a:t>
            </a:r>
          </a:p>
          <a:p>
            <a:pPr marL="241047" indent="-213157">
              <a:lnSpc>
                <a:spcPct val="117500"/>
              </a:lnSpc>
              <a:buClr>
                <a:schemeClr val="dk1"/>
              </a:buClr>
              <a:buSzPts val="1200"/>
              <a:buChar char="-"/>
            </a:pPr>
            <a:r>
              <a:rPr lang="pl-PL" sz="1882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Każdy inny chód niż stęp</a:t>
            </a:r>
            <a:endParaRPr lang="pl-PL" sz="1882" dirty="0">
              <a:solidFill>
                <a:srgbClr val="805F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27890">
              <a:spcBef>
                <a:spcPts val="188"/>
              </a:spcBef>
            </a:pPr>
            <a:endParaRPr sz="1882" dirty="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57975" y="10639512"/>
            <a:ext cx="4909671" cy="4109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2400" dirty="0">
                <a:solidFill>
                  <a:srgbClr val="385522"/>
                </a:solidFill>
                <a:latin typeface="Arial Black"/>
                <a:cs typeface="Arial Black"/>
              </a:rPr>
              <a:t>Ocena stylu:</a:t>
            </a:r>
          </a:p>
          <a:p>
            <a:pPr marL="27890">
              <a:lnSpc>
                <a:spcPts val="2212"/>
              </a:lnSpc>
              <a:spcBef>
                <a:spcPts val="2071"/>
              </a:spcBef>
            </a:pPr>
            <a:r>
              <a:rPr lang="pl-PL" sz="2400" b="1" spc="-16" dirty="0">
                <a:latin typeface="Arial"/>
                <a:cs typeface="Arial"/>
              </a:rPr>
              <a:t>Prawidłowa</a:t>
            </a:r>
            <a:r>
              <a:rPr lang="pl-PL" sz="2400" b="1" spc="-39" dirty="0">
                <a:latin typeface="Arial"/>
                <a:cs typeface="Arial"/>
              </a:rPr>
              <a:t> </a:t>
            </a:r>
            <a:r>
              <a:rPr lang="pl-PL" sz="2400" b="1" dirty="0">
                <a:latin typeface="Arial"/>
                <a:cs typeface="Arial"/>
              </a:rPr>
              <a:t>pozycja</a:t>
            </a:r>
            <a:r>
              <a:rPr lang="pl-PL" sz="2400" b="1" spc="-31" dirty="0">
                <a:latin typeface="Arial"/>
                <a:cs typeface="Arial"/>
              </a:rPr>
              <a:t> </a:t>
            </a:r>
            <a:r>
              <a:rPr lang="pl-PL" sz="2400" b="1" spc="-16" dirty="0">
                <a:latin typeface="Arial"/>
                <a:cs typeface="Arial"/>
              </a:rPr>
              <a:t>jeźdźca</a:t>
            </a:r>
            <a:endParaRPr lang="pl-PL" sz="2400" dirty="0">
              <a:latin typeface="Arial"/>
              <a:cs typeface="Arial"/>
            </a:endParaRPr>
          </a:p>
          <a:p>
            <a:pPr marL="27890" marR="150405" indent="213157">
              <a:lnSpc>
                <a:spcPts val="2165"/>
              </a:lnSpc>
              <a:spcBef>
                <a:spcPts val="102"/>
              </a:spcBef>
              <a:buChar char="-"/>
              <a:tabLst>
                <a:tab pos="241047" algn="l"/>
              </a:tabLst>
            </a:pPr>
            <a:r>
              <a:rPr lang="pl-PL" sz="2400" dirty="0">
                <a:latin typeface="Arial"/>
                <a:cs typeface="Arial"/>
              </a:rPr>
              <a:t>Sylwetka lekko przed pionem</a:t>
            </a:r>
          </a:p>
          <a:p>
            <a:pPr marL="296826" marR="1013990" indent="-268936">
              <a:lnSpc>
                <a:spcPts val="2165"/>
              </a:lnSpc>
              <a:buFontTx/>
              <a:buChar char="-"/>
              <a:tabLst>
                <a:tab pos="241047" algn="l"/>
              </a:tabLst>
            </a:pPr>
            <a:r>
              <a:rPr lang="pl-PL" sz="2400" dirty="0">
                <a:latin typeface="Arial"/>
                <a:cs typeface="Arial"/>
              </a:rPr>
              <a:t>Jeździec</a:t>
            </a:r>
            <a:r>
              <a:rPr lang="pl-PL" sz="2400" spc="-24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w</a:t>
            </a:r>
            <a:r>
              <a:rPr lang="pl-PL" sz="2400" spc="-16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równowadze</a:t>
            </a:r>
            <a:r>
              <a:rPr lang="pl-PL" sz="2400" spc="-16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oparty</a:t>
            </a:r>
            <a:r>
              <a:rPr lang="pl-PL" sz="2400" spc="-16" dirty="0">
                <a:latin typeface="Arial"/>
                <a:cs typeface="Arial"/>
              </a:rPr>
              <a:t> </a:t>
            </a:r>
            <a:r>
              <a:rPr lang="pl-PL" sz="2400" spc="-39" dirty="0">
                <a:latin typeface="Arial"/>
                <a:cs typeface="Arial"/>
              </a:rPr>
              <a:t>na </a:t>
            </a:r>
            <a:r>
              <a:rPr lang="pl-PL" sz="2400" spc="-16" dirty="0">
                <a:latin typeface="Arial"/>
                <a:cs typeface="Arial"/>
              </a:rPr>
              <a:t>strzemionach</a:t>
            </a:r>
            <a:endParaRPr lang="pl-PL" sz="2400" dirty="0">
              <a:latin typeface="Arial"/>
              <a:cs typeface="Arial"/>
            </a:endParaRPr>
          </a:p>
          <a:p>
            <a:pPr marL="27890">
              <a:lnSpc>
                <a:spcPts val="2110"/>
              </a:lnSpc>
            </a:pPr>
            <a:r>
              <a:rPr lang="pl-PL" sz="2400" spc="-16" dirty="0">
                <a:latin typeface="Arial"/>
                <a:cs typeface="Arial"/>
              </a:rPr>
              <a:t>-  </a:t>
            </a:r>
            <a:r>
              <a:rPr lang="pl-PL" sz="2400" dirty="0">
                <a:latin typeface="Arial"/>
                <a:cs typeface="Arial"/>
              </a:rPr>
              <a:t>Wzrok</a:t>
            </a:r>
            <a:r>
              <a:rPr lang="pl-PL" sz="2400" spc="-47" dirty="0">
                <a:latin typeface="Arial"/>
                <a:cs typeface="Arial"/>
              </a:rPr>
              <a:t> </a:t>
            </a:r>
            <a:r>
              <a:rPr lang="pl-PL" sz="2400" spc="-16" dirty="0">
                <a:latin typeface="Arial"/>
                <a:cs typeface="Arial"/>
              </a:rPr>
              <a:t>skierowany naprzód</a:t>
            </a:r>
            <a:endParaRPr lang="pl-PL" sz="2400" dirty="0">
              <a:latin typeface="Arial"/>
              <a:cs typeface="Arial"/>
            </a:endParaRPr>
          </a:p>
          <a:p>
            <a:pPr marL="27890">
              <a:lnSpc>
                <a:spcPts val="2110"/>
              </a:lnSpc>
            </a:pPr>
            <a:endParaRPr lang="pl-PL" sz="2400" b="1" dirty="0">
              <a:latin typeface="Arial"/>
              <a:cs typeface="Arial"/>
            </a:endParaRPr>
          </a:p>
          <a:p>
            <a:pPr marL="27890">
              <a:lnSpc>
                <a:spcPts val="2110"/>
              </a:lnSpc>
            </a:pPr>
            <a:r>
              <a:rPr lang="pl-PL" sz="2400" b="1" dirty="0">
                <a:latin typeface="Arial"/>
                <a:cs typeface="Arial"/>
              </a:rPr>
              <a:t>Regularny</a:t>
            </a:r>
            <a:r>
              <a:rPr lang="pl-PL" sz="2400" b="1" spc="-31" dirty="0">
                <a:latin typeface="Arial"/>
                <a:cs typeface="Arial"/>
              </a:rPr>
              <a:t> </a:t>
            </a:r>
            <a:r>
              <a:rPr lang="pl-PL" sz="2400" b="1" dirty="0">
                <a:latin typeface="Arial"/>
                <a:cs typeface="Arial"/>
              </a:rPr>
              <a:t>ruch</a:t>
            </a:r>
            <a:r>
              <a:rPr lang="pl-PL" sz="2400" b="1" spc="-31" dirty="0">
                <a:latin typeface="Arial"/>
                <a:cs typeface="Arial"/>
              </a:rPr>
              <a:t> </a:t>
            </a:r>
            <a:r>
              <a:rPr lang="pl-PL" sz="2400" b="1" spc="-16" dirty="0">
                <a:latin typeface="Arial"/>
                <a:cs typeface="Arial"/>
              </a:rPr>
              <a:t>naprzód </a:t>
            </a:r>
          </a:p>
          <a:p>
            <a:pPr marL="27890">
              <a:lnSpc>
                <a:spcPts val="2110"/>
              </a:lnSpc>
            </a:pPr>
            <a:endParaRPr lang="pl-PL" sz="2400" b="1" spc="-16" dirty="0">
              <a:latin typeface="Arial"/>
              <a:cs typeface="Arial"/>
            </a:endParaRPr>
          </a:p>
          <a:p>
            <a:pPr marL="27890">
              <a:lnSpc>
                <a:spcPts val="2110"/>
              </a:lnSpc>
            </a:pPr>
            <a:r>
              <a:rPr lang="pl-PL" sz="2400" b="1" dirty="0">
                <a:latin typeface="Arial"/>
                <a:cs typeface="Arial"/>
              </a:rPr>
              <a:t>Kontrola</a:t>
            </a:r>
            <a:r>
              <a:rPr lang="pl-PL" sz="2400" b="1" spc="-133" dirty="0">
                <a:latin typeface="Arial"/>
                <a:cs typeface="Arial"/>
              </a:rPr>
              <a:t> </a:t>
            </a:r>
            <a:r>
              <a:rPr lang="pl-PL" sz="2400" b="1" spc="-16" dirty="0">
                <a:latin typeface="Arial"/>
                <a:cs typeface="Arial"/>
              </a:rPr>
              <a:t>trasy</a:t>
            </a:r>
            <a:endParaRPr lang="pl-PL" sz="2400" dirty="0">
              <a:latin typeface="Arial"/>
              <a:cs typeface="Arial"/>
            </a:endParaRPr>
          </a:p>
          <a:p>
            <a:pPr marL="27890">
              <a:lnSpc>
                <a:spcPts val="2165"/>
              </a:lnSpc>
            </a:pPr>
            <a:r>
              <a:rPr lang="pl-PL" sz="2400" dirty="0">
                <a:latin typeface="Arial"/>
                <a:cs typeface="Arial"/>
              </a:rPr>
              <a:t>Koń</a:t>
            </a:r>
            <a:r>
              <a:rPr lang="pl-PL" sz="2400" spc="-31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pokonuje</a:t>
            </a:r>
            <a:r>
              <a:rPr lang="pl-PL" sz="2400" spc="-31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przeszkodę</a:t>
            </a:r>
            <a:r>
              <a:rPr lang="pl-PL" sz="2400" spc="-31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w</a:t>
            </a:r>
            <a:r>
              <a:rPr lang="pl-PL" sz="2400" spc="-24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linii</a:t>
            </a:r>
            <a:r>
              <a:rPr lang="pl-PL" sz="2400" spc="-31" dirty="0">
                <a:latin typeface="Arial"/>
                <a:cs typeface="Arial"/>
              </a:rPr>
              <a:t> prostopadłej do frontu przeszkody</a:t>
            </a:r>
            <a:endParaRPr lang="pl-PL" sz="2400" spc="-16" dirty="0">
              <a:latin typeface="Arial"/>
              <a:cs typeface="Arial"/>
            </a:endParaRPr>
          </a:p>
          <a:p>
            <a:pPr marL="27890">
              <a:spcBef>
                <a:spcPts val="188"/>
              </a:spcBef>
            </a:pPr>
            <a:endParaRPr lang="pl-PL" sz="2400" dirty="0">
              <a:solidFill>
                <a:srgbClr val="385522"/>
              </a:solidFill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2799" y="3263153"/>
            <a:ext cx="3156528" cy="1609106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9765" rIns="0" bIns="0" rtlCol="0">
            <a:spAutoFit/>
          </a:bodyPr>
          <a:lstStyle/>
          <a:p>
            <a:pPr marL="150405">
              <a:spcBef>
                <a:spcPts val="471"/>
              </a:spcBef>
            </a:pPr>
            <a:r>
              <a:rPr sz="1882" b="1" spc="-16" dirty="0">
                <a:latin typeface="Georgia"/>
                <a:cs typeface="Georgia"/>
              </a:rPr>
              <a:t>Gr</a:t>
            </a:r>
            <a:r>
              <a:rPr lang="pl-PL" sz="1882" b="1" spc="-16" dirty="0" err="1">
                <a:latin typeface="Georgia"/>
                <a:cs typeface="Georgia"/>
              </a:rPr>
              <a:t>upa</a:t>
            </a:r>
            <a:r>
              <a:rPr sz="1882" b="1" spc="-78" dirty="0">
                <a:latin typeface="Georgia"/>
                <a:cs typeface="Georgia"/>
              </a:rPr>
              <a:t>:</a:t>
            </a:r>
            <a:r>
              <a:rPr lang="pl-PL" sz="1882" b="1" spc="-78" dirty="0">
                <a:latin typeface="Georgia"/>
                <a:cs typeface="Georgia"/>
              </a:rPr>
              <a:t> 3</a:t>
            </a:r>
          </a:p>
          <a:p>
            <a:pPr algn="ctr">
              <a:lnSpc>
                <a:spcPts val="3616"/>
              </a:lnSpc>
            </a:pPr>
            <a:r>
              <a:rPr lang="pl-PL" sz="2800" b="1" i="1" spc="-78" dirty="0">
                <a:latin typeface="Georgia" panose="02040502050405020303" pitchFamily="18" charset="0"/>
                <a:cs typeface="Georgia"/>
              </a:rPr>
              <a:t> </a:t>
            </a:r>
            <a:r>
              <a:rPr lang="pl-PL" sz="2800" b="1" i="1" spc="-16" dirty="0">
                <a:latin typeface="Georgia" panose="02040502050405020303" pitchFamily="18" charset="0"/>
                <a:cs typeface="Palatino Linotype"/>
              </a:rPr>
              <a:t>Szereg</a:t>
            </a:r>
            <a:endParaRPr lang="pl-PL" sz="2800" i="1" dirty="0">
              <a:latin typeface="Georgia" panose="02040502050405020303" pitchFamily="18" charset="0"/>
              <a:cs typeface="Palatino Linotype"/>
            </a:endParaRPr>
          </a:p>
          <a:p>
            <a:pPr algn="ctr">
              <a:spcBef>
                <a:spcPts val="55"/>
              </a:spcBef>
            </a:pPr>
            <a:r>
              <a:rPr lang="pl-PL" sz="2800" b="1" i="1" spc="-16" dirty="0">
                <a:latin typeface="Georgia" panose="02040502050405020303" pitchFamily="18" charset="0"/>
                <a:cs typeface="Palatino Linotype"/>
              </a:rPr>
              <a:t>(Cross</a:t>
            </a:r>
            <a:r>
              <a:rPr lang="pl-PL" sz="2800" b="1" i="1" spc="-16" dirty="0">
                <a:latin typeface="Palatino Linotype"/>
                <a:cs typeface="Palatino Linotype"/>
              </a:rPr>
              <a:t>)</a:t>
            </a:r>
            <a:endParaRPr lang="pl-PL" sz="2800" b="1" i="1" spc="-78" dirty="0">
              <a:latin typeface="Georgia"/>
              <a:cs typeface="Georgia"/>
            </a:endParaRPr>
          </a:p>
          <a:p>
            <a:pPr marL="150405">
              <a:spcBef>
                <a:spcPts val="471"/>
              </a:spcBef>
            </a:pPr>
            <a:endParaRPr lang="pl-PL" sz="1882" b="1" spc="-78" dirty="0">
              <a:latin typeface="Georgia"/>
              <a:cs typeface="Georg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52039" y="1114345"/>
            <a:ext cx="1170279" cy="1354411"/>
            <a:chOff x="513397" y="703897"/>
            <a:chExt cx="1115695" cy="1206500"/>
          </a:xfrm>
        </p:grpSpPr>
        <p:sp>
          <p:nvSpPr>
            <p:cNvPr id="19" name="object 19"/>
            <p:cNvSpPr/>
            <p:nvPr/>
          </p:nvSpPr>
          <p:spPr>
            <a:xfrm>
              <a:off x="594359" y="7848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4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0" name="object 20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1" name="object 21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0" y="1125220"/>
                  </a:moveTo>
                  <a:lnTo>
                    <a:pt x="1034415" y="1125220"/>
                  </a:lnTo>
                  <a:lnTo>
                    <a:pt x="1034415" y="0"/>
                  </a:lnTo>
                  <a:lnTo>
                    <a:pt x="0" y="0"/>
                  </a:lnTo>
                  <a:lnTo>
                    <a:pt x="0" y="11252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044" y="758824"/>
              <a:ext cx="923925" cy="114744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819376" y="5197288"/>
            <a:ext cx="5178206" cy="3062509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txBody>
          <a:bodyPr vert="horz" wrap="square" lIns="0" tIns="104588" rIns="0" bIns="0" rtlCol="0">
            <a:spAutoFit/>
          </a:bodyPr>
          <a:lstStyle/>
          <a:p>
            <a:pPr marL="508987">
              <a:lnSpc>
                <a:spcPts val="2212"/>
              </a:lnSpc>
              <a:tabLst>
                <a:tab pos="654412" algn="l"/>
              </a:tabLst>
            </a:pPr>
            <a:r>
              <a:rPr lang="pl-PL" sz="2400" dirty="0">
                <a:latin typeface="Arial Black"/>
                <a:ea typeface="Arial Black"/>
                <a:cs typeface="Arial Black"/>
                <a:sym typeface="Arial Black"/>
              </a:rPr>
              <a:t>Sprzęt:</a:t>
            </a:r>
          </a:p>
          <a:p>
            <a:pPr marL="508987">
              <a:lnSpc>
                <a:spcPts val="2212"/>
              </a:lnSpc>
              <a:tabLst>
                <a:tab pos="654412" algn="l"/>
              </a:tabLst>
            </a:pPr>
            <a:endParaRPr lang="pl-PL" sz="2400"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851887" indent="-342900">
              <a:lnSpc>
                <a:spcPts val="2212"/>
              </a:lnSpc>
              <a:buFont typeface="Wingdings" panose="05000000000000000000" pitchFamily="2" charset="2"/>
              <a:buChar char="q"/>
              <a:tabLst>
                <a:tab pos="654412" algn="l"/>
              </a:tabLst>
            </a:pPr>
            <a:r>
              <a:rPr lang="pl-PL" sz="2400" dirty="0">
                <a:latin typeface="Arial"/>
                <a:cs typeface="Arial"/>
              </a:rPr>
              <a:t>2</a:t>
            </a:r>
            <a:r>
              <a:rPr lang="pl-PL" sz="2400" spc="-16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czerwone chorągiewki</a:t>
            </a:r>
          </a:p>
          <a:p>
            <a:pPr marL="851887" indent="-342900">
              <a:lnSpc>
                <a:spcPts val="2165"/>
              </a:lnSpc>
              <a:buFont typeface="Wingdings" panose="05000000000000000000" pitchFamily="2" charset="2"/>
              <a:buChar char="q"/>
              <a:tabLst>
                <a:tab pos="654412" algn="l"/>
              </a:tabLst>
            </a:pPr>
            <a:r>
              <a:rPr lang="pl-PL" sz="2400" dirty="0">
                <a:latin typeface="Arial"/>
                <a:cs typeface="Arial"/>
              </a:rPr>
              <a:t>2</a:t>
            </a:r>
            <a:r>
              <a:rPr lang="pl-PL" sz="2400" spc="-16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białe chorągiewki</a:t>
            </a:r>
          </a:p>
          <a:p>
            <a:pPr marL="851887" indent="-342900">
              <a:lnSpc>
                <a:spcPts val="2165"/>
              </a:lnSpc>
              <a:buFont typeface="Wingdings" panose="05000000000000000000" pitchFamily="2" charset="2"/>
              <a:buChar char="q"/>
              <a:tabLst>
                <a:tab pos="654412" algn="l"/>
              </a:tabLst>
            </a:pPr>
            <a:r>
              <a:rPr lang="pl-PL" sz="2400" dirty="0">
                <a:latin typeface="Arial"/>
                <a:cs typeface="Arial"/>
              </a:rPr>
              <a:t>1 </a:t>
            </a:r>
            <a:r>
              <a:rPr lang="pl-PL" sz="2400" spc="-16" dirty="0">
                <a:latin typeface="Arial"/>
                <a:cs typeface="Arial"/>
              </a:rPr>
              <a:t>numer</a:t>
            </a:r>
            <a:endParaRPr lang="pl-PL" sz="2400" dirty="0">
              <a:latin typeface="Arial"/>
              <a:cs typeface="Arial"/>
            </a:endParaRPr>
          </a:p>
          <a:p>
            <a:pPr marL="851887" indent="-342900">
              <a:lnSpc>
                <a:spcPts val="2212"/>
              </a:lnSpc>
              <a:buFont typeface="Wingdings" panose="05000000000000000000" pitchFamily="2" charset="2"/>
              <a:buChar char="q"/>
              <a:tabLst>
                <a:tab pos="654412" algn="l"/>
              </a:tabLst>
            </a:pPr>
            <a:r>
              <a:rPr lang="pl-PL" sz="2400" dirty="0">
                <a:latin typeface="Arial"/>
                <a:cs typeface="Arial"/>
              </a:rPr>
              <a:t>2</a:t>
            </a:r>
            <a:r>
              <a:rPr lang="pl-PL" sz="2400" spc="-16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litery</a:t>
            </a:r>
            <a:r>
              <a:rPr lang="pl-PL" sz="2400" spc="-24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:</a:t>
            </a:r>
            <a:r>
              <a:rPr lang="pl-PL" sz="2400" spc="-8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A</a:t>
            </a:r>
            <a:r>
              <a:rPr lang="pl-PL" sz="2400" spc="-31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i</a:t>
            </a:r>
            <a:r>
              <a:rPr lang="pl-PL" sz="2400" spc="-8" dirty="0">
                <a:latin typeface="Arial"/>
                <a:cs typeface="Arial"/>
              </a:rPr>
              <a:t> </a:t>
            </a:r>
            <a:r>
              <a:rPr lang="pl-PL" sz="2400" spc="-78" dirty="0">
                <a:latin typeface="Arial"/>
                <a:cs typeface="Arial"/>
              </a:rPr>
              <a:t>B</a:t>
            </a:r>
            <a:endParaRPr lang="pl-PL" sz="2400" dirty="0">
              <a:latin typeface="Arial"/>
              <a:cs typeface="Arial"/>
            </a:endParaRPr>
          </a:p>
          <a:p>
            <a:pPr>
              <a:spcBef>
                <a:spcPts val="55"/>
              </a:spcBef>
            </a:pPr>
            <a:endParaRPr lang="pl-PL" sz="2400" dirty="0">
              <a:latin typeface="Arial"/>
              <a:cs typeface="Arial"/>
            </a:endParaRPr>
          </a:p>
          <a:p>
            <a:pPr marL="150405" marR="138452">
              <a:lnSpc>
                <a:spcPts val="2165"/>
              </a:lnSpc>
            </a:pPr>
            <a:r>
              <a:rPr lang="pl-PL" sz="2400" dirty="0">
                <a:latin typeface="Arial"/>
                <a:cs typeface="Arial"/>
              </a:rPr>
              <a:t>Dystans pomiędzy dwoma członami: patrz tabela poniżej</a:t>
            </a:r>
          </a:p>
          <a:p>
            <a:pPr marL="493306" indent="-342900">
              <a:lnSpc>
                <a:spcPct val="117499"/>
              </a:lnSpc>
              <a:buSzPts val="1200"/>
              <a:buFont typeface="Wingdings" panose="05000000000000000000" pitchFamily="2" charset="2"/>
              <a:buChar char="q"/>
            </a:pPr>
            <a:endParaRPr sz="1882" b="1" dirty="0">
              <a:latin typeface="Arial Black"/>
              <a:cs typeface="Arial Black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4314709" y="2750832"/>
          <a:ext cx="2948535" cy="18723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8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59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Wysokość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5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Max. 0,5 m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037464"/>
                  </a:ext>
                </a:extLst>
              </a:tr>
              <a:tr h="467590">
                <a:tc>
                  <a:txBody>
                    <a:bodyPr/>
                    <a:lstStyle/>
                    <a:p>
                      <a:pPr marL="185420" marR="179070" indent="59055" algn="ctr">
                        <a:lnSpc>
                          <a:spcPts val="1150"/>
                        </a:lnSpc>
                        <a:spcBef>
                          <a:spcPts val="59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175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0,5-0,7 m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6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pl-PL" sz="1600" dirty="0">
                          <a:latin typeface="Times New Roman"/>
                          <a:cs typeface="Times New Roman"/>
                        </a:rPr>
                        <a:t>***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0,7-0,9 m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211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841665"/>
                  </a:ext>
                </a:extLst>
              </a:tr>
            </a:tbl>
          </a:graphicData>
        </a:graphic>
      </p:graphicFrame>
      <p:sp>
        <p:nvSpPr>
          <p:cNvPr id="32" name="object 32"/>
          <p:cNvSpPr txBox="1"/>
          <p:nvPr/>
        </p:nvSpPr>
        <p:spPr>
          <a:xfrm>
            <a:off x="757034" y="8720134"/>
            <a:ext cx="10671984" cy="963713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8573" rIns="0" bIns="0" rtlCol="0">
            <a:spAutoFit/>
          </a:bodyPr>
          <a:lstStyle/>
          <a:p>
            <a:pPr algn="ctr">
              <a:spcBef>
                <a:spcPts val="863"/>
              </a:spcBef>
            </a:pPr>
            <a:r>
              <a:rPr lang="pl-PL" sz="2400" dirty="0">
                <a:solidFill>
                  <a:srgbClr val="16365D"/>
                </a:solidFill>
                <a:latin typeface="Arial Black"/>
                <a:cs typeface="Arial Black"/>
              </a:rPr>
              <a:t>Cel: Szereg (Cross)</a:t>
            </a:r>
          </a:p>
          <a:p>
            <a:pPr algn="ctr">
              <a:spcBef>
                <a:spcPts val="863"/>
              </a:spcBef>
            </a:pPr>
            <a:r>
              <a:rPr lang="pl-PL" sz="2400" dirty="0">
                <a:latin typeface="Arial"/>
                <a:cs typeface="Arial"/>
              </a:rPr>
              <a:t>Przeskoczenie obydwu członów przeszkody w odpowiedniej kolejności</a:t>
            </a:r>
            <a:endParaRPr lang="pl-PL" sz="2400" dirty="0">
              <a:latin typeface="Arial Black"/>
              <a:cs typeface="Arial Black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608626" y="1552198"/>
            <a:ext cx="4007223" cy="3191434"/>
            <a:chOff x="4814570" y="824864"/>
            <a:chExt cx="2554605" cy="2034539"/>
          </a:xfrm>
        </p:grpSpPr>
        <p:sp>
          <p:nvSpPr>
            <p:cNvPr id="35" name="object 35"/>
            <p:cNvSpPr/>
            <p:nvPr/>
          </p:nvSpPr>
          <p:spPr>
            <a:xfrm>
              <a:off x="4890770" y="9010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6" name="object 36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7" name="object 37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0" y="1958339"/>
                  </a:moveTo>
                  <a:lnTo>
                    <a:pt x="2478404" y="1958339"/>
                  </a:lnTo>
                  <a:lnTo>
                    <a:pt x="2478404" y="0"/>
                  </a:lnTo>
                  <a:lnTo>
                    <a:pt x="0" y="0"/>
                  </a:lnTo>
                  <a:lnTo>
                    <a:pt x="0" y="195833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</p:grpSp>
      <p:pic>
        <p:nvPicPr>
          <p:cNvPr id="7" name="Obraz 6">
            <a:extLst>
              <a:ext uri="{FF2B5EF4-FFF2-40B4-BE49-F238E27FC236}">
                <a16:creationId xmlns:a16="http://schemas.microsoft.com/office/drawing/2014/main" id="{B157F88A-7E5C-0405-BFD1-A428B461A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78" y="1269218"/>
            <a:ext cx="1047750" cy="1047750"/>
          </a:xfrm>
          <a:prstGeom prst="rect">
            <a:avLst/>
          </a:prstGeom>
        </p:spPr>
      </p:pic>
      <p:sp>
        <p:nvSpPr>
          <p:cNvPr id="33" name="object 26">
            <a:extLst>
              <a:ext uri="{FF2B5EF4-FFF2-40B4-BE49-F238E27FC236}">
                <a16:creationId xmlns:a16="http://schemas.microsoft.com/office/drawing/2014/main" id="{8D46B11A-F125-B600-F6F8-DAEE3F991EDF}"/>
              </a:ext>
            </a:extLst>
          </p:cNvPr>
          <p:cNvSpPr txBox="1"/>
          <p:nvPr/>
        </p:nvSpPr>
        <p:spPr>
          <a:xfrm>
            <a:off x="6095999" y="5248181"/>
            <a:ext cx="5484273" cy="269349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  <a:effectLst/>
        </p:spPr>
        <p:txBody>
          <a:bodyPr vert="horz" wrap="square" lIns="0" tIns="104588" rIns="0" bIns="0" rtlCol="0">
            <a:spAutoFit/>
          </a:bodyPr>
          <a:lstStyle/>
          <a:p>
            <a:pPr marL="152397">
              <a:spcBef>
                <a:spcPts val="824"/>
              </a:spcBef>
            </a:pPr>
            <a:r>
              <a:rPr lang="pl-PL" sz="2400" dirty="0">
                <a:latin typeface="Arial Black"/>
                <a:cs typeface="Arial Black"/>
              </a:rPr>
              <a:t>Właściwości:</a:t>
            </a:r>
          </a:p>
          <a:p>
            <a:pPr>
              <a:lnSpc>
                <a:spcPts val="2149"/>
              </a:lnSpc>
            </a:pPr>
            <a:r>
              <a:rPr lang="pl-PL" sz="2400" spc="-16" dirty="0">
                <a:latin typeface="Arial"/>
                <a:cs typeface="Arial"/>
              </a:rPr>
              <a:t>Kombinacja dwóch przeszkód, zbudowanych na stabilnym i wypoziomowanym gruncie.</a:t>
            </a:r>
          </a:p>
          <a:p>
            <a:pPr>
              <a:lnSpc>
                <a:spcPts val="2149"/>
              </a:lnSpc>
            </a:pPr>
            <a:r>
              <a:rPr lang="pl-PL" sz="2400" spc="-16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Front przeszkody</a:t>
            </a:r>
            <a:r>
              <a:rPr lang="pl-PL" sz="2400" spc="-8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:</a:t>
            </a:r>
            <a:r>
              <a:rPr lang="pl-PL" sz="2400" spc="110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3</a:t>
            </a:r>
            <a:r>
              <a:rPr lang="pl-PL" sz="2400" spc="110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m</a:t>
            </a:r>
            <a:r>
              <a:rPr lang="pl-PL" sz="2400" spc="141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dla *,</a:t>
            </a:r>
            <a:r>
              <a:rPr lang="pl-PL" sz="2400" spc="141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2,5</a:t>
            </a:r>
            <a:r>
              <a:rPr lang="pl-PL" sz="2400" spc="102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m</a:t>
            </a:r>
            <a:r>
              <a:rPr lang="pl-PL" sz="2400" spc="125" dirty="0">
                <a:latin typeface="Arial"/>
                <a:cs typeface="Arial"/>
              </a:rPr>
              <a:t>  </a:t>
            </a:r>
            <a:r>
              <a:rPr lang="pl-PL" sz="2400" dirty="0">
                <a:latin typeface="Arial"/>
                <a:cs typeface="Arial"/>
              </a:rPr>
              <a:t>dla ** i ***.</a:t>
            </a:r>
          </a:p>
          <a:p>
            <a:pPr marL="152397" marR="137456">
              <a:lnSpc>
                <a:spcPts val="2165"/>
              </a:lnSpc>
              <a:spcBef>
                <a:spcPts val="2408"/>
              </a:spcBef>
              <a:tabLst>
                <a:tab pos="1776973" algn="l"/>
                <a:tab pos="2271019" algn="l"/>
                <a:tab pos="3016073" algn="l"/>
                <a:tab pos="4257165" algn="l"/>
              </a:tabLst>
            </a:pPr>
            <a:r>
              <a:rPr lang="pl-PL" sz="2400" dirty="0">
                <a:latin typeface="Arial"/>
                <a:cs typeface="Arial"/>
              </a:rPr>
              <a:t>Przeszkoda cross (szereg) nie może być pierwszą przeszkodą trasy PTV.</a:t>
            </a:r>
            <a:endParaRPr lang="pl-PL" sz="2400" spc="-16" dirty="0">
              <a:latin typeface="Arial"/>
              <a:cs typeface="Arial"/>
            </a:endParaRPr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0A4BBB45-CB76-F814-6B5A-D68BB91F3758}"/>
              </a:ext>
            </a:extLst>
          </p:cNvPr>
          <p:cNvSpPr txBox="1"/>
          <p:nvPr/>
        </p:nvSpPr>
        <p:spPr>
          <a:xfrm>
            <a:off x="934719" y="11007846"/>
            <a:ext cx="4947521" cy="2559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150405">
              <a:lnSpc>
                <a:spcPts val="2212"/>
              </a:lnSpc>
              <a:spcBef>
                <a:spcPts val="1859"/>
              </a:spcBef>
            </a:pPr>
            <a:r>
              <a:rPr lang="pl-PL" sz="2400" b="1" spc="-16" dirty="0">
                <a:latin typeface="Arial"/>
                <a:cs typeface="Arial"/>
              </a:rPr>
              <a:t>Przed przeszkodą</a:t>
            </a:r>
            <a:r>
              <a:rPr lang="pl-PL" sz="2800" b="1" spc="-16" dirty="0">
                <a:latin typeface="Arial"/>
                <a:cs typeface="Arial"/>
              </a:rPr>
              <a:t>:</a:t>
            </a:r>
            <a:r>
              <a:rPr lang="pl-PL" sz="2800" b="1" dirty="0">
                <a:latin typeface="Arial"/>
                <a:cs typeface="Arial"/>
              </a:rPr>
              <a:t> </a:t>
            </a:r>
          </a:p>
          <a:p>
            <a:pPr marL="150405">
              <a:lnSpc>
                <a:spcPts val="2212"/>
              </a:lnSpc>
              <a:spcBef>
                <a:spcPts val="1859"/>
              </a:spcBef>
            </a:pPr>
            <a:endParaRPr lang="pl-PL" sz="2800" dirty="0">
              <a:latin typeface="Arial"/>
              <a:cs typeface="Arial"/>
            </a:endParaRPr>
          </a:p>
          <a:p>
            <a:pPr marL="150405" marR="828723" indent="145425">
              <a:lnSpc>
                <a:spcPts val="2165"/>
              </a:lnSpc>
              <a:spcBef>
                <a:spcPts val="110"/>
              </a:spcBef>
              <a:buChar char="-"/>
              <a:tabLst>
                <a:tab pos="295830" algn="l"/>
              </a:tabLst>
            </a:pPr>
            <a:r>
              <a:rPr lang="pl-PL" sz="2000" dirty="0">
                <a:latin typeface="Arial"/>
                <a:cs typeface="Arial"/>
              </a:rPr>
              <a:t>Wolta, wyłamanie, cofnięcie, odmowa, błąd trasy </a:t>
            </a:r>
          </a:p>
          <a:p>
            <a:pPr marL="150405" marR="828723" indent="145425">
              <a:lnSpc>
                <a:spcPts val="2165"/>
              </a:lnSpc>
              <a:spcBef>
                <a:spcPts val="110"/>
              </a:spcBef>
              <a:buChar char="-"/>
              <a:tabLst>
                <a:tab pos="295830" algn="l"/>
              </a:tabLst>
            </a:pPr>
            <a:endParaRPr lang="pl-PL" sz="2800" i="1" dirty="0">
              <a:latin typeface="Arial"/>
              <a:cs typeface="Arial"/>
            </a:endParaRPr>
          </a:p>
          <a:p>
            <a:pPr marL="150405" marR="828723" indent="145425">
              <a:lnSpc>
                <a:spcPts val="2165"/>
              </a:lnSpc>
              <a:spcBef>
                <a:spcPts val="110"/>
              </a:spcBef>
              <a:buFontTx/>
              <a:buChar char="-"/>
              <a:tabLst>
                <a:tab pos="295830" algn="l"/>
              </a:tabLst>
            </a:pPr>
            <a:r>
              <a:rPr lang="pl-PL" sz="2000" i="1" dirty="0">
                <a:latin typeface="Arial"/>
                <a:cs typeface="Arial"/>
              </a:rPr>
              <a:t>Dozwolona jest zmiana chodu, skok z miejsca lub z przyhamowania przed przeszkodą. 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43" name="Obraz 42">
            <a:extLst>
              <a:ext uri="{FF2B5EF4-FFF2-40B4-BE49-F238E27FC236}">
                <a16:creationId xmlns:a16="http://schemas.microsoft.com/office/drawing/2014/main" id="{66D1166C-938B-E138-A607-EB1AB528F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072" y="1159209"/>
            <a:ext cx="3984977" cy="1463855"/>
          </a:xfrm>
          <a:prstGeom prst="rect">
            <a:avLst/>
          </a:prstGeom>
        </p:spPr>
      </p:pic>
      <p:grpSp>
        <p:nvGrpSpPr>
          <p:cNvPr id="3" name="object 35">
            <a:extLst>
              <a:ext uri="{FF2B5EF4-FFF2-40B4-BE49-F238E27FC236}">
                <a16:creationId xmlns:a16="http://schemas.microsoft.com/office/drawing/2014/main" id="{E1A6A7B2-A5D6-9DBF-E311-0E5EB5E63908}"/>
              </a:ext>
            </a:extLst>
          </p:cNvPr>
          <p:cNvGrpSpPr/>
          <p:nvPr/>
        </p:nvGrpSpPr>
        <p:grpSpPr>
          <a:xfrm>
            <a:off x="7550853" y="1432669"/>
            <a:ext cx="4064996" cy="3190535"/>
            <a:chOff x="4838382" y="1290637"/>
            <a:chExt cx="2515235" cy="1889125"/>
          </a:xfrm>
        </p:grpSpPr>
        <p:sp>
          <p:nvSpPr>
            <p:cNvPr id="4" name="object 36">
              <a:extLst>
                <a:ext uri="{FF2B5EF4-FFF2-40B4-BE49-F238E27FC236}">
                  <a16:creationId xmlns:a16="http://schemas.microsoft.com/office/drawing/2014/main" id="{3B8F46A3-A8BB-3E6A-DAF8-6F92AC5E084B}"/>
                </a:ext>
              </a:extLst>
            </p:cNvPr>
            <p:cNvSpPr/>
            <p:nvPr/>
          </p:nvSpPr>
          <p:spPr>
            <a:xfrm>
              <a:off x="4919345" y="1371600"/>
              <a:ext cx="2433955" cy="1807845"/>
            </a:xfrm>
            <a:custGeom>
              <a:avLst/>
              <a:gdLst/>
              <a:ahLst/>
              <a:cxnLst/>
              <a:rect l="l" t="t" r="r" b="b"/>
              <a:pathLst>
                <a:path w="2433954" h="1807845">
                  <a:moveTo>
                    <a:pt x="2433954" y="0"/>
                  </a:moveTo>
                  <a:lnTo>
                    <a:pt x="0" y="0"/>
                  </a:lnTo>
                  <a:lnTo>
                    <a:pt x="0" y="1807845"/>
                  </a:lnTo>
                  <a:lnTo>
                    <a:pt x="2433954" y="1807845"/>
                  </a:lnTo>
                  <a:lnTo>
                    <a:pt x="2433954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5" name="object 37">
              <a:extLst>
                <a:ext uri="{FF2B5EF4-FFF2-40B4-BE49-F238E27FC236}">
                  <a16:creationId xmlns:a16="http://schemas.microsoft.com/office/drawing/2014/main" id="{D3DD5EFB-5046-AE9C-48CE-6277C5E8DDE9}"/>
                </a:ext>
              </a:extLst>
            </p:cNvPr>
            <p:cNvSpPr/>
            <p:nvPr/>
          </p:nvSpPr>
          <p:spPr>
            <a:xfrm>
              <a:off x="4843145" y="1295400"/>
              <a:ext cx="2433955" cy="1807845"/>
            </a:xfrm>
            <a:custGeom>
              <a:avLst/>
              <a:gdLst/>
              <a:ahLst/>
              <a:cxnLst/>
              <a:rect l="l" t="t" r="r" b="b"/>
              <a:pathLst>
                <a:path w="2433954" h="1807845">
                  <a:moveTo>
                    <a:pt x="2433954" y="0"/>
                  </a:moveTo>
                  <a:lnTo>
                    <a:pt x="0" y="0"/>
                  </a:lnTo>
                  <a:lnTo>
                    <a:pt x="0" y="1807845"/>
                  </a:lnTo>
                  <a:lnTo>
                    <a:pt x="2433954" y="1807845"/>
                  </a:lnTo>
                  <a:lnTo>
                    <a:pt x="24339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9" name="object 38">
              <a:extLst>
                <a:ext uri="{FF2B5EF4-FFF2-40B4-BE49-F238E27FC236}">
                  <a16:creationId xmlns:a16="http://schemas.microsoft.com/office/drawing/2014/main" id="{6D520D62-A7F4-80DB-2DC5-22CB3DB5AF06}"/>
                </a:ext>
              </a:extLst>
            </p:cNvPr>
            <p:cNvSpPr/>
            <p:nvPr/>
          </p:nvSpPr>
          <p:spPr>
            <a:xfrm>
              <a:off x="4843145" y="1295400"/>
              <a:ext cx="2433955" cy="1807845"/>
            </a:xfrm>
            <a:custGeom>
              <a:avLst/>
              <a:gdLst/>
              <a:ahLst/>
              <a:cxnLst/>
              <a:rect l="l" t="t" r="r" b="b"/>
              <a:pathLst>
                <a:path w="2433954" h="1807845">
                  <a:moveTo>
                    <a:pt x="0" y="1807845"/>
                  </a:moveTo>
                  <a:lnTo>
                    <a:pt x="2433954" y="1807845"/>
                  </a:lnTo>
                  <a:lnTo>
                    <a:pt x="2433954" y="0"/>
                  </a:lnTo>
                  <a:lnTo>
                    <a:pt x="0" y="0"/>
                  </a:lnTo>
                  <a:lnTo>
                    <a:pt x="0" y="180784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pic>
          <p:nvPicPr>
            <p:cNvPr id="10" name="object 39">
              <a:extLst>
                <a:ext uri="{FF2B5EF4-FFF2-40B4-BE49-F238E27FC236}">
                  <a16:creationId xmlns:a16="http://schemas.microsoft.com/office/drawing/2014/main" id="{24BAE82F-A144-92C4-8E76-65283F42AB6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50094" y="2006720"/>
              <a:ext cx="2255089" cy="955773"/>
            </a:xfrm>
            <a:prstGeom prst="rect">
              <a:avLst/>
            </a:prstGeom>
          </p:spPr>
        </p:pic>
        <p:sp>
          <p:nvSpPr>
            <p:cNvPr id="11" name="object 40">
              <a:extLst>
                <a:ext uri="{FF2B5EF4-FFF2-40B4-BE49-F238E27FC236}">
                  <a16:creationId xmlns:a16="http://schemas.microsoft.com/office/drawing/2014/main" id="{0FBD8537-6A9B-0637-DA38-1FFAC3E39B17}"/>
                </a:ext>
              </a:extLst>
            </p:cNvPr>
            <p:cNvSpPr/>
            <p:nvPr/>
          </p:nvSpPr>
          <p:spPr>
            <a:xfrm>
              <a:off x="4939755" y="1990823"/>
              <a:ext cx="2266950" cy="975994"/>
            </a:xfrm>
            <a:custGeom>
              <a:avLst/>
              <a:gdLst/>
              <a:ahLst/>
              <a:cxnLst/>
              <a:rect l="l" t="t" r="r" b="b"/>
              <a:pathLst>
                <a:path w="2266950" h="975994">
                  <a:moveTo>
                    <a:pt x="0" y="975766"/>
                  </a:moveTo>
                  <a:lnTo>
                    <a:pt x="2266529" y="975767"/>
                  </a:lnTo>
                  <a:lnTo>
                    <a:pt x="2266529" y="0"/>
                  </a:lnTo>
                  <a:lnTo>
                    <a:pt x="0" y="0"/>
                  </a:lnTo>
                  <a:lnTo>
                    <a:pt x="0" y="975766"/>
                  </a:lnTo>
                  <a:close/>
                </a:path>
              </a:pathLst>
            </a:custGeom>
            <a:ln w="100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</p:grpSp>
    </p:spTree>
    <p:extLst>
      <p:ext uri="{BB962C8B-B14F-4D97-AF65-F5344CB8AC3E}">
        <p14:creationId xmlns:p14="http://schemas.microsoft.com/office/powerpoint/2010/main" val="517900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7475" y="10250064"/>
            <a:ext cx="4196279" cy="389448"/>
          </a:xfrm>
          <a:prstGeom prst="rect">
            <a:avLst/>
          </a:prstGeom>
        </p:spPr>
        <p:txBody>
          <a:bodyPr vert="horz" wrap="square" lIns="0" tIns="19922" rIns="0" bIns="0" rtlCol="0">
            <a:spAutoFit/>
          </a:bodyPr>
          <a:lstStyle/>
          <a:p>
            <a:pPr marL="19921">
              <a:spcBef>
                <a:spcPts val="157"/>
              </a:spcBef>
            </a:pP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Błędy za efektywność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3485" y="12379660"/>
            <a:ext cx="4938755" cy="12255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Podczas przeszkody: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  <a:endParaRPr sz="1882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7610" y="12758292"/>
            <a:ext cx="4947522" cy="2301494"/>
          </a:xfrm>
          <a:prstGeom prst="rect">
            <a:avLst/>
          </a:prstGeom>
          <a:solidFill>
            <a:srgbClr val="FFE499"/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- Niebezpieczne sytuacje</a:t>
            </a:r>
            <a:endParaRPr lang="pl-PL" sz="1882" dirty="0">
              <a:latin typeface="Arial Black"/>
              <a:cs typeface="Arial Black"/>
            </a:endParaRPr>
          </a:p>
          <a:p>
            <a:pPr marL="241047" indent="-213157">
              <a:lnSpc>
                <a:spcPts val="2212"/>
              </a:lnSpc>
              <a:spcBef>
                <a:spcPts val="94"/>
              </a:spcBef>
              <a:buChar char="-"/>
              <a:tabLst>
                <a:tab pos="241047" algn="l"/>
              </a:tabLst>
            </a:pPr>
            <a:r>
              <a:rPr lang="pl-PL" sz="1882" dirty="0">
                <a:latin typeface="Arial"/>
                <a:cs typeface="Arial"/>
              </a:rPr>
              <a:t>Utrata równowagi przez konia</a:t>
            </a:r>
          </a:p>
          <a:p>
            <a:pPr marL="241047" indent="-213157">
              <a:lnSpc>
                <a:spcPts val="2165"/>
              </a:lnSpc>
              <a:buChar char="-"/>
              <a:tabLst>
                <a:tab pos="241047" algn="l"/>
              </a:tabLst>
            </a:pPr>
            <a:r>
              <a:rPr lang="pl-PL" sz="1882" dirty="0">
                <a:latin typeface="Arial"/>
                <a:cs typeface="Arial"/>
              </a:rPr>
              <a:t>Potrącenie jeźdźca przez konia</a:t>
            </a:r>
          </a:p>
          <a:p>
            <a:pPr marL="241047" indent="-213157">
              <a:lnSpc>
                <a:spcPts val="2165"/>
              </a:lnSpc>
              <a:buChar char="-"/>
              <a:tabLst>
                <a:tab pos="241047" algn="l"/>
              </a:tabLst>
            </a:pPr>
            <a:r>
              <a:rPr lang="pl-PL" sz="1882" dirty="0">
                <a:latin typeface="Arial"/>
                <a:cs typeface="Arial"/>
              </a:rPr>
              <a:t>Koń spadający z przeszkody</a:t>
            </a:r>
          </a:p>
          <a:p>
            <a:pPr marL="27890" marR="795853" indent="213157">
              <a:lnSpc>
                <a:spcPts val="2165"/>
              </a:lnSpc>
              <a:buChar char="-"/>
              <a:tabLst>
                <a:tab pos="241047" algn="l"/>
              </a:tabLst>
            </a:pPr>
            <a:r>
              <a:rPr lang="pl-PL" sz="1882" dirty="0">
                <a:latin typeface="Arial"/>
                <a:cs typeface="Arial"/>
              </a:rPr>
              <a:t>Wodze na ziemi lub dotykające </a:t>
            </a:r>
          </a:p>
          <a:p>
            <a:pPr marL="27890" marR="795853">
              <a:lnSpc>
                <a:spcPts val="2165"/>
              </a:lnSpc>
              <a:tabLst>
                <a:tab pos="241047" algn="l"/>
              </a:tabLst>
            </a:pPr>
            <a:r>
              <a:rPr lang="pl-PL" sz="1882" dirty="0">
                <a:latin typeface="Arial"/>
                <a:cs typeface="Arial"/>
              </a:rPr>
              <a:t>   przeszkody </a:t>
            </a:r>
          </a:p>
          <a:p>
            <a:pPr marL="27890" marR="795853" indent="213157">
              <a:lnSpc>
                <a:spcPts val="2165"/>
              </a:lnSpc>
              <a:buChar char="-"/>
              <a:tabLst>
                <a:tab pos="241047" algn="l"/>
              </a:tabLst>
            </a:pPr>
            <a:r>
              <a:rPr lang="pl-PL" sz="1882" dirty="0">
                <a:latin typeface="Arial"/>
                <a:cs typeface="Arial"/>
              </a:rPr>
              <a:t>Jeździec pozostający w tyle za linią </a:t>
            </a:r>
          </a:p>
          <a:p>
            <a:pPr marL="27890" marR="795853">
              <a:lnSpc>
                <a:spcPts val="2165"/>
              </a:lnSpc>
              <a:tabLst>
                <a:tab pos="241047" algn="l"/>
              </a:tabLst>
            </a:pPr>
            <a:r>
              <a:rPr lang="pl-PL" sz="1882" dirty="0">
                <a:latin typeface="Arial"/>
                <a:cs typeface="Arial"/>
              </a:rPr>
              <a:t>   łopatek konia</a:t>
            </a:r>
            <a:endParaRPr lang="pl-PL" sz="1882" dirty="0">
              <a:solidFill>
                <a:srgbClr val="805F00"/>
              </a:solidFill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57975" y="10639512"/>
            <a:ext cx="4909671" cy="45993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2800" dirty="0">
                <a:solidFill>
                  <a:srgbClr val="385522"/>
                </a:solidFill>
                <a:latin typeface="Arial Black"/>
                <a:cs typeface="Arial Black"/>
              </a:rPr>
              <a:t>Ocena stylu</a:t>
            </a:r>
            <a:endParaRPr lang="pl-PL" sz="2800" dirty="0">
              <a:latin typeface="Arial Black"/>
              <a:cs typeface="Arial Black"/>
            </a:endParaRPr>
          </a:p>
          <a:p>
            <a:pPr>
              <a:spcBef>
                <a:spcPts val="243"/>
              </a:spcBef>
            </a:pPr>
            <a:endParaRPr lang="pl-PL" sz="2400" dirty="0">
              <a:latin typeface="Arial Black"/>
              <a:cs typeface="Arial Black"/>
            </a:endParaRPr>
          </a:p>
          <a:p>
            <a:pPr marL="27890" marR="931317">
              <a:lnSpc>
                <a:spcPts val="2165"/>
              </a:lnSpc>
            </a:pPr>
            <a:r>
              <a:rPr lang="pl-PL" sz="2400" b="1" dirty="0">
                <a:latin typeface="Arial"/>
                <a:cs typeface="Arial"/>
              </a:rPr>
              <a:t>Jeździec nie dalej w tyle niż za linią łopatek konia. </a:t>
            </a:r>
          </a:p>
          <a:p>
            <a:pPr marL="27890" marR="931317">
              <a:lnSpc>
                <a:spcPts val="2165"/>
              </a:lnSpc>
            </a:pPr>
            <a:endParaRPr lang="pl-PL" sz="2400" b="1" dirty="0">
              <a:latin typeface="Arial"/>
              <a:cs typeface="Arial"/>
            </a:endParaRPr>
          </a:p>
          <a:p>
            <a:pPr marL="27890" marR="931317">
              <a:lnSpc>
                <a:spcPts val="2165"/>
              </a:lnSpc>
            </a:pPr>
            <a:r>
              <a:rPr lang="pl-PL" sz="2400" b="1" dirty="0">
                <a:latin typeface="Arial"/>
                <a:cs typeface="Arial"/>
              </a:rPr>
              <a:t>Regularny ruch do przodu </a:t>
            </a:r>
          </a:p>
          <a:p>
            <a:pPr marL="27890" marR="931317">
              <a:lnSpc>
                <a:spcPts val="2165"/>
              </a:lnSpc>
            </a:pPr>
            <a:r>
              <a:rPr lang="pl-PL" sz="2400" b="1" dirty="0">
                <a:latin typeface="Arial"/>
                <a:cs typeface="Arial"/>
              </a:rPr>
              <a:t> </a:t>
            </a:r>
          </a:p>
          <a:p>
            <a:pPr marL="27890" marR="931317">
              <a:lnSpc>
                <a:spcPts val="2165"/>
              </a:lnSpc>
            </a:pPr>
            <a:endParaRPr lang="pl-PL" sz="2400" dirty="0">
              <a:latin typeface="Arial"/>
              <a:cs typeface="Arial"/>
            </a:endParaRPr>
          </a:p>
          <a:p>
            <a:pPr marL="27890" marR="2105673">
              <a:spcBef>
                <a:spcPts val="431"/>
              </a:spcBef>
            </a:pPr>
            <a:r>
              <a:rPr lang="pl-PL" sz="2800" b="1" dirty="0">
                <a:latin typeface="Arial"/>
                <a:cs typeface="Arial"/>
              </a:rPr>
              <a:t>Kontrola trasy</a:t>
            </a:r>
          </a:p>
          <a:p>
            <a:pPr marL="27890"/>
            <a:r>
              <a:rPr lang="pl-PL" sz="2400" dirty="0">
                <a:latin typeface="Arial"/>
                <a:cs typeface="Arial"/>
              </a:rPr>
              <a:t>Koń utrzymany w linii prostopadłej do frontu przeszkody</a:t>
            </a:r>
          </a:p>
          <a:p>
            <a:pPr marL="27890">
              <a:lnSpc>
                <a:spcPts val="1631"/>
              </a:lnSpc>
            </a:pPr>
            <a:endParaRPr lang="pl-PL" sz="2400" dirty="0">
              <a:latin typeface="Arial"/>
              <a:cs typeface="Arial"/>
            </a:endParaRPr>
          </a:p>
          <a:p>
            <a:pPr marL="27890">
              <a:spcBef>
                <a:spcPts val="188"/>
              </a:spcBef>
            </a:pPr>
            <a:endParaRPr sz="1882" dirty="0">
              <a:latin typeface="Arial Black"/>
              <a:cs typeface="Arial Black"/>
            </a:endParaRPr>
          </a:p>
          <a:p>
            <a:pPr>
              <a:spcBef>
                <a:spcPts val="243"/>
              </a:spcBef>
            </a:pPr>
            <a:endParaRPr sz="1882" dirty="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2799" y="3263153"/>
            <a:ext cx="3372352" cy="1629624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9765" rIns="0" bIns="0" rtlCol="0">
            <a:spAutoFit/>
          </a:bodyPr>
          <a:lstStyle/>
          <a:p>
            <a:pPr marL="150405">
              <a:spcBef>
                <a:spcPts val="471"/>
              </a:spcBef>
            </a:pPr>
            <a:r>
              <a:rPr sz="1882" b="1" spc="-16" dirty="0">
                <a:latin typeface="Georgia"/>
                <a:cs typeface="Georgia"/>
              </a:rPr>
              <a:t>Gr</a:t>
            </a:r>
            <a:r>
              <a:rPr lang="pl-PL" sz="1882" b="1" spc="-16" dirty="0" err="1">
                <a:latin typeface="Georgia"/>
                <a:cs typeface="Georgia"/>
              </a:rPr>
              <a:t>upa</a:t>
            </a:r>
            <a:r>
              <a:rPr sz="1882" b="1" spc="47" dirty="0">
                <a:latin typeface="Georgia"/>
                <a:cs typeface="Georgia"/>
              </a:rPr>
              <a:t> </a:t>
            </a:r>
            <a:r>
              <a:rPr sz="1882" b="1" spc="-78" dirty="0">
                <a:latin typeface="Georgia"/>
                <a:cs typeface="Georgia"/>
              </a:rPr>
              <a:t>:</a:t>
            </a:r>
            <a:r>
              <a:rPr lang="pl-PL" sz="1882" b="1" spc="-78" dirty="0">
                <a:latin typeface="Georgia"/>
                <a:cs typeface="Georgia"/>
              </a:rPr>
              <a:t> 4</a:t>
            </a:r>
          </a:p>
          <a:p>
            <a:pPr marL="150405">
              <a:spcBef>
                <a:spcPts val="471"/>
              </a:spcBef>
            </a:pPr>
            <a:r>
              <a:rPr lang="pl-PL" sz="2800" b="1" i="1" spc="-78" dirty="0">
                <a:latin typeface="Georgia"/>
                <a:cs typeface="Georgia"/>
              </a:rPr>
              <a:t>Sprowadzanie konia z zeskokiem</a:t>
            </a:r>
            <a:endParaRPr lang="pl-PL" sz="1882" b="1" spc="-78" dirty="0">
              <a:latin typeface="Georgia"/>
              <a:cs typeface="Georgia"/>
            </a:endParaRPr>
          </a:p>
          <a:p>
            <a:pPr marL="150405">
              <a:spcBef>
                <a:spcPts val="471"/>
              </a:spcBef>
            </a:pPr>
            <a:endParaRPr lang="pl-PL" sz="1882" b="1" spc="-78" dirty="0">
              <a:latin typeface="Georgia"/>
              <a:cs typeface="Georg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52039" y="1114345"/>
            <a:ext cx="1170279" cy="1354411"/>
            <a:chOff x="513397" y="703897"/>
            <a:chExt cx="1115695" cy="1206500"/>
          </a:xfrm>
        </p:grpSpPr>
        <p:sp>
          <p:nvSpPr>
            <p:cNvPr id="19" name="object 19"/>
            <p:cNvSpPr/>
            <p:nvPr/>
          </p:nvSpPr>
          <p:spPr>
            <a:xfrm>
              <a:off x="594359" y="7848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4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0" name="object 20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1" name="object 21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0" y="1125220"/>
                  </a:moveTo>
                  <a:lnTo>
                    <a:pt x="1034415" y="1125220"/>
                  </a:lnTo>
                  <a:lnTo>
                    <a:pt x="1034415" y="0"/>
                  </a:lnTo>
                  <a:lnTo>
                    <a:pt x="0" y="0"/>
                  </a:lnTo>
                  <a:lnTo>
                    <a:pt x="0" y="11252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044" y="758824"/>
              <a:ext cx="923925" cy="114744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836962" y="5248181"/>
            <a:ext cx="5178206" cy="299640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txBody>
          <a:bodyPr vert="horz" wrap="square" lIns="0" tIns="104588" rIns="0" bIns="0" rtlCol="0">
            <a:spAutoFit/>
          </a:bodyPr>
          <a:lstStyle/>
          <a:p>
            <a:pPr marL="150405">
              <a:spcBef>
                <a:spcPts val="816"/>
              </a:spcBef>
            </a:pPr>
            <a:r>
              <a:rPr lang="pl-PL" sz="2400" dirty="0">
                <a:latin typeface="Arial Black"/>
                <a:cs typeface="Arial Black"/>
              </a:rPr>
              <a:t>Sprzęt</a:t>
            </a:r>
          </a:p>
          <a:p>
            <a:pPr>
              <a:lnSpc>
                <a:spcPct val="150000"/>
              </a:lnSpc>
              <a:spcBef>
                <a:spcPts val="94"/>
              </a:spcBef>
            </a:pPr>
            <a:endParaRPr lang="pl-PL" sz="2400" dirty="0">
              <a:latin typeface="Arial Black"/>
              <a:cs typeface="Arial Black"/>
            </a:endParaRPr>
          </a:p>
          <a:p>
            <a:pPr marL="493306" indent="-34290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35279" algn="l"/>
              </a:tabLst>
            </a:pPr>
            <a:r>
              <a:rPr lang="pl-PL" sz="2400" dirty="0">
                <a:latin typeface="Arial Black" panose="020B0A04020102020204" pitchFamily="34" charset="0"/>
                <a:cs typeface="Arial"/>
              </a:rPr>
              <a:t>1</a:t>
            </a:r>
            <a:r>
              <a:rPr lang="pl-PL" sz="2400" spc="-24" dirty="0">
                <a:latin typeface="Arial Black" panose="020B0A04020102020204" pitchFamily="34" charset="0"/>
                <a:cs typeface="Arial"/>
              </a:rPr>
              <a:t> </a:t>
            </a:r>
            <a:r>
              <a:rPr lang="pl-PL" sz="2400" dirty="0">
                <a:latin typeface="Arial Black" panose="020B0A04020102020204" pitchFamily="34" charset="0"/>
                <a:cs typeface="Arial"/>
              </a:rPr>
              <a:t>czerwona chorągiewka</a:t>
            </a:r>
          </a:p>
          <a:p>
            <a:pPr marL="493306" indent="-34290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35279" algn="l"/>
              </a:tabLst>
            </a:pPr>
            <a:r>
              <a:rPr lang="pl-PL" sz="2400" dirty="0">
                <a:latin typeface="Arial Black" panose="020B0A04020102020204" pitchFamily="34" charset="0"/>
                <a:cs typeface="Arial"/>
              </a:rPr>
              <a:t>1</a:t>
            </a:r>
            <a:r>
              <a:rPr lang="pl-PL" sz="2400" spc="-24" dirty="0">
                <a:latin typeface="Arial Black" panose="020B0A04020102020204" pitchFamily="34" charset="0"/>
                <a:cs typeface="Arial"/>
              </a:rPr>
              <a:t> </a:t>
            </a:r>
            <a:r>
              <a:rPr lang="pl-PL" sz="2400" dirty="0">
                <a:latin typeface="Arial Black" panose="020B0A04020102020204" pitchFamily="34" charset="0"/>
                <a:cs typeface="Arial"/>
              </a:rPr>
              <a:t>biała chorągiewka</a:t>
            </a:r>
          </a:p>
          <a:p>
            <a:pPr marL="493306" indent="-34290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35279" algn="l"/>
              </a:tabLst>
            </a:pPr>
            <a:r>
              <a:rPr lang="pl-PL" sz="2400" dirty="0">
                <a:latin typeface="Arial Black" panose="020B0A04020102020204" pitchFamily="34" charset="0"/>
                <a:cs typeface="Arial"/>
              </a:rPr>
              <a:t>1 </a:t>
            </a:r>
            <a:r>
              <a:rPr lang="pl-PL" sz="2400" spc="-16" dirty="0">
                <a:latin typeface="Arial Black" panose="020B0A04020102020204" pitchFamily="34" charset="0"/>
                <a:cs typeface="Arial"/>
              </a:rPr>
              <a:t>numer</a:t>
            </a:r>
          </a:p>
          <a:p>
            <a:pPr marL="150406">
              <a:lnSpc>
                <a:spcPts val="2212"/>
              </a:lnSpc>
              <a:tabLst>
                <a:tab pos="435279" algn="l"/>
              </a:tabLst>
            </a:pPr>
            <a:endParaRPr lang="pl-PL" sz="2400" spc="-16" dirty="0">
              <a:latin typeface="Arial Black" panose="020B0A04020102020204" pitchFamily="34" charset="0"/>
              <a:cs typeface="Arial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67341"/>
              </p:ext>
            </p:extLst>
          </p:nvPr>
        </p:nvGraphicFramePr>
        <p:xfrm>
          <a:off x="4314709" y="2750832"/>
          <a:ext cx="2948535" cy="18723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8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59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Wysokość bankietu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5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Max. 0,5 m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037464"/>
                  </a:ext>
                </a:extLst>
              </a:tr>
              <a:tr h="467590">
                <a:tc>
                  <a:txBody>
                    <a:bodyPr/>
                    <a:lstStyle/>
                    <a:p>
                      <a:pPr marL="185420" marR="179070" indent="59055" algn="ctr">
                        <a:lnSpc>
                          <a:spcPts val="1150"/>
                        </a:lnSpc>
                        <a:spcBef>
                          <a:spcPts val="59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175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0,5 – 0,7  m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6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pl-PL" sz="1600" dirty="0">
                          <a:latin typeface="Times New Roman"/>
                          <a:cs typeface="Times New Roman"/>
                        </a:rPr>
                        <a:t>***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0,7-0,9 m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211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841665"/>
                  </a:ext>
                </a:extLst>
              </a:tr>
            </a:tbl>
          </a:graphicData>
        </a:graphic>
      </p:graphicFrame>
      <p:sp>
        <p:nvSpPr>
          <p:cNvPr id="32" name="object 32"/>
          <p:cNvSpPr txBox="1"/>
          <p:nvPr/>
        </p:nvSpPr>
        <p:spPr>
          <a:xfrm>
            <a:off x="908288" y="8625717"/>
            <a:ext cx="10671984" cy="74827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8573" rIns="0" bIns="0" rtlCol="0">
            <a:spAutoFit/>
          </a:bodyPr>
          <a:lstStyle/>
          <a:p>
            <a:pPr marL="4980" algn="ctr">
              <a:spcBef>
                <a:spcPts val="855"/>
              </a:spcBef>
            </a:pP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Cel: Sprowadzanie konia z zeskokiem</a:t>
            </a:r>
          </a:p>
          <a:p>
            <a:pPr algn="ctr">
              <a:lnSpc>
                <a:spcPts val="2149"/>
              </a:lnSpc>
            </a:pPr>
            <a:r>
              <a:rPr lang="pl-PL" sz="2400" dirty="0">
                <a:latin typeface="Arial"/>
                <a:cs typeface="Arial"/>
              </a:rPr>
              <a:t>Pokonanie przeszkody z koniem w ręku</a:t>
            </a:r>
          </a:p>
        </p:txBody>
      </p:sp>
      <p:grpSp>
        <p:nvGrpSpPr>
          <p:cNvPr id="34" name="object 34"/>
          <p:cNvGrpSpPr/>
          <p:nvPr/>
        </p:nvGrpSpPr>
        <p:grpSpPr>
          <a:xfrm>
            <a:off x="7573049" y="1556991"/>
            <a:ext cx="4007223" cy="3191434"/>
            <a:chOff x="4814570" y="824864"/>
            <a:chExt cx="2554605" cy="2034539"/>
          </a:xfrm>
        </p:grpSpPr>
        <p:sp>
          <p:nvSpPr>
            <p:cNvPr id="35" name="object 35"/>
            <p:cNvSpPr/>
            <p:nvPr/>
          </p:nvSpPr>
          <p:spPr>
            <a:xfrm>
              <a:off x="4890770" y="9010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6" name="object 36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7" name="object 37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0" y="1958339"/>
                  </a:moveTo>
                  <a:lnTo>
                    <a:pt x="2478404" y="1958339"/>
                  </a:lnTo>
                  <a:lnTo>
                    <a:pt x="2478404" y="0"/>
                  </a:lnTo>
                  <a:lnTo>
                    <a:pt x="0" y="0"/>
                  </a:lnTo>
                  <a:lnTo>
                    <a:pt x="0" y="195833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</p:grpSp>
      <p:pic>
        <p:nvPicPr>
          <p:cNvPr id="7" name="Obraz 6">
            <a:extLst>
              <a:ext uri="{FF2B5EF4-FFF2-40B4-BE49-F238E27FC236}">
                <a16:creationId xmlns:a16="http://schemas.microsoft.com/office/drawing/2014/main" id="{B157F88A-7E5C-0405-BFD1-A428B461A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78" y="1269218"/>
            <a:ext cx="1047750" cy="1047750"/>
          </a:xfrm>
          <a:prstGeom prst="rect">
            <a:avLst/>
          </a:prstGeom>
        </p:spPr>
      </p:pic>
      <p:sp>
        <p:nvSpPr>
          <p:cNvPr id="33" name="object 26">
            <a:extLst>
              <a:ext uri="{FF2B5EF4-FFF2-40B4-BE49-F238E27FC236}">
                <a16:creationId xmlns:a16="http://schemas.microsoft.com/office/drawing/2014/main" id="{8D46B11A-F125-B600-F6F8-DAEE3F991EDF}"/>
              </a:ext>
            </a:extLst>
          </p:cNvPr>
          <p:cNvSpPr txBox="1"/>
          <p:nvPr/>
        </p:nvSpPr>
        <p:spPr>
          <a:xfrm>
            <a:off x="6095999" y="5248181"/>
            <a:ext cx="5484273" cy="309617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  <a:effectLst/>
        </p:spPr>
        <p:txBody>
          <a:bodyPr vert="horz" wrap="square" lIns="0" tIns="104588" rIns="0" bIns="0" rtlCol="0">
            <a:spAutoFit/>
          </a:bodyPr>
          <a:lstStyle/>
          <a:p>
            <a:pPr marL="152397">
              <a:spcBef>
                <a:spcPts val="816"/>
              </a:spcBef>
            </a:pPr>
            <a:r>
              <a:rPr lang="pl-PL" sz="2400" spc="-16" dirty="0">
                <a:latin typeface="Arial Black"/>
                <a:cs typeface="Arial Black"/>
              </a:rPr>
              <a:t>Właściwości</a:t>
            </a:r>
            <a:endParaRPr lang="pl-PL" sz="2400" dirty="0">
              <a:latin typeface="Arial Black"/>
              <a:cs typeface="Arial Black"/>
            </a:endParaRPr>
          </a:p>
          <a:p>
            <a:pPr marL="495297" indent="-342900">
              <a:spcBef>
                <a:spcPts val="2267"/>
              </a:spcBef>
              <a:buFont typeface="Wingdings" panose="05000000000000000000" pitchFamily="2" charset="2"/>
              <a:buChar char="q"/>
            </a:pPr>
            <a:r>
              <a:rPr lang="pl-PL" sz="2400" dirty="0">
                <a:latin typeface="Arial"/>
                <a:cs typeface="Arial"/>
              </a:rPr>
              <a:t> Przeszkoda z wyraźną krawędzią</a:t>
            </a:r>
            <a:endParaRPr lang="pl-PL" sz="2400" spc="-16" dirty="0">
              <a:latin typeface="Arial"/>
              <a:cs typeface="Arial"/>
            </a:endParaRPr>
          </a:p>
          <a:p>
            <a:pPr marL="495297" indent="-342900">
              <a:spcBef>
                <a:spcPts val="2267"/>
              </a:spcBef>
              <a:buFont typeface="Wingdings" panose="05000000000000000000" pitchFamily="2" charset="2"/>
              <a:buChar char="q"/>
            </a:pPr>
            <a:r>
              <a:rPr lang="pl-PL" sz="2400" dirty="0">
                <a:latin typeface="Arial"/>
                <a:cs typeface="Arial"/>
              </a:rPr>
              <a:t>Front</a:t>
            </a:r>
            <a:r>
              <a:rPr lang="pl-PL" sz="2400" spc="-16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:</a:t>
            </a:r>
            <a:r>
              <a:rPr lang="pl-PL" sz="2400" spc="-31" dirty="0">
                <a:latin typeface="Arial"/>
                <a:cs typeface="Arial"/>
              </a:rPr>
              <a:t> minimum </a:t>
            </a:r>
            <a:r>
              <a:rPr lang="pl-PL" sz="2400" dirty="0">
                <a:latin typeface="Arial"/>
                <a:cs typeface="Arial"/>
              </a:rPr>
              <a:t>2</a:t>
            </a:r>
            <a:r>
              <a:rPr lang="pl-PL" sz="2400" spc="8" dirty="0">
                <a:latin typeface="Arial"/>
                <a:cs typeface="Arial"/>
              </a:rPr>
              <a:t> </a:t>
            </a:r>
            <a:r>
              <a:rPr lang="pl-PL" sz="2400" spc="-78" dirty="0">
                <a:latin typeface="Arial"/>
                <a:cs typeface="Arial"/>
              </a:rPr>
              <a:t>m</a:t>
            </a:r>
            <a:endParaRPr lang="pl-PL" sz="2400" dirty="0">
              <a:latin typeface="Arial"/>
              <a:cs typeface="Arial"/>
            </a:endParaRPr>
          </a:p>
          <a:p>
            <a:pPr marL="152397" marR="136460" algn="just"/>
            <a:r>
              <a:rPr lang="pl-PL" sz="2000" i="1" dirty="0">
                <a:latin typeface="Arial"/>
                <a:cs typeface="Arial"/>
              </a:rPr>
              <a:t>W razie potrzeby, równolegle do bankietu, może zostać przygotowane zejście dla jeźdźca. Może ono zostać użyte wyłącznie przez niego. </a:t>
            </a:r>
            <a:endParaRPr sz="1882" dirty="0">
              <a:latin typeface="Arial Black"/>
              <a:cs typeface="Arial Black"/>
            </a:endParaRPr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0A4BBB45-CB76-F814-6B5A-D68BB91F3758}"/>
              </a:ext>
            </a:extLst>
          </p:cNvPr>
          <p:cNvSpPr txBox="1"/>
          <p:nvPr/>
        </p:nvSpPr>
        <p:spPr>
          <a:xfrm>
            <a:off x="908288" y="10625534"/>
            <a:ext cx="4947521" cy="2059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dirty="0">
                <a:latin typeface="Arial"/>
                <a:cs typeface="Arial"/>
              </a:rPr>
              <a:t>Przed przeszkodą</a:t>
            </a:r>
            <a:endParaRPr lang="pl-PL" sz="1882" dirty="0">
              <a:latin typeface="Arial"/>
              <a:cs typeface="Arial"/>
            </a:endParaRPr>
          </a:p>
          <a:p>
            <a:pPr marL="19921" marR="7968">
              <a:lnSpc>
                <a:spcPts val="2165"/>
              </a:lnSpc>
              <a:spcBef>
                <a:spcPts val="102"/>
              </a:spcBef>
            </a:pPr>
            <a:r>
              <a:rPr lang="pl-PL" sz="1882" dirty="0">
                <a:latin typeface="Arial"/>
                <a:cs typeface="Arial"/>
              </a:rPr>
              <a:t>-</a:t>
            </a:r>
            <a:r>
              <a:rPr lang="pl-PL" sz="1882" spc="471" dirty="0">
                <a:latin typeface="Arial"/>
                <a:cs typeface="Arial"/>
              </a:rPr>
              <a:t> </a:t>
            </a:r>
            <a:r>
              <a:rPr lang="pl-PL" sz="1882" dirty="0">
                <a:latin typeface="Arial"/>
                <a:cs typeface="Arial"/>
              </a:rPr>
              <a:t>Wolta, wyłamanie, cofnięcie, odmowa, </a:t>
            </a:r>
          </a:p>
          <a:p>
            <a:pPr marL="19921" marR="7968">
              <a:lnSpc>
                <a:spcPts val="2165"/>
              </a:lnSpc>
              <a:spcBef>
                <a:spcPts val="102"/>
              </a:spcBef>
            </a:pPr>
            <a:r>
              <a:rPr lang="pl-PL" sz="1882" dirty="0">
                <a:latin typeface="Arial"/>
                <a:cs typeface="Arial"/>
              </a:rPr>
              <a:t>    błąd trasy</a:t>
            </a:r>
          </a:p>
          <a:p>
            <a:pPr marL="19921" marR="7968">
              <a:lnSpc>
                <a:spcPts val="2165"/>
              </a:lnSpc>
              <a:spcBef>
                <a:spcPts val="102"/>
              </a:spcBef>
            </a:pPr>
            <a:endParaRPr lang="pl-PL" sz="1882" dirty="0">
              <a:latin typeface="Arial"/>
              <a:cs typeface="Arial"/>
            </a:endParaRP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:</a:t>
            </a:r>
            <a:r>
              <a:rPr lang="pl-PL" sz="2000" i="1" dirty="0">
                <a:latin typeface="Arial"/>
                <a:cs typeface="Arial"/>
              </a:rPr>
              <a:t>Zmiana chodu, skok z miejsca lub z przyhamowania nie stanowią błędu, ale podlegają ocenie za styl. </a:t>
            </a:r>
            <a:endParaRPr sz="1882" dirty="0">
              <a:latin typeface="Arial"/>
              <a:cs typeface="Arial"/>
            </a:endParaRPr>
          </a:p>
        </p:txBody>
      </p:sp>
      <p:pic>
        <p:nvPicPr>
          <p:cNvPr id="43" name="Obraz 42">
            <a:extLst>
              <a:ext uri="{FF2B5EF4-FFF2-40B4-BE49-F238E27FC236}">
                <a16:creationId xmlns:a16="http://schemas.microsoft.com/office/drawing/2014/main" id="{66D1166C-938B-E138-A607-EB1AB528F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072" y="1159209"/>
            <a:ext cx="3984977" cy="1463855"/>
          </a:xfrm>
          <a:prstGeom prst="rect">
            <a:avLst/>
          </a:prstGeom>
        </p:spPr>
      </p:pic>
      <p:grpSp>
        <p:nvGrpSpPr>
          <p:cNvPr id="3" name="object 34">
            <a:extLst>
              <a:ext uri="{FF2B5EF4-FFF2-40B4-BE49-F238E27FC236}">
                <a16:creationId xmlns:a16="http://schemas.microsoft.com/office/drawing/2014/main" id="{D1F15463-7A34-53FF-77CC-5FB143C3FDCC}"/>
              </a:ext>
            </a:extLst>
          </p:cNvPr>
          <p:cNvGrpSpPr/>
          <p:nvPr/>
        </p:nvGrpSpPr>
        <p:grpSpPr>
          <a:xfrm>
            <a:off x="7619775" y="1440832"/>
            <a:ext cx="3984977" cy="3404596"/>
            <a:chOff x="5044757" y="995362"/>
            <a:chExt cx="2343785" cy="2170430"/>
          </a:xfrm>
        </p:grpSpPr>
        <p:sp>
          <p:nvSpPr>
            <p:cNvPr id="4" name="object 35">
              <a:extLst>
                <a:ext uri="{FF2B5EF4-FFF2-40B4-BE49-F238E27FC236}">
                  <a16:creationId xmlns:a16="http://schemas.microsoft.com/office/drawing/2014/main" id="{46CD28F6-248C-7604-8458-2F5199E95E37}"/>
                </a:ext>
              </a:extLst>
            </p:cNvPr>
            <p:cNvSpPr/>
            <p:nvPr/>
          </p:nvSpPr>
          <p:spPr>
            <a:xfrm>
              <a:off x="5125720" y="1076325"/>
              <a:ext cx="2262505" cy="2089150"/>
            </a:xfrm>
            <a:custGeom>
              <a:avLst/>
              <a:gdLst/>
              <a:ahLst/>
              <a:cxnLst/>
              <a:rect l="l" t="t" r="r" b="b"/>
              <a:pathLst>
                <a:path w="2262504" h="2089150">
                  <a:moveTo>
                    <a:pt x="2262504" y="0"/>
                  </a:moveTo>
                  <a:lnTo>
                    <a:pt x="0" y="0"/>
                  </a:lnTo>
                  <a:lnTo>
                    <a:pt x="0" y="2089150"/>
                  </a:lnTo>
                  <a:lnTo>
                    <a:pt x="2262504" y="2089150"/>
                  </a:lnTo>
                  <a:lnTo>
                    <a:pt x="2262504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5" name="object 36">
              <a:extLst>
                <a:ext uri="{FF2B5EF4-FFF2-40B4-BE49-F238E27FC236}">
                  <a16:creationId xmlns:a16="http://schemas.microsoft.com/office/drawing/2014/main" id="{998A31B7-37F4-E771-D9E0-C0EAB75BF85F}"/>
                </a:ext>
              </a:extLst>
            </p:cNvPr>
            <p:cNvSpPr/>
            <p:nvPr/>
          </p:nvSpPr>
          <p:spPr>
            <a:xfrm>
              <a:off x="5049520" y="1000125"/>
              <a:ext cx="2262505" cy="2089150"/>
            </a:xfrm>
            <a:custGeom>
              <a:avLst/>
              <a:gdLst/>
              <a:ahLst/>
              <a:cxnLst/>
              <a:rect l="l" t="t" r="r" b="b"/>
              <a:pathLst>
                <a:path w="2262504" h="2089150">
                  <a:moveTo>
                    <a:pt x="2262504" y="0"/>
                  </a:moveTo>
                  <a:lnTo>
                    <a:pt x="0" y="0"/>
                  </a:lnTo>
                  <a:lnTo>
                    <a:pt x="0" y="2089150"/>
                  </a:lnTo>
                  <a:lnTo>
                    <a:pt x="2262504" y="2089150"/>
                  </a:lnTo>
                  <a:lnTo>
                    <a:pt x="22625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9" name="object 37">
              <a:extLst>
                <a:ext uri="{FF2B5EF4-FFF2-40B4-BE49-F238E27FC236}">
                  <a16:creationId xmlns:a16="http://schemas.microsoft.com/office/drawing/2014/main" id="{BD46C245-75EE-1047-B176-22545F02D6F9}"/>
                </a:ext>
              </a:extLst>
            </p:cNvPr>
            <p:cNvSpPr/>
            <p:nvPr/>
          </p:nvSpPr>
          <p:spPr>
            <a:xfrm>
              <a:off x="5049520" y="1000125"/>
              <a:ext cx="2262505" cy="2089150"/>
            </a:xfrm>
            <a:custGeom>
              <a:avLst/>
              <a:gdLst/>
              <a:ahLst/>
              <a:cxnLst/>
              <a:rect l="l" t="t" r="r" b="b"/>
              <a:pathLst>
                <a:path w="2262504" h="2089150">
                  <a:moveTo>
                    <a:pt x="0" y="2089150"/>
                  </a:moveTo>
                  <a:lnTo>
                    <a:pt x="2262504" y="2089150"/>
                  </a:lnTo>
                  <a:lnTo>
                    <a:pt x="2262504" y="0"/>
                  </a:lnTo>
                  <a:lnTo>
                    <a:pt x="0" y="0"/>
                  </a:lnTo>
                  <a:lnTo>
                    <a:pt x="0" y="20891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pic>
          <p:nvPicPr>
            <p:cNvPr id="10" name="object 38">
              <a:extLst>
                <a:ext uri="{FF2B5EF4-FFF2-40B4-BE49-F238E27FC236}">
                  <a16:creationId xmlns:a16="http://schemas.microsoft.com/office/drawing/2014/main" id="{026E9FCC-9C31-C8C5-7E49-66E1E7731FD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46675" y="1169035"/>
              <a:ext cx="2091054" cy="1353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4606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3486" y="10643497"/>
            <a:ext cx="4196279" cy="389448"/>
          </a:xfrm>
          <a:prstGeom prst="rect">
            <a:avLst/>
          </a:prstGeom>
        </p:spPr>
        <p:txBody>
          <a:bodyPr vert="horz" wrap="square" lIns="0" tIns="19922" rIns="0" bIns="0" rtlCol="0">
            <a:spAutoFit/>
          </a:bodyPr>
          <a:lstStyle/>
          <a:p>
            <a:pPr marL="19921">
              <a:spcBef>
                <a:spcPts val="157"/>
              </a:spcBef>
            </a:pP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Błędy za efektywność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3485" y="12379660"/>
            <a:ext cx="4938755" cy="12255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Podczas przeszkody: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  <a:endParaRPr sz="1882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4718" y="13452549"/>
            <a:ext cx="4947522" cy="2098490"/>
          </a:xfrm>
          <a:prstGeom prst="rect">
            <a:avLst/>
          </a:prstGeom>
          <a:solidFill>
            <a:srgbClr val="FFE499"/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 Niebezpieczne sytuacje:</a:t>
            </a:r>
            <a:endParaRPr lang="pl-PL" sz="1882" dirty="0">
              <a:latin typeface="Arial Black"/>
              <a:cs typeface="Arial Black"/>
            </a:endParaRPr>
          </a:p>
          <a:p>
            <a:pPr marL="27888">
              <a:lnSpc>
                <a:spcPts val="2212"/>
              </a:lnSpc>
              <a:spcBef>
                <a:spcPts val="94"/>
              </a:spcBef>
              <a:tabLst>
                <a:tab pos="173313" algn="l"/>
              </a:tabLst>
            </a:pPr>
            <a:r>
              <a:rPr lang="pl-PL" sz="1882" dirty="0">
                <a:latin typeface="Arial"/>
                <a:cs typeface="Arial"/>
              </a:rPr>
              <a:t>- Utrata równowagi przez jeźdźca lub konia</a:t>
            </a:r>
          </a:p>
          <a:p>
            <a:pPr marL="27888">
              <a:lnSpc>
                <a:spcPts val="2212"/>
              </a:lnSpc>
              <a:spcBef>
                <a:spcPts val="94"/>
              </a:spcBef>
              <a:tabLst>
                <a:tab pos="173313" algn="l"/>
              </a:tabLst>
            </a:pPr>
            <a:r>
              <a:rPr lang="pl-PL" sz="1882" dirty="0">
                <a:latin typeface="Arial"/>
                <a:cs typeface="Arial"/>
              </a:rPr>
              <a:t>- Uderzenie konia w element przeszkody</a:t>
            </a:r>
            <a:endParaRPr lang="pl-PL" sz="1882" dirty="0">
              <a:solidFill>
                <a:srgbClr val="805F00"/>
              </a:solidFill>
              <a:latin typeface="Arial Black"/>
              <a:cs typeface="Arial Black"/>
            </a:endParaRPr>
          </a:p>
          <a:p>
            <a:pPr marL="27890">
              <a:spcBef>
                <a:spcPts val="188"/>
              </a:spcBef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- </a:t>
            </a:r>
            <a:r>
              <a:rPr lang="pl-PL" sz="1882" dirty="0">
                <a:latin typeface="Arial"/>
                <a:cs typeface="Arial"/>
              </a:rPr>
              <a:t>Potrącenie jeźdźca przez konia</a:t>
            </a:r>
          </a:p>
          <a:p>
            <a:pPr marL="27890" marR="795853" indent="213157">
              <a:lnSpc>
                <a:spcPts val="2165"/>
              </a:lnSpc>
              <a:buChar char="-"/>
              <a:tabLst>
                <a:tab pos="241047" algn="l"/>
              </a:tabLst>
            </a:pPr>
            <a:r>
              <a:rPr lang="pl-PL" sz="1882" dirty="0">
                <a:latin typeface="Arial"/>
                <a:cs typeface="Arial"/>
              </a:rPr>
              <a:t>Jeździec pozostający w tyle za linią </a:t>
            </a:r>
          </a:p>
          <a:p>
            <a:pPr marL="27890" marR="795853">
              <a:lnSpc>
                <a:spcPts val="2165"/>
              </a:lnSpc>
              <a:tabLst>
                <a:tab pos="241047" algn="l"/>
              </a:tabLst>
            </a:pPr>
            <a:r>
              <a:rPr lang="pl-PL" sz="1882" dirty="0">
                <a:latin typeface="Arial"/>
                <a:cs typeface="Arial"/>
              </a:rPr>
              <a:t>   łopatek konia</a:t>
            </a:r>
            <a:endParaRPr lang="pl-PL" sz="1882" dirty="0">
              <a:solidFill>
                <a:srgbClr val="805F00"/>
              </a:solidFill>
              <a:latin typeface="Arial Black"/>
              <a:cs typeface="Arial Black"/>
            </a:endParaRPr>
          </a:p>
          <a:p>
            <a:pPr marL="27890">
              <a:spcBef>
                <a:spcPts val="188"/>
              </a:spcBef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-</a:t>
            </a:r>
            <a:endParaRPr sz="1882" dirty="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57975" y="10639512"/>
            <a:ext cx="4909671" cy="4445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2800" dirty="0">
                <a:solidFill>
                  <a:srgbClr val="385522"/>
                </a:solidFill>
                <a:latin typeface="Arial Black"/>
                <a:cs typeface="Arial Black"/>
              </a:rPr>
              <a:t>Ocena stylu:</a:t>
            </a:r>
            <a:endParaRPr lang="pl-PL" sz="2800" dirty="0">
              <a:latin typeface="Arial Black"/>
              <a:cs typeface="Arial Black"/>
            </a:endParaRPr>
          </a:p>
          <a:p>
            <a:pPr marL="27890">
              <a:lnSpc>
                <a:spcPts val="2212"/>
              </a:lnSpc>
              <a:spcBef>
                <a:spcPts val="2071"/>
              </a:spcBef>
            </a:pPr>
            <a:r>
              <a:rPr lang="pl-PL" sz="2400" b="1" dirty="0">
                <a:latin typeface="Arial"/>
                <a:cs typeface="Arial"/>
              </a:rPr>
              <a:t>Pozycja </a:t>
            </a:r>
            <a:r>
              <a:rPr lang="pl-PL" sz="2400" b="1" dirty="0" err="1">
                <a:latin typeface="Arial"/>
                <a:cs typeface="Arial"/>
              </a:rPr>
              <a:t>jeżdzca</a:t>
            </a:r>
            <a:r>
              <a:rPr lang="pl-PL" sz="2400" b="1" dirty="0">
                <a:latin typeface="Arial"/>
                <a:cs typeface="Arial"/>
              </a:rPr>
              <a:t>:</a:t>
            </a:r>
            <a:endParaRPr lang="pl-PL" sz="2400" dirty="0">
              <a:latin typeface="Arial"/>
              <a:cs typeface="Arial"/>
            </a:endParaRPr>
          </a:p>
          <a:p>
            <a:pPr marL="174311" indent="-146421">
              <a:lnSpc>
                <a:spcPts val="2165"/>
              </a:lnSpc>
              <a:buChar char="-"/>
              <a:tabLst>
                <a:tab pos="174311" algn="l"/>
              </a:tabLst>
            </a:pPr>
            <a:r>
              <a:rPr lang="pl-PL" sz="2400" dirty="0">
                <a:latin typeface="Arial"/>
                <a:cs typeface="Arial"/>
              </a:rPr>
              <a:t> Pozycja </a:t>
            </a:r>
            <a:r>
              <a:rPr lang="pl-PL" sz="2400" dirty="0" err="1">
                <a:latin typeface="Arial"/>
                <a:cs typeface="Arial"/>
              </a:rPr>
              <a:t>tłowia</a:t>
            </a:r>
            <a:r>
              <a:rPr lang="pl-PL" sz="2400" dirty="0">
                <a:latin typeface="Arial"/>
                <a:cs typeface="Arial"/>
              </a:rPr>
              <a:t> tuż za pionem</a:t>
            </a:r>
          </a:p>
          <a:p>
            <a:pPr marL="174311" indent="-146421">
              <a:lnSpc>
                <a:spcPts val="2165"/>
              </a:lnSpc>
              <a:buChar char="-"/>
              <a:tabLst>
                <a:tab pos="174311" algn="l"/>
              </a:tabLst>
            </a:pPr>
            <a:r>
              <a:rPr lang="pl-PL" sz="2400" dirty="0">
                <a:latin typeface="Arial"/>
                <a:cs typeface="Arial"/>
              </a:rPr>
              <a:t> </a:t>
            </a:r>
            <a:r>
              <a:rPr lang="pl-PL" sz="2400" dirty="0" err="1">
                <a:latin typeface="Arial"/>
                <a:cs typeface="Arial"/>
              </a:rPr>
              <a:t>Jeźdźec</a:t>
            </a:r>
            <a:r>
              <a:rPr lang="pl-PL" sz="2400" dirty="0">
                <a:latin typeface="Arial"/>
                <a:cs typeface="Arial"/>
              </a:rPr>
              <a:t> w równowadze oparty na   strzemionach</a:t>
            </a:r>
          </a:p>
          <a:p>
            <a:pPr marL="174311" indent="-146421">
              <a:lnSpc>
                <a:spcPts val="2165"/>
              </a:lnSpc>
              <a:buChar char="-"/>
              <a:tabLst>
                <a:tab pos="174311" algn="l"/>
              </a:tabLst>
            </a:pPr>
            <a:r>
              <a:rPr lang="pl-PL" sz="2400" dirty="0">
                <a:latin typeface="Arial"/>
                <a:cs typeface="Arial"/>
              </a:rPr>
              <a:t> Wzrok skierowany naprzód</a:t>
            </a:r>
          </a:p>
          <a:p>
            <a:pPr marL="27890" marR="2103681" algn="ctr">
              <a:spcBef>
                <a:spcPts val="16"/>
              </a:spcBef>
            </a:pPr>
            <a:r>
              <a:rPr lang="pl-PL" sz="2000" b="1" dirty="0">
                <a:latin typeface="Arial"/>
                <a:cs typeface="Arial"/>
              </a:rPr>
              <a:t>Regularny ruch naprzód</a:t>
            </a:r>
          </a:p>
          <a:p>
            <a:pPr marL="27890" marR="2103681">
              <a:lnSpc>
                <a:spcPct val="183500"/>
              </a:lnSpc>
              <a:spcBef>
                <a:spcPts val="16"/>
              </a:spcBef>
            </a:pPr>
            <a:r>
              <a:rPr lang="pl-PL" sz="2400" b="1" dirty="0">
                <a:latin typeface="Arial"/>
                <a:cs typeface="Arial"/>
              </a:rPr>
              <a:t>Kontrola Trasy</a:t>
            </a:r>
            <a:endParaRPr lang="pl-PL" sz="2400" dirty="0">
              <a:latin typeface="Arial"/>
              <a:cs typeface="Arial"/>
            </a:endParaRPr>
          </a:p>
          <a:p>
            <a:pPr marL="27890" marR="653414" indent="146421">
              <a:lnSpc>
                <a:spcPts val="2165"/>
              </a:lnSpc>
              <a:spcBef>
                <a:spcPts val="55"/>
              </a:spcBef>
              <a:buChar char="-"/>
              <a:tabLst>
                <a:tab pos="174311" algn="l"/>
              </a:tabLst>
            </a:pPr>
            <a:r>
              <a:rPr lang="pl-PL" sz="2400" dirty="0">
                <a:latin typeface="Arial"/>
                <a:cs typeface="Arial"/>
              </a:rPr>
              <a:t>Koń pokonuje przeszkodę po linii prostej</a:t>
            </a:r>
          </a:p>
          <a:p>
            <a:pPr>
              <a:spcBef>
                <a:spcPts val="243"/>
              </a:spcBef>
            </a:pPr>
            <a:endParaRPr sz="1882" dirty="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2799" y="3263153"/>
            <a:ext cx="3814206" cy="1629624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9765" rIns="0" bIns="0" rtlCol="0">
            <a:spAutoFit/>
          </a:bodyPr>
          <a:lstStyle/>
          <a:p>
            <a:pPr marL="150405">
              <a:spcBef>
                <a:spcPts val="471"/>
              </a:spcBef>
            </a:pPr>
            <a:r>
              <a:rPr sz="1882" b="1" spc="-16" dirty="0">
                <a:latin typeface="Georgia"/>
                <a:cs typeface="Georgia"/>
              </a:rPr>
              <a:t>Gr</a:t>
            </a:r>
            <a:r>
              <a:rPr lang="pl-PL" sz="1882" b="1" spc="-16" dirty="0" err="1">
                <a:latin typeface="Georgia"/>
                <a:cs typeface="Georgia"/>
              </a:rPr>
              <a:t>upa</a:t>
            </a:r>
            <a:r>
              <a:rPr sz="1882" b="1" spc="47" dirty="0">
                <a:latin typeface="Georgia"/>
                <a:cs typeface="Georgia"/>
              </a:rPr>
              <a:t> </a:t>
            </a:r>
            <a:r>
              <a:rPr sz="1882" b="1" spc="-78" dirty="0">
                <a:latin typeface="Georgia"/>
                <a:cs typeface="Georgia"/>
              </a:rPr>
              <a:t>:</a:t>
            </a:r>
            <a:r>
              <a:rPr lang="pl-PL" sz="1882" b="1" spc="-78" dirty="0">
                <a:latin typeface="Georgia"/>
                <a:cs typeface="Georgia"/>
              </a:rPr>
              <a:t> 4</a:t>
            </a:r>
          </a:p>
          <a:p>
            <a:pPr marL="150405">
              <a:spcBef>
                <a:spcPts val="471"/>
              </a:spcBef>
            </a:pPr>
            <a:r>
              <a:rPr lang="pl-PL" sz="2800" b="1" i="1" spc="-78" dirty="0">
                <a:latin typeface="Georgia"/>
                <a:cs typeface="Georgia"/>
              </a:rPr>
              <a:t>Wprowadzenie konia ze wskokiem</a:t>
            </a:r>
            <a:endParaRPr lang="pl-PL" sz="1882" b="1" spc="-78" dirty="0">
              <a:latin typeface="Georgia"/>
              <a:cs typeface="Georgia"/>
            </a:endParaRPr>
          </a:p>
          <a:p>
            <a:pPr marL="150405">
              <a:spcBef>
                <a:spcPts val="471"/>
              </a:spcBef>
            </a:pPr>
            <a:endParaRPr lang="pl-PL" sz="1882" b="1" spc="-78" dirty="0">
              <a:latin typeface="Georgia"/>
              <a:cs typeface="Georg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52039" y="1114345"/>
            <a:ext cx="1170279" cy="1354411"/>
            <a:chOff x="513397" y="703897"/>
            <a:chExt cx="1115695" cy="1206500"/>
          </a:xfrm>
        </p:grpSpPr>
        <p:sp>
          <p:nvSpPr>
            <p:cNvPr id="19" name="object 19"/>
            <p:cNvSpPr/>
            <p:nvPr/>
          </p:nvSpPr>
          <p:spPr>
            <a:xfrm>
              <a:off x="594359" y="7848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4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0" name="object 20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1" name="object 21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0" y="1125220"/>
                  </a:moveTo>
                  <a:lnTo>
                    <a:pt x="1034415" y="1125220"/>
                  </a:lnTo>
                  <a:lnTo>
                    <a:pt x="1034415" y="0"/>
                  </a:lnTo>
                  <a:lnTo>
                    <a:pt x="0" y="0"/>
                  </a:lnTo>
                  <a:lnTo>
                    <a:pt x="0" y="11252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044" y="758824"/>
              <a:ext cx="923925" cy="114744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819376" y="5197288"/>
            <a:ext cx="5178206" cy="29777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txBody>
          <a:bodyPr vert="horz" wrap="square" lIns="0" tIns="104588" rIns="0" bIns="0" rtlCol="0">
            <a:spAutoFit/>
          </a:bodyPr>
          <a:lstStyle/>
          <a:p>
            <a:pPr marL="152397">
              <a:spcBef>
                <a:spcPts val="824"/>
              </a:spcBef>
            </a:pPr>
            <a:r>
              <a:rPr lang="pl-PL" sz="2400" dirty="0">
                <a:latin typeface="Arial Black"/>
                <a:cs typeface="Arial Black"/>
              </a:rPr>
              <a:t>Sprzęt:</a:t>
            </a:r>
          </a:p>
          <a:p>
            <a:pPr marL="152397">
              <a:spcBef>
                <a:spcPts val="824"/>
              </a:spcBef>
            </a:pPr>
            <a:endParaRPr lang="pl-PL" sz="2400" dirty="0">
              <a:latin typeface="Arial Black" panose="020B0A04020102020204" pitchFamily="34" charset="0"/>
              <a:cs typeface="Arial Black"/>
            </a:endParaRPr>
          </a:p>
          <a:p>
            <a:pPr marL="684341" indent="-445289">
              <a:lnSpc>
                <a:spcPct val="117499"/>
              </a:lnSpc>
              <a:spcBef>
                <a:spcPts val="13"/>
              </a:spcBef>
              <a:buSzPts val="1200"/>
              <a:buFont typeface="Wingdings" panose="05000000000000000000" pitchFamily="2" charset="2"/>
              <a:buChar char="q"/>
            </a:pPr>
            <a:r>
              <a:rPr lang="pl-PL" sz="2400" dirty="0">
                <a:latin typeface="Arial Black" panose="020B0A04020102020204" pitchFamily="34" charset="0"/>
                <a:ea typeface="Arial"/>
                <a:cs typeface="Arial"/>
                <a:sym typeface="Arial"/>
              </a:rPr>
              <a:t>1 </a:t>
            </a:r>
            <a:r>
              <a:rPr lang="pl-PL" sz="2400" dirty="0">
                <a:latin typeface="Arial Black" panose="020B0A04020102020204" pitchFamily="34" charset="0"/>
              </a:rPr>
              <a:t>biała chorągiewka</a:t>
            </a:r>
          </a:p>
          <a:p>
            <a:pPr marL="684341" indent="-445289">
              <a:lnSpc>
                <a:spcPct val="117499"/>
              </a:lnSpc>
              <a:spcBef>
                <a:spcPts val="13"/>
              </a:spcBef>
              <a:buSzPts val="1200"/>
              <a:buFont typeface="Wingdings" panose="05000000000000000000" pitchFamily="2" charset="2"/>
              <a:buChar char="q"/>
            </a:pPr>
            <a:r>
              <a:rPr lang="pl-PL" sz="2400" dirty="0">
                <a:latin typeface="Arial Black" panose="020B0A04020102020204" pitchFamily="34" charset="0"/>
                <a:ea typeface="Arial"/>
                <a:cs typeface="Arial"/>
                <a:sym typeface="Arial"/>
              </a:rPr>
              <a:t>1 </a:t>
            </a:r>
            <a:r>
              <a:rPr lang="pl-PL" sz="2400" dirty="0">
                <a:latin typeface="Arial Black" panose="020B0A04020102020204" pitchFamily="34" charset="0"/>
              </a:rPr>
              <a:t>czerwona chorągiewka</a:t>
            </a:r>
          </a:p>
          <a:p>
            <a:pPr marL="684341" indent="-445289">
              <a:lnSpc>
                <a:spcPct val="117499"/>
              </a:lnSpc>
              <a:spcBef>
                <a:spcPts val="13"/>
              </a:spcBef>
              <a:buSzPts val="1200"/>
              <a:buFont typeface="Wingdings" panose="05000000000000000000" pitchFamily="2" charset="2"/>
              <a:buChar char="q"/>
            </a:pPr>
            <a:r>
              <a:rPr lang="pl-PL" sz="2400" dirty="0">
                <a:latin typeface="Arial Black" panose="020B0A04020102020204" pitchFamily="34" charset="0"/>
                <a:ea typeface="Arial"/>
                <a:cs typeface="Arial"/>
                <a:sym typeface="Arial"/>
              </a:rPr>
              <a:t>1 num</a:t>
            </a:r>
            <a:r>
              <a:rPr lang="pl-PL" sz="2400" dirty="0">
                <a:latin typeface="Arial Black" panose="020B0A04020102020204" pitchFamily="34" charset="0"/>
              </a:rPr>
              <a:t>er</a:t>
            </a:r>
          </a:p>
          <a:p>
            <a:pPr marL="684341" indent="-445289">
              <a:lnSpc>
                <a:spcPct val="117499"/>
              </a:lnSpc>
              <a:spcBef>
                <a:spcPts val="13"/>
              </a:spcBef>
              <a:buSzPts val="1200"/>
              <a:buFont typeface="Wingdings" panose="05000000000000000000" pitchFamily="2" charset="2"/>
              <a:buChar char="q"/>
            </a:pPr>
            <a:endParaRPr lang="pl-PL" sz="2400" dirty="0">
              <a:latin typeface="Arial Black" panose="020B0A04020102020204" pitchFamily="34" charset="0"/>
              <a:ea typeface="Arial"/>
              <a:cs typeface="Arial"/>
              <a:sym typeface="Arial"/>
            </a:endParaRPr>
          </a:p>
          <a:p>
            <a:pPr>
              <a:spcBef>
                <a:spcPts val="94"/>
              </a:spcBef>
            </a:pPr>
            <a:endParaRPr sz="1882" dirty="0">
              <a:latin typeface="Arial Black"/>
              <a:cs typeface="Arial Black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392305"/>
              </p:ext>
            </p:extLst>
          </p:nvPr>
        </p:nvGraphicFramePr>
        <p:xfrm>
          <a:off x="4810991" y="2750832"/>
          <a:ext cx="2452253" cy="18420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1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110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Wysokość bankietu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1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Max. 0,5 m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037464"/>
                  </a:ext>
                </a:extLst>
              </a:tr>
              <a:tr h="451106">
                <a:tc>
                  <a:txBody>
                    <a:bodyPr/>
                    <a:lstStyle/>
                    <a:p>
                      <a:pPr marL="185420" marR="179070" indent="59055" algn="ctr">
                        <a:lnSpc>
                          <a:spcPts val="1150"/>
                        </a:lnSpc>
                        <a:spcBef>
                          <a:spcPts val="59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175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0,5-0,7 m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pl-PL" sz="1600" dirty="0">
                          <a:latin typeface="Times New Roman"/>
                          <a:cs typeface="Times New Roman"/>
                        </a:rPr>
                        <a:t>***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0,7-0,9 m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211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841665"/>
                  </a:ext>
                </a:extLst>
              </a:tr>
            </a:tbl>
          </a:graphicData>
        </a:graphic>
      </p:graphicFrame>
      <p:sp>
        <p:nvSpPr>
          <p:cNvPr id="32" name="object 32"/>
          <p:cNvSpPr txBox="1"/>
          <p:nvPr/>
        </p:nvSpPr>
        <p:spPr>
          <a:xfrm>
            <a:off x="812799" y="9390597"/>
            <a:ext cx="10671984" cy="963713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8573" rIns="0" bIns="0" rtlCol="0">
            <a:spAutoFit/>
          </a:bodyPr>
          <a:lstStyle/>
          <a:p>
            <a:pPr marL="4980" algn="ctr">
              <a:spcBef>
                <a:spcPts val="855"/>
              </a:spcBef>
            </a:pP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Cel: Wprowadzenie konia ze wskokiem</a:t>
            </a:r>
          </a:p>
          <a:p>
            <a:pPr marL="996" algn="ctr">
              <a:spcBef>
                <a:spcPts val="855"/>
              </a:spcBef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Pokonać przeszkodę z koniem w ręku</a:t>
            </a:r>
          </a:p>
        </p:txBody>
      </p:sp>
      <p:grpSp>
        <p:nvGrpSpPr>
          <p:cNvPr id="34" name="object 34"/>
          <p:cNvGrpSpPr/>
          <p:nvPr/>
        </p:nvGrpSpPr>
        <p:grpSpPr>
          <a:xfrm>
            <a:off x="7564996" y="1518351"/>
            <a:ext cx="4007223" cy="3191434"/>
            <a:chOff x="4814570" y="824864"/>
            <a:chExt cx="2554605" cy="2034539"/>
          </a:xfrm>
        </p:grpSpPr>
        <p:sp>
          <p:nvSpPr>
            <p:cNvPr id="35" name="object 35"/>
            <p:cNvSpPr/>
            <p:nvPr/>
          </p:nvSpPr>
          <p:spPr>
            <a:xfrm>
              <a:off x="4890770" y="9010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6" name="object 36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7" name="object 37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0" y="1958339"/>
                  </a:moveTo>
                  <a:lnTo>
                    <a:pt x="2478404" y="1958339"/>
                  </a:lnTo>
                  <a:lnTo>
                    <a:pt x="2478404" y="0"/>
                  </a:lnTo>
                  <a:lnTo>
                    <a:pt x="0" y="0"/>
                  </a:lnTo>
                  <a:lnTo>
                    <a:pt x="0" y="195833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</p:grpSp>
      <p:pic>
        <p:nvPicPr>
          <p:cNvPr id="7" name="Obraz 6">
            <a:extLst>
              <a:ext uri="{FF2B5EF4-FFF2-40B4-BE49-F238E27FC236}">
                <a16:creationId xmlns:a16="http://schemas.microsoft.com/office/drawing/2014/main" id="{B157F88A-7E5C-0405-BFD1-A428B461A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78" y="1269218"/>
            <a:ext cx="1047750" cy="1047750"/>
          </a:xfrm>
          <a:prstGeom prst="rect">
            <a:avLst/>
          </a:prstGeom>
        </p:spPr>
      </p:pic>
      <p:sp>
        <p:nvSpPr>
          <p:cNvPr id="33" name="object 26">
            <a:extLst>
              <a:ext uri="{FF2B5EF4-FFF2-40B4-BE49-F238E27FC236}">
                <a16:creationId xmlns:a16="http://schemas.microsoft.com/office/drawing/2014/main" id="{8D46B11A-F125-B600-F6F8-DAEE3F991EDF}"/>
              </a:ext>
            </a:extLst>
          </p:cNvPr>
          <p:cNvSpPr txBox="1"/>
          <p:nvPr/>
        </p:nvSpPr>
        <p:spPr>
          <a:xfrm>
            <a:off x="6095999" y="5248181"/>
            <a:ext cx="5484273" cy="301429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  <a:effectLst/>
        </p:spPr>
        <p:txBody>
          <a:bodyPr vert="horz" wrap="square" lIns="0" tIns="104588" rIns="0" bIns="0" rtlCol="0">
            <a:spAutoFit/>
          </a:bodyPr>
          <a:lstStyle/>
          <a:p>
            <a:pPr marL="152397">
              <a:spcBef>
                <a:spcPts val="824"/>
              </a:spcBef>
            </a:pPr>
            <a:r>
              <a:rPr lang="pl-PL" sz="2400" dirty="0">
                <a:latin typeface="Arial Black"/>
                <a:cs typeface="Arial Black"/>
              </a:rPr>
              <a:t>Właściwości:</a:t>
            </a:r>
          </a:p>
          <a:p>
            <a:pPr marL="229676" indent="-229676">
              <a:lnSpc>
                <a:spcPct val="117500"/>
              </a:lnSpc>
              <a:buSzPts val="1200"/>
              <a:buFont typeface="Arial"/>
              <a:buChar char="-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Przeszkoda z wyraźną krawędzią</a:t>
            </a:r>
          </a:p>
          <a:p>
            <a:pPr marL="229676" indent="-229676">
              <a:lnSpc>
                <a:spcPct val="117499"/>
              </a:lnSpc>
              <a:buSzPts val="1200"/>
              <a:buFont typeface="Arial"/>
              <a:buChar char="-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Stabilne podłoże</a:t>
            </a:r>
            <a:endParaRPr lang="pl-PL"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29676" indent="-229676">
              <a:lnSpc>
                <a:spcPct val="115000"/>
              </a:lnSpc>
              <a:buSzPts val="1200"/>
              <a:buFont typeface="Arial"/>
              <a:buChar char="-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Bezpieczne miejsce odbicia i lądowania</a:t>
            </a:r>
          </a:p>
          <a:p>
            <a:pPr marL="229676" indent="-229676">
              <a:lnSpc>
                <a:spcPct val="115000"/>
              </a:lnSpc>
              <a:buSzPts val="1200"/>
              <a:buFont typeface="Arial"/>
              <a:buChar char="-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Wjazd</a:t>
            </a:r>
            <a:r>
              <a:rPr lang="pl-PL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2,50 m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dla  *, dowolnie dla ** i ***</a:t>
            </a:r>
            <a:endParaRPr sz="1882" dirty="0">
              <a:latin typeface="Arial Black"/>
              <a:cs typeface="Arial Black"/>
            </a:endParaRPr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0A4BBB45-CB76-F814-6B5A-D68BB91F3758}"/>
              </a:ext>
            </a:extLst>
          </p:cNvPr>
          <p:cNvSpPr txBox="1"/>
          <p:nvPr/>
        </p:nvSpPr>
        <p:spPr>
          <a:xfrm>
            <a:off x="934719" y="11007846"/>
            <a:ext cx="4947521" cy="23412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19921">
              <a:lnSpc>
                <a:spcPts val="2212"/>
              </a:lnSpc>
              <a:spcBef>
                <a:spcPts val="1859"/>
              </a:spcBef>
            </a:pPr>
            <a:r>
              <a:rPr lang="pl-PL" sz="1882" b="1" dirty="0">
                <a:latin typeface="Arial"/>
                <a:cs typeface="Arial"/>
              </a:rPr>
              <a:t>Przed przeszkodą:</a:t>
            </a:r>
            <a:endParaRPr lang="pl-PL" sz="1882" dirty="0">
              <a:latin typeface="Arial"/>
              <a:cs typeface="Arial"/>
            </a:endParaRPr>
          </a:p>
          <a:p>
            <a:pPr marL="362821" marR="7968" indent="-342900">
              <a:lnSpc>
                <a:spcPts val="2165"/>
              </a:lnSpc>
              <a:spcBef>
                <a:spcPts val="102"/>
              </a:spcBef>
              <a:buFontTx/>
              <a:buChar char="-"/>
            </a:pPr>
            <a:r>
              <a:rPr lang="pl-PL" sz="1882" spc="-47" dirty="0" err="1">
                <a:latin typeface="Arial"/>
                <a:cs typeface="Arial"/>
              </a:rPr>
              <a:t>wolta,wyłamanie,cofnięcie,odmowa</a:t>
            </a:r>
            <a:r>
              <a:rPr lang="pl-PL" sz="1882" spc="-47" dirty="0">
                <a:latin typeface="Arial"/>
                <a:cs typeface="Arial"/>
              </a:rPr>
              <a:t>, błąd trasy</a:t>
            </a:r>
          </a:p>
          <a:p>
            <a:pPr marL="362821" marR="7968" indent="-342900">
              <a:lnSpc>
                <a:spcPts val="2165"/>
              </a:lnSpc>
              <a:spcBef>
                <a:spcPts val="102"/>
              </a:spcBef>
              <a:buFontTx/>
              <a:buChar char="-"/>
            </a:pPr>
            <a:r>
              <a:rPr lang="pl-PL" sz="2000" i="1" dirty="0">
                <a:latin typeface="Arial"/>
                <a:cs typeface="Arial"/>
              </a:rPr>
              <a:t>Zmiana chodu i skok z miejsca są dozwolone</a:t>
            </a:r>
            <a:endParaRPr lang="pl-PL" sz="2000" dirty="0">
              <a:latin typeface="Arial"/>
              <a:cs typeface="Arial"/>
            </a:endParaRPr>
          </a:p>
          <a:p>
            <a:pPr marL="19921" marR="7968">
              <a:lnSpc>
                <a:spcPts val="2165"/>
              </a:lnSpc>
              <a:spcBef>
                <a:spcPts val="102"/>
              </a:spcBef>
            </a:pPr>
            <a:endParaRPr lang="pl-PL" sz="1882" spc="-47" dirty="0">
              <a:latin typeface="Arial"/>
              <a:cs typeface="Arial"/>
            </a:endParaRPr>
          </a:p>
          <a:p>
            <a:pPr marL="19921" marR="7968">
              <a:lnSpc>
                <a:spcPts val="2165"/>
              </a:lnSpc>
              <a:spcBef>
                <a:spcPts val="102"/>
              </a:spcBef>
            </a:pPr>
            <a:endParaRPr lang="pl-PL" sz="1882" spc="-47" dirty="0">
              <a:latin typeface="Arial"/>
              <a:cs typeface="Arial"/>
            </a:endParaRPr>
          </a:p>
          <a:p>
            <a:pPr marL="362821" marR="7968" indent="-342900">
              <a:lnSpc>
                <a:spcPts val="2165"/>
              </a:lnSpc>
              <a:spcBef>
                <a:spcPts val="102"/>
              </a:spcBef>
              <a:buFont typeface="Wingdings" panose="05000000000000000000" pitchFamily="2" charset="2"/>
              <a:buChar char="n"/>
            </a:pPr>
            <a:endParaRPr lang="pl-PL" sz="1882" dirty="0">
              <a:latin typeface="Arial"/>
              <a:cs typeface="Arial"/>
            </a:endParaRPr>
          </a:p>
        </p:txBody>
      </p:sp>
      <p:pic>
        <p:nvPicPr>
          <p:cNvPr id="43" name="Obraz 42">
            <a:extLst>
              <a:ext uri="{FF2B5EF4-FFF2-40B4-BE49-F238E27FC236}">
                <a16:creationId xmlns:a16="http://schemas.microsoft.com/office/drawing/2014/main" id="{66D1166C-938B-E138-A607-EB1AB528F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072" y="1159209"/>
            <a:ext cx="3984977" cy="1463855"/>
          </a:xfrm>
          <a:prstGeom prst="rect">
            <a:avLst/>
          </a:prstGeom>
        </p:spPr>
      </p:pic>
      <p:grpSp>
        <p:nvGrpSpPr>
          <p:cNvPr id="11" name="object 34">
            <a:extLst>
              <a:ext uri="{FF2B5EF4-FFF2-40B4-BE49-F238E27FC236}">
                <a16:creationId xmlns:a16="http://schemas.microsoft.com/office/drawing/2014/main" id="{B5EB068D-E009-92A5-235C-56C1B0A96DD3}"/>
              </a:ext>
            </a:extLst>
          </p:cNvPr>
          <p:cNvGrpSpPr/>
          <p:nvPr/>
        </p:nvGrpSpPr>
        <p:grpSpPr>
          <a:xfrm>
            <a:off x="7573049" y="1540763"/>
            <a:ext cx="4007223" cy="3169021"/>
            <a:chOff x="5023802" y="1177607"/>
            <a:chExt cx="2343785" cy="1925320"/>
          </a:xfrm>
        </p:grpSpPr>
        <p:sp>
          <p:nvSpPr>
            <p:cNvPr id="12" name="object 35">
              <a:extLst>
                <a:ext uri="{FF2B5EF4-FFF2-40B4-BE49-F238E27FC236}">
                  <a16:creationId xmlns:a16="http://schemas.microsoft.com/office/drawing/2014/main" id="{4D4FEB74-3E81-F048-BA7F-DF0EFF355350}"/>
                </a:ext>
              </a:extLst>
            </p:cNvPr>
            <p:cNvSpPr/>
            <p:nvPr/>
          </p:nvSpPr>
          <p:spPr>
            <a:xfrm>
              <a:off x="5104765" y="1258569"/>
              <a:ext cx="2262505" cy="1844039"/>
            </a:xfrm>
            <a:custGeom>
              <a:avLst/>
              <a:gdLst/>
              <a:ahLst/>
              <a:cxnLst/>
              <a:rect l="l" t="t" r="r" b="b"/>
              <a:pathLst>
                <a:path w="2262504" h="1844039">
                  <a:moveTo>
                    <a:pt x="2262505" y="0"/>
                  </a:moveTo>
                  <a:lnTo>
                    <a:pt x="0" y="0"/>
                  </a:lnTo>
                  <a:lnTo>
                    <a:pt x="0" y="1844040"/>
                  </a:lnTo>
                  <a:lnTo>
                    <a:pt x="2262505" y="1844040"/>
                  </a:lnTo>
                  <a:lnTo>
                    <a:pt x="2262505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14" name="object 36">
              <a:extLst>
                <a:ext uri="{FF2B5EF4-FFF2-40B4-BE49-F238E27FC236}">
                  <a16:creationId xmlns:a16="http://schemas.microsoft.com/office/drawing/2014/main" id="{F169FF47-19A6-431E-B485-47251203F7EC}"/>
                </a:ext>
              </a:extLst>
            </p:cNvPr>
            <p:cNvSpPr/>
            <p:nvPr/>
          </p:nvSpPr>
          <p:spPr>
            <a:xfrm>
              <a:off x="5028565" y="1182369"/>
              <a:ext cx="2262505" cy="1844039"/>
            </a:xfrm>
            <a:custGeom>
              <a:avLst/>
              <a:gdLst/>
              <a:ahLst/>
              <a:cxnLst/>
              <a:rect l="l" t="t" r="r" b="b"/>
              <a:pathLst>
                <a:path w="2262504" h="1844039">
                  <a:moveTo>
                    <a:pt x="2262505" y="0"/>
                  </a:moveTo>
                  <a:lnTo>
                    <a:pt x="0" y="0"/>
                  </a:lnTo>
                  <a:lnTo>
                    <a:pt x="0" y="1844040"/>
                  </a:lnTo>
                  <a:lnTo>
                    <a:pt x="2262505" y="1844040"/>
                  </a:lnTo>
                  <a:lnTo>
                    <a:pt x="22625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15" name="object 37">
              <a:extLst>
                <a:ext uri="{FF2B5EF4-FFF2-40B4-BE49-F238E27FC236}">
                  <a16:creationId xmlns:a16="http://schemas.microsoft.com/office/drawing/2014/main" id="{86A4456E-3837-3E26-4279-6E265736932D}"/>
                </a:ext>
              </a:extLst>
            </p:cNvPr>
            <p:cNvSpPr/>
            <p:nvPr/>
          </p:nvSpPr>
          <p:spPr>
            <a:xfrm>
              <a:off x="5028565" y="1182369"/>
              <a:ext cx="2262505" cy="1844039"/>
            </a:xfrm>
            <a:custGeom>
              <a:avLst/>
              <a:gdLst/>
              <a:ahLst/>
              <a:cxnLst/>
              <a:rect l="l" t="t" r="r" b="b"/>
              <a:pathLst>
                <a:path w="2262504" h="1844039">
                  <a:moveTo>
                    <a:pt x="0" y="1844040"/>
                  </a:moveTo>
                  <a:lnTo>
                    <a:pt x="2262505" y="1844040"/>
                  </a:lnTo>
                  <a:lnTo>
                    <a:pt x="2262505" y="0"/>
                  </a:lnTo>
                  <a:lnTo>
                    <a:pt x="0" y="0"/>
                  </a:lnTo>
                  <a:lnTo>
                    <a:pt x="0" y="184404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pic>
          <p:nvPicPr>
            <p:cNvPr id="16" name="object 38">
              <a:extLst>
                <a:ext uri="{FF2B5EF4-FFF2-40B4-BE49-F238E27FC236}">
                  <a16:creationId xmlns:a16="http://schemas.microsoft.com/office/drawing/2014/main" id="{5EDB6D6E-BD77-BAFF-D6D9-101E18C4A91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25085" y="1351914"/>
              <a:ext cx="2115185" cy="1189990"/>
            </a:xfrm>
            <a:prstGeom prst="rect">
              <a:avLst/>
            </a:prstGeom>
          </p:spPr>
        </p:pic>
      </p:grpSp>
      <p:sp>
        <p:nvSpPr>
          <p:cNvPr id="23" name="object 13">
            <a:extLst>
              <a:ext uri="{FF2B5EF4-FFF2-40B4-BE49-F238E27FC236}">
                <a16:creationId xmlns:a16="http://schemas.microsoft.com/office/drawing/2014/main" id="{31AE1B4A-6227-5C5F-7952-A47AC53A35F1}"/>
              </a:ext>
            </a:extLst>
          </p:cNvPr>
          <p:cNvSpPr txBox="1"/>
          <p:nvPr/>
        </p:nvSpPr>
        <p:spPr>
          <a:xfrm>
            <a:off x="6457975" y="10639512"/>
            <a:ext cx="4909671" cy="45993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2800" dirty="0">
                <a:solidFill>
                  <a:srgbClr val="385522"/>
                </a:solidFill>
                <a:latin typeface="Arial Black"/>
                <a:cs typeface="Arial Black"/>
              </a:rPr>
              <a:t>Ocena stylu</a:t>
            </a:r>
            <a:endParaRPr lang="pl-PL" sz="2800" dirty="0">
              <a:latin typeface="Arial Black"/>
              <a:cs typeface="Arial Black"/>
            </a:endParaRPr>
          </a:p>
          <a:p>
            <a:pPr>
              <a:spcBef>
                <a:spcPts val="243"/>
              </a:spcBef>
            </a:pPr>
            <a:endParaRPr lang="pl-PL" sz="2400" dirty="0">
              <a:latin typeface="Arial Black"/>
              <a:cs typeface="Arial Black"/>
            </a:endParaRPr>
          </a:p>
          <a:p>
            <a:pPr marL="27890" marR="931317">
              <a:lnSpc>
                <a:spcPts val="2165"/>
              </a:lnSpc>
            </a:pPr>
            <a:r>
              <a:rPr lang="pl-PL" sz="2400" b="1" dirty="0">
                <a:latin typeface="Arial"/>
                <a:cs typeface="Arial"/>
              </a:rPr>
              <a:t>Jeździec nie dalej w tyle niż za linią łopatek konia. </a:t>
            </a:r>
          </a:p>
          <a:p>
            <a:pPr marL="27890" marR="931317">
              <a:lnSpc>
                <a:spcPts val="2165"/>
              </a:lnSpc>
            </a:pPr>
            <a:endParaRPr lang="pl-PL" sz="2400" b="1" dirty="0">
              <a:latin typeface="Arial"/>
              <a:cs typeface="Arial"/>
            </a:endParaRPr>
          </a:p>
          <a:p>
            <a:pPr marL="27890" marR="931317">
              <a:lnSpc>
                <a:spcPts val="2165"/>
              </a:lnSpc>
            </a:pPr>
            <a:r>
              <a:rPr lang="pl-PL" sz="2400" b="1" dirty="0">
                <a:latin typeface="Arial"/>
                <a:cs typeface="Arial"/>
              </a:rPr>
              <a:t>Regularny ruch do przodu </a:t>
            </a:r>
          </a:p>
          <a:p>
            <a:pPr marL="27890" marR="931317">
              <a:lnSpc>
                <a:spcPts val="2165"/>
              </a:lnSpc>
            </a:pPr>
            <a:r>
              <a:rPr lang="pl-PL" sz="2400" b="1" dirty="0">
                <a:latin typeface="Arial"/>
                <a:cs typeface="Arial"/>
              </a:rPr>
              <a:t> </a:t>
            </a:r>
          </a:p>
          <a:p>
            <a:pPr marL="27890" marR="931317">
              <a:lnSpc>
                <a:spcPts val="2165"/>
              </a:lnSpc>
            </a:pPr>
            <a:endParaRPr lang="pl-PL" sz="2400" dirty="0">
              <a:latin typeface="Arial"/>
              <a:cs typeface="Arial"/>
            </a:endParaRPr>
          </a:p>
          <a:p>
            <a:pPr marL="27890" marR="2105673">
              <a:spcBef>
                <a:spcPts val="431"/>
              </a:spcBef>
            </a:pPr>
            <a:r>
              <a:rPr lang="pl-PL" sz="2800" b="1" dirty="0">
                <a:latin typeface="Arial"/>
                <a:cs typeface="Arial"/>
              </a:rPr>
              <a:t>Kontrola trasy</a:t>
            </a:r>
          </a:p>
          <a:p>
            <a:pPr marL="27890"/>
            <a:r>
              <a:rPr lang="pl-PL" sz="2400" dirty="0">
                <a:latin typeface="Arial"/>
                <a:cs typeface="Arial"/>
              </a:rPr>
              <a:t>Koń utrzymany w linii prostopadłej do frontu przeszkody</a:t>
            </a:r>
          </a:p>
          <a:p>
            <a:pPr marL="27890">
              <a:lnSpc>
                <a:spcPts val="1631"/>
              </a:lnSpc>
            </a:pPr>
            <a:endParaRPr lang="pl-PL" sz="2400" dirty="0">
              <a:latin typeface="Arial"/>
              <a:cs typeface="Arial"/>
            </a:endParaRPr>
          </a:p>
          <a:p>
            <a:pPr marL="27890">
              <a:spcBef>
                <a:spcPts val="188"/>
              </a:spcBef>
            </a:pPr>
            <a:endParaRPr sz="1882" dirty="0">
              <a:latin typeface="Arial Black"/>
              <a:cs typeface="Arial Black"/>
            </a:endParaRPr>
          </a:p>
          <a:p>
            <a:pPr>
              <a:spcBef>
                <a:spcPts val="243"/>
              </a:spcBef>
            </a:pPr>
            <a:endParaRPr sz="1882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743667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3486" y="10643497"/>
            <a:ext cx="4196279" cy="389448"/>
          </a:xfrm>
          <a:prstGeom prst="rect">
            <a:avLst/>
          </a:prstGeom>
        </p:spPr>
        <p:txBody>
          <a:bodyPr vert="horz" wrap="square" lIns="0" tIns="19922" rIns="0" bIns="0" rtlCol="0">
            <a:spAutoFit/>
          </a:bodyPr>
          <a:lstStyle/>
          <a:p>
            <a:pPr marL="19921">
              <a:spcBef>
                <a:spcPts val="157"/>
              </a:spcBef>
            </a:pP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Błędy za efektywność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4719" y="12102359"/>
            <a:ext cx="4938755" cy="17257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Podczas przeszkody: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00" dirty="0">
                <a:latin typeface="Arial"/>
                <a:cs typeface="Arial"/>
              </a:rPr>
              <a:t>Zmiana</a:t>
            </a:r>
            <a:r>
              <a:rPr lang="pl-PL" sz="1800" baseline="0" dirty="0">
                <a:latin typeface="Arial"/>
                <a:cs typeface="Arial"/>
              </a:rPr>
              <a:t> chodu</a:t>
            </a:r>
          </a:p>
          <a:p>
            <a:pPr marL="0" marR="36576" algn="ctr" rtl="0" eaLnBrk="1" fontAlgn="t" latinLnBrk="0" hangingPunct="1">
              <a:lnSpc>
                <a:spcPts val="1250"/>
              </a:lnSpc>
              <a:spcBef>
                <a:spcPts val="25"/>
              </a:spcBef>
              <a:spcAft>
                <a:spcPts val="0"/>
              </a:spcAft>
            </a:pPr>
            <a:r>
              <a:rPr lang="pl-PL" sz="1800" b="0" i="0" u="none" strike="noStrike" kern="1200" spc="-5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pl-P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9144" algn="l" rtl="0" eaLnBrk="1" fontAlgn="t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8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Wjazd</a:t>
            </a:r>
            <a:r>
              <a:rPr lang="pl-PL" sz="1800" b="0" i="0" u="none" strike="noStrike" kern="120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lub wyjazd z przeszkody w innym chodzi niż stęp</a:t>
            </a:r>
            <a:endParaRPr lang="pl-PL" sz="1800" b="0" i="0" u="none" strike="noStrike" dirty="0">
              <a:effectLst/>
              <a:latin typeface="Arial" panose="020B0604020202020204" pitchFamily="34" charset="0"/>
            </a:endParaRP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endParaRPr lang="pl-PL" sz="1800" dirty="0">
              <a:latin typeface="Arial"/>
              <a:cs typeface="Arial"/>
            </a:endParaRP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  <a:endParaRPr sz="1882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6359" y="13433197"/>
            <a:ext cx="4947522" cy="2039691"/>
          </a:xfrm>
          <a:prstGeom prst="rect">
            <a:avLst/>
          </a:prstGeom>
          <a:solidFill>
            <a:srgbClr val="FFE499"/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Niebezpieczne sytuacje:</a:t>
            </a:r>
          </a:p>
          <a:p>
            <a:pPr marL="153670" marR="12065" indent="-135890">
              <a:spcBef>
                <a:spcPts val="60"/>
              </a:spcBef>
              <a:buChar char="-"/>
              <a:tabLst>
                <a:tab pos="153670" algn="l"/>
              </a:tabLst>
            </a:pPr>
            <a:r>
              <a:rPr lang="pl-PL" sz="1800" dirty="0">
                <a:latin typeface="Arial"/>
                <a:cs typeface="Arial"/>
              </a:rPr>
              <a:t>Utrata</a:t>
            </a:r>
            <a:r>
              <a:rPr lang="pl-PL" sz="1800" baseline="0" dirty="0">
                <a:latin typeface="Arial"/>
                <a:cs typeface="Arial"/>
              </a:rPr>
              <a:t> równowagi przez jeźdźca</a:t>
            </a:r>
            <a:endParaRPr lang="pl-PL" sz="1800" dirty="0">
              <a:latin typeface="Arial"/>
              <a:cs typeface="Arial"/>
            </a:endParaRPr>
          </a:p>
          <a:p>
            <a:pPr marL="153670" marR="12065" indent="-135890">
              <a:buChar char="-"/>
              <a:tabLst>
                <a:tab pos="153670" algn="l"/>
              </a:tabLst>
            </a:pPr>
            <a:r>
              <a:rPr lang="pl-PL" sz="1800" dirty="0">
                <a:latin typeface="Arial"/>
                <a:cs typeface="Arial"/>
              </a:rPr>
              <a:t> Jeździec potrącony przez konia</a:t>
            </a:r>
          </a:p>
          <a:p>
            <a:pPr marL="153670" marR="12065" indent="-135890">
              <a:buChar char="-"/>
              <a:tabLst>
                <a:tab pos="153670" algn="l"/>
              </a:tabLst>
            </a:pPr>
            <a:r>
              <a:rPr lang="pl-PL" dirty="0">
                <a:latin typeface="Arial"/>
                <a:cs typeface="Arial"/>
              </a:rPr>
              <a:t>- </a:t>
            </a:r>
            <a:r>
              <a:rPr lang="pl-PL" sz="1800" dirty="0">
                <a:latin typeface="Arial"/>
                <a:cs typeface="Arial"/>
              </a:rPr>
              <a:t>Wodze na ziemi lub dotykające przeszkody</a:t>
            </a:r>
          </a:p>
          <a:p>
            <a:pPr marL="153670" indent="-135890">
              <a:buChar char="-"/>
              <a:tabLst>
                <a:tab pos="153670" algn="l"/>
              </a:tabLst>
            </a:pPr>
            <a:r>
              <a:rPr lang="pl-PL" sz="1800" dirty="0">
                <a:latin typeface="Arial"/>
                <a:cs typeface="Arial"/>
              </a:rPr>
              <a:t> Jeździec</a:t>
            </a:r>
            <a:r>
              <a:rPr lang="pl-PL" sz="1800" baseline="0" dirty="0">
                <a:latin typeface="Arial"/>
                <a:cs typeface="Arial"/>
              </a:rPr>
              <a:t> pozostający w tyle za linią łopatek konia</a:t>
            </a:r>
            <a:endParaRPr lang="pl-PL" sz="1800" dirty="0">
              <a:latin typeface="Arial"/>
              <a:cs typeface="Arial"/>
            </a:endParaRPr>
          </a:p>
          <a:p>
            <a:pPr marL="27890">
              <a:spcBef>
                <a:spcPts val="188"/>
              </a:spcBef>
            </a:pPr>
            <a:r>
              <a:rPr lang="pl-PL" sz="1882" b="1" dirty="0">
                <a:latin typeface="Arial "/>
                <a:cs typeface="Arial Black"/>
              </a:rPr>
              <a:t>Brak korekty wyższego chodu.</a:t>
            </a:r>
            <a:endParaRPr sz="1882" b="1" dirty="0">
              <a:latin typeface="Arial 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57975" y="10639512"/>
            <a:ext cx="4909671" cy="49511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2400" dirty="0">
                <a:solidFill>
                  <a:srgbClr val="385522"/>
                </a:solidFill>
                <a:latin typeface="Arial Black"/>
                <a:cs typeface="Arial Black"/>
              </a:rPr>
              <a:t>Ocena stylu:</a:t>
            </a:r>
          </a:p>
          <a:p>
            <a:pPr>
              <a:spcBef>
                <a:spcPts val="243"/>
              </a:spcBef>
            </a:pPr>
            <a:endParaRPr lang="pl-PL" sz="2400" dirty="0">
              <a:latin typeface="Arial Black"/>
              <a:cs typeface="Arial Black"/>
            </a:endParaRPr>
          </a:p>
          <a:p>
            <a:pPr marL="27890" marR="931317" algn="just">
              <a:lnSpc>
                <a:spcPts val="2165"/>
              </a:lnSpc>
            </a:pPr>
            <a:r>
              <a:rPr lang="pl-PL" sz="2400" b="1" dirty="0">
                <a:latin typeface="Arial"/>
                <a:cs typeface="Arial"/>
              </a:rPr>
              <a:t>Jeździec nie dalej w tyle niż na wysokości linii łopatek konia</a:t>
            </a:r>
            <a:endParaRPr lang="pl-PL" sz="2400" dirty="0">
              <a:latin typeface="Arial"/>
              <a:cs typeface="Arial"/>
            </a:endParaRPr>
          </a:p>
          <a:p>
            <a:pPr marL="27890" marR="2105673">
              <a:spcBef>
                <a:spcPts val="431"/>
              </a:spcBef>
            </a:pPr>
            <a:r>
              <a:rPr lang="pl-PL" sz="2400" b="1" dirty="0">
                <a:latin typeface="Arial"/>
                <a:cs typeface="Arial"/>
              </a:rPr>
              <a:t>Regularny ruch do przodu</a:t>
            </a:r>
          </a:p>
          <a:p>
            <a:pPr marL="27890" marR="2105673">
              <a:lnSpc>
                <a:spcPts val="4329"/>
              </a:lnSpc>
              <a:spcBef>
                <a:spcPts val="431"/>
              </a:spcBef>
            </a:pPr>
            <a:r>
              <a:rPr lang="pl-PL" sz="2400" b="1" dirty="0">
                <a:latin typeface="Arial"/>
                <a:cs typeface="Arial"/>
              </a:rPr>
              <a:t>Kontrola trasy</a:t>
            </a:r>
            <a:endParaRPr lang="pl-PL" sz="2400" dirty="0">
              <a:latin typeface="Arial"/>
              <a:cs typeface="Arial"/>
            </a:endParaRPr>
          </a:p>
          <a:p>
            <a:pPr marL="27890"/>
            <a:r>
              <a:rPr lang="pl-PL" sz="2400" dirty="0">
                <a:latin typeface="Arial"/>
                <a:cs typeface="Arial"/>
              </a:rPr>
              <a:t>Koń utrzymany w linii prostopadłej do frontu przeszkody</a:t>
            </a:r>
          </a:p>
          <a:p>
            <a:pPr marL="27890">
              <a:spcBef>
                <a:spcPts val="188"/>
              </a:spcBef>
            </a:pPr>
            <a:endParaRPr lang="pl-PL" sz="2400" dirty="0">
              <a:solidFill>
                <a:srgbClr val="385522"/>
              </a:solidFill>
              <a:latin typeface="Arial Black"/>
              <a:cs typeface="Arial Black"/>
            </a:endParaRPr>
          </a:p>
          <a:p>
            <a:pPr marL="27890">
              <a:spcBef>
                <a:spcPts val="188"/>
              </a:spcBef>
            </a:pPr>
            <a:endParaRPr lang="pl-PL" sz="2400" dirty="0">
              <a:solidFill>
                <a:srgbClr val="385522"/>
              </a:solidFill>
              <a:latin typeface="Arial Black"/>
              <a:cs typeface="Arial Black"/>
            </a:endParaRPr>
          </a:p>
          <a:p>
            <a:pPr marL="27890">
              <a:spcBef>
                <a:spcPts val="188"/>
              </a:spcBef>
            </a:pPr>
            <a:endParaRPr lang="pl-PL" sz="2400" dirty="0">
              <a:solidFill>
                <a:srgbClr val="385522"/>
              </a:solidFill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2799" y="3263153"/>
            <a:ext cx="3156528" cy="1678356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9765" rIns="0" bIns="0" rtlCol="0">
            <a:spAutoFit/>
          </a:bodyPr>
          <a:lstStyle/>
          <a:p>
            <a:pPr marL="150405">
              <a:spcBef>
                <a:spcPts val="471"/>
              </a:spcBef>
            </a:pPr>
            <a:r>
              <a:rPr sz="1882" b="1" spc="-16" dirty="0">
                <a:latin typeface="Georgia"/>
                <a:cs typeface="Georgia"/>
              </a:rPr>
              <a:t>Gr</a:t>
            </a:r>
            <a:r>
              <a:rPr lang="pl-PL" sz="1882" b="1" spc="-16" dirty="0" err="1">
                <a:latin typeface="Georgia"/>
                <a:cs typeface="Georgia"/>
              </a:rPr>
              <a:t>upa</a:t>
            </a:r>
            <a:r>
              <a:rPr sz="1882" b="1" spc="-78" dirty="0">
                <a:latin typeface="Georgia"/>
                <a:cs typeface="Georgia"/>
              </a:rPr>
              <a:t>:</a:t>
            </a:r>
            <a:r>
              <a:rPr lang="pl-PL" sz="1882" b="1" spc="-78" dirty="0">
                <a:latin typeface="Georgia"/>
                <a:cs typeface="Georgia"/>
              </a:rPr>
              <a:t> 4</a:t>
            </a:r>
          </a:p>
          <a:p>
            <a:pPr marL="712184" marR="481097" indent="-218137">
              <a:lnSpc>
                <a:spcPts val="3671"/>
              </a:lnSpc>
              <a:spcBef>
                <a:spcPts val="125"/>
              </a:spcBef>
            </a:pPr>
            <a:r>
              <a:rPr lang="pl-PL" sz="2800" b="1" i="1" spc="-78" dirty="0">
                <a:latin typeface="Book Antiqua" panose="02040602050305030304" pitchFamily="18" charset="0"/>
                <a:cs typeface="Georgia"/>
              </a:rPr>
              <a:t> </a:t>
            </a:r>
            <a:r>
              <a:rPr lang="pl-PL" sz="2800" b="1" i="1" spc="-16" dirty="0">
                <a:latin typeface="Georgia" panose="02040502050405020303" pitchFamily="18" charset="0"/>
                <a:cs typeface="Bookman Old Style"/>
              </a:rPr>
              <a:t>Mostek </a:t>
            </a:r>
            <a:r>
              <a:rPr lang="pl-PL" sz="2800" b="1" i="1" dirty="0">
                <a:latin typeface="Georgia" panose="02040502050405020303" pitchFamily="18" charset="0"/>
                <a:cs typeface="Bookman Old Style"/>
              </a:rPr>
              <a:t>w  </a:t>
            </a:r>
          </a:p>
          <a:p>
            <a:pPr marL="712184" marR="481097" indent="-218137">
              <a:lnSpc>
                <a:spcPts val="3671"/>
              </a:lnSpc>
              <a:spcBef>
                <a:spcPts val="125"/>
              </a:spcBef>
            </a:pPr>
            <a:r>
              <a:rPr lang="pl-PL" sz="2800" b="1" i="1" dirty="0">
                <a:latin typeface="Georgia" panose="02040502050405020303" pitchFamily="18" charset="0"/>
                <a:cs typeface="Bookman Old Style"/>
              </a:rPr>
              <a:t>    ręku</a:t>
            </a:r>
            <a:endParaRPr lang="pl-PL" sz="2800" b="1" i="1" spc="-78" dirty="0">
              <a:latin typeface="Georgia" panose="02040502050405020303" pitchFamily="18" charset="0"/>
              <a:cs typeface="Georgia"/>
            </a:endParaRPr>
          </a:p>
          <a:p>
            <a:pPr marL="150405">
              <a:spcBef>
                <a:spcPts val="471"/>
              </a:spcBef>
            </a:pPr>
            <a:endParaRPr lang="pl-PL" sz="1882" b="1" spc="-78" dirty="0">
              <a:latin typeface="Georgia"/>
              <a:cs typeface="Georg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52039" y="1114345"/>
            <a:ext cx="1170279" cy="1354411"/>
            <a:chOff x="513397" y="703897"/>
            <a:chExt cx="1115695" cy="1206500"/>
          </a:xfrm>
        </p:grpSpPr>
        <p:sp>
          <p:nvSpPr>
            <p:cNvPr id="19" name="object 19"/>
            <p:cNvSpPr/>
            <p:nvPr/>
          </p:nvSpPr>
          <p:spPr>
            <a:xfrm>
              <a:off x="594359" y="7848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4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0" name="object 20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1" name="object 21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0" y="1125220"/>
                  </a:moveTo>
                  <a:lnTo>
                    <a:pt x="1034415" y="1125220"/>
                  </a:lnTo>
                  <a:lnTo>
                    <a:pt x="1034415" y="0"/>
                  </a:lnTo>
                  <a:lnTo>
                    <a:pt x="0" y="0"/>
                  </a:lnTo>
                  <a:lnTo>
                    <a:pt x="0" y="11252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044" y="758824"/>
              <a:ext cx="923925" cy="114744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819376" y="5197288"/>
            <a:ext cx="5178206" cy="261655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txBody>
          <a:bodyPr vert="horz" wrap="square" lIns="0" tIns="104588" rIns="0" bIns="0" rtlCol="0">
            <a:spAutoFit/>
          </a:bodyPr>
          <a:lstStyle/>
          <a:p>
            <a:pPr marL="150405">
              <a:spcBef>
                <a:spcPts val="816"/>
              </a:spcBef>
            </a:pPr>
            <a:r>
              <a:rPr lang="pl-PL" sz="2400" dirty="0">
                <a:latin typeface="Arial Black"/>
                <a:cs typeface="Arial Black"/>
              </a:rPr>
              <a:t>Sprzęt</a:t>
            </a:r>
          </a:p>
          <a:p>
            <a:pPr>
              <a:spcBef>
                <a:spcPts val="94"/>
              </a:spcBef>
            </a:pPr>
            <a:endParaRPr lang="pl-PL" sz="2400" dirty="0">
              <a:latin typeface="Arial Black"/>
              <a:cs typeface="Arial Black"/>
            </a:endParaRPr>
          </a:p>
          <a:p>
            <a:pPr marL="493306" indent="-342900">
              <a:buFont typeface="Wingdings" panose="05000000000000000000" pitchFamily="2" charset="2"/>
              <a:buChar char="q"/>
              <a:tabLst>
                <a:tab pos="435279" algn="l"/>
              </a:tabLst>
            </a:pPr>
            <a:r>
              <a:rPr lang="pl-PL" sz="2400" b="1" dirty="0">
                <a:latin typeface="Arial"/>
                <a:cs typeface="Arial"/>
              </a:rPr>
              <a:t>2 czerwone chorągiewki</a:t>
            </a:r>
          </a:p>
          <a:p>
            <a:pPr marL="493306" indent="-342900">
              <a:buFont typeface="Wingdings" panose="05000000000000000000" pitchFamily="2" charset="2"/>
              <a:buChar char="q"/>
              <a:tabLst>
                <a:tab pos="435279" algn="l"/>
              </a:tabLst>
            </a:pPr>
            <a:r>
              <a:rPr lang="pl-PL" sz="2400" b="1" dirty="0">
                <a:latin typeface="Arial"/>
                <a:cs typeface="Arial"/>
              </a:rPr>
              <a:t>2</a:t>
            </a:r>
            <a:r>
              <a:rPr lang="pl-PL" sz="2400" b="1" spc="-24" dirty="0">
                <a:latin typeface="Arial"/>
                <a:cs typeface="Arial"/>
              </a:rPr>
              <a:t> </a:t>
            </a:r>
            <a:r>
              <a:rPr lang="pl-PL" sz="2400" b="1" dirty="0">
                <a:latin typeface="Arial"/>
                <a:cs typeface="Arial"/>
              </a:rPr>
              <a:t>białe chorągiewki</a:t>
            </a:r>
          </a:p>
          <a:p>
            <a:pPr marL="493306" indent="-342900">
              <a:buFont typeface="Wingdings" panose="05000000000000000000" pitchFamily="2" charset="2"/>
              <a:buChar char="q"/>
              <a:tabLst>
                <a:tab pos="435279" algn="l"/>
              </a:tabLst>
            </a:pPr>
            <a:r>
              <a:rPr lang="pl-PL" sz="2400" b="1" dirty="0">
                <a:latin typeface="Arial"/>
                <a:cs typeface="Arial"/>
              </a:rPr>
              <a:t>1 </a:t>
            </a:r>
            <a:r>
              <a:rPr lang="pl-PL" sz="2400" b="1" spc="-16" dirty="0">
                <a:latin typeface="Arial"/>
                <a:cs typeface="Arial"/>
              </a:rPr>
              <a:t>numer</a:t>
            </a:r>
            <a:endParaRPr lang="pl-PL" sz="2400" b="1" dirty="0">
              <a:latin typeface="Arial"/>
              <a:cs typeface="Arial"/>
            </a:endParaRPr>
          </a:p>
          <a:p>
            <a:pPr marL="493306" indent="-342900">
              <a:buFont typeface="Wingdings" panose="05000000000000000000" pitchFamily="2" charset="2"/>
              <a:buChar char="q"/>
              <a:tabLst>
                <a:tab pos="435279" algn="l"/>
              </a:tabLst>
            </a:pPr>
            <a:r>
              <a:rPr lang="pl-PL" sz="2400" b="1" dirty="0">
                <a:latin typeface="Arial"/>
                <a:cs typeface="Arial"/>
              </a:rPr>
              <a:t>Znaczniki trasy przeszkody</a:t>
            </a:r>
          </a:p>
          <a:p>
            <a:pPr marL="493306" indent="-342900">
              <a:lnSpc>
                <a:spcPts val="2212"/>
              </a:lnSpc>
              <a:buFont typeface="Wingdings" panose="05000000000000000000" pitchFamily="2" charset="2"/>
              <a:buChar char="q"/>
              <a:tabLst>
                <a:tab pos="435279" algn="l"/>
              </a:tabLst>
            </a:pPr>
            <a:endParaRPr lang="pl-PL" sz="2400" b="1" dirty="0">
              <a:latin typeface="Arial"/>
              <a:cs typeface="Arial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82143"/>
              </p:ext>
            </p:extLst>
          </p:nvPr>
        </p:nvGraphicFramePr>
        <p:xfrm>
          <a:off x="4714503" y="2808034"/>
          <a:ext cx="2335473" cy="18264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7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55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Wysokość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037464"/>
                  </a:ext>
                </a:extLst>
              </a:tr>
              <a:tr h="435500">
                <a:tc>
                  <a:txBody>
                    <a:bodyPr/>
                    <a:lstStyle/>
                    <a:p>
                      <a:pPr marL="185420" marR="179070" indent="59055" algn="ctr">
                        <a:lnSpc>
                          <a:spcPts val="1150"/>
                        </a:lnSpc>
                        <a:spcBef>
                          <a:spcPts val="59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175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3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pl-PL" sz="1600" dirty="0">
                          <a:latin typeface="Times New Roman"/>
                          <a:cs typeface="Times New Roman"/>
                        </a:rPr>
                        <a:t>***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211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841665"/>
                  </a:ext>
                </a:extLst>
              </a:tr>
            </a:tbl>
          </a:graphicData>
        </a:graphic>
      </p:graphicFrame>
      <p:sp>
        <p:nvSpPr>
          <p:cNvPr id="32" name="object 32"/>
          <p:cNvSpPr txBox="1"/>
          <p:nvPr/>
        </p:nvSpPr>
        <p:spPr>
          <a:xfrm>
            <a:off x="755945" y="8737761"/>
            <a:ext cx="10671984" cy="922676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8573" rIns="0" bIns="0" rtlCol="0">
            <a:spAutoFit/>
          </a:bodyPr>
          <a:lstStyle/>
          <a:p>
            <a:pPr marL="2988" algn="ctr">
              <a:spcBef>
                <a:spcPts val="847"/>
              </a:spcBef>
            </a:pPr>
            <a:r>
              <a:rPr lang="pl-PL" sz="2800" dirty="0">
                <a:solidFill>
                  <a:srgbClr val="17365D"/>
                </a:solidFill>
                <a:latin typeface="Arial Black"/>
                <a:cs typeface="Arial Black"/>
              </a:rPr>
              <a:t>Cel: Mostek w ręku</a:t>
            </a:r>
            <a:endParaRPr lang="pl-PL" sz="2800" dirty="0">
              <a:latin typeface="Arial Black"/>
              <a:cs typeface="Arial Black"/>
            </a:endParaRPr>
          </a:p>
          <a:p>
            <a:pPr algn="ctr">
              <a:spcBef>
                <a:spcPts val="133"/>
              </a:spcBef>
            </a:pPr>
            <a:r>
              <a:rPr lang="pl-PL" sz="2400" dirty="0">
                <a:latin typeface="Arial"/>
                <a:cs typeface="Arial"/>
              </a:rPr>
              <a:t>Przeprowadzenie konia przez mostek w stępie</a:t>
            </a:r>
            <a:endParaRPr lang="pl-PL" sz="2400" dirty="0">
              <a:solidFill>
                <a:srgbClr val="17365D"/>
              </a:solidFill>
              <a:latin typeface="Arial Black"/>
              <a:cs typeface="Arial Black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573049" y="1556991"/>
            <a:ext cx="4007223" cy="3191434"/>
            <a:chOff x="4814570" y="824864"/>
            <a:chExt cx="2554605" cy="2034539"/>
          </a:xfrm>
        </p:grpSpPr>
        <p:sp>
          <p:nvSpPr>
            <p:cNvPr id="35" name="object 35"/>
            <p:cNvSpPr/>
            <p:nvPr/>
          </p:nvSpPr>
          <p:spPr>
            <a:xfrm>
              <a:off x="4890770" y="9010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6" name="object 36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7" name="object 37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0" y="1958339"/>
                  </a:moveTo>
                  <a:lnTo>
                    <a:pt x="2478404" y="1958339"/>
                  </a:lnTo>
                  <a:lnTo>
                    <a:pt x="2478404" y="0"/>
                  </a:lnTo>
                  <a:lnTo>
                    <a:pt x="0" y="0"/>
                  </a:lnTo>
                  <a:lnTo>
                    <a:pt x="0" y="195833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</p:grpSp>
      <p:pic>
        <p:nvPicPr>
          <p:cNvPr id="7" name="Obraz 6">
            <a:extLst>
              <a:ext uri="{FF2B5EF4-FFF2-40B4-BE49-F238E27FC236}">
                <a16:creationId xmlns:a16="http://schemas.microsoft.com/office/drawing/2014/main" id="{B157F88A-7E5C-0405-BFD1-A428B461A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78" y="1269218"/>
            <a:ext cx="1047750" cy="1047750"/>
          </a:xfrm>
          <a:prstGeom prst="rect">
            <a:avLst/>
          </a:prstGeom>
        </p:spPr>
      </p:pic>
      <p:sp>
        <p:nvSpPr>
          <p:cNvPr id="33" name="object 26">
            <a:extLst>
              <a:ext uri="{FF2B5EF4-FFF2-40B4-BE49-F238E27FC236}">
                <a16:creationId xmlns:a16="http://schemas.microsoft.com/office/drawing/2014/main" id="{8D46B11A-F125-B600-F6F8-DAEE3F991EDF}"/>
              </a:ext>
            </a:extLst>
          </p:cNvPr>
          <p:cNvSpPr txBox="1"/>
          <p:nvPr/>
        </p:nvSpPr>
        <p:spPr>
          <a:xfrm>
            <a:off x="6095999" y="5248181"/>
            <a:ext cx="5484273" cy="261655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  <a:effectLst/>
        </p:spPr>
        <p:txBody>
          <a:bodyPr vert="horz" wrap="square" lIns="0" tIns="104588" rIns="0" bIns="0" rtlCol="0">
            <a:spAutoFit/>
          </a:bodyPr>
          <a:lstStyle/>
          <a:p>
            <a:pPr marL="152397">
              <a:spcBef>
                <a:spcPts val="824"/>
              </a:spcBef>
            </a:pPr>
            <a:r>
              <a:rPr lang="pl-PL" sz="2400" dirty="0">
                <a:latin typeface="Arial Black"/>
                <a:cs typeface="Arial Black"/>
              </a:rPr>
              <a:t>Właściwości:</a:t>
            </a:r>
          </a:p>
          <a:p>
            <a:pPr marL="151401">
              <a:spcBef>
                <a:spcPts val="2267"/>
              </a:spcBef>
            </a:pPr>
            <a:r>
              <a:rPr lang="pl-PL" sz="2400" dirty="0">
                <a:latin typeface="Arial"/>
                <a:cs typeface="Arial"/>
              </a:rPr>
              <a:t>Mostek z jedną lub dwiema barierkami</a:t>
            </a:r>
          </a:p>
          <a:p>
            <a:pPr marL="296826" indent="-145425">
              <a:buChar char="-"/>
              <a:tabLst>
                <a:tab pos="296826" algn="l"/>
              </a:tabLst>
            </a:pPr>
            <a:r>
              <a:rPr lang="pl-PL" sz="2400" dirty="0">
                <a:latin typeface="Arial"/>
                <a:cs typeface="Arial"/>
              </a:rPr>
              <a:t>Szerokość:</a:t>
            </a:r>
            <a:r>
              <a:rPr lang="pl-PL" sz="2400" spc="-8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1</a:t>
            </a:r>
            <a:r>
              <a:rPr lang="pl-PL" sz="2400" spc="-31" dirty="0">
                <a:latin typeface="Arial"/>
                <a:cs typeface="Arial"/>
              </a:rPr>
              <a:t> </a:t>
            </a:r>
            <a:r>
              <a:rPr lang="pl-PL" sz="2400" spc="-78" dirty="0">
                <a:latin typeface="Arial"/>
                <a:cs typeface="Arial"/>
              </a:rPr>
              <a:t>m</a:t>
            </a:r>
            <a:endParaRPr lang="pl-PL" sz="2400" dirty="0">
              <a:latin typeface="Arial"/>
              <a:cs typeface="Arial"/>
            </a:endParaRPr>
          </a:p>
          <a:p>
            <a:pPr marL="296826" indent="-145425">
              <a:buChar char="-"/>
              <a:tabLst>
                <a:tab pos="296826" algn="l"/>
              </a:tabLst>
            </a:pPr>
            <a:r>
              <a:rPr lang="pl-PL" sz="2400" dirty="0">
                <a:latin typeface="Arial"/>
                <a:cs typeface="Arial"/>
              </a:rPr>
              <a:t>Długość:</a:t>
            </a:r>
            <a:r>
              <a:rPr lang="pl-PL" sz="2400" spc="-8" dirty="0">
                <a:latin typeface="Arial"/>
                <a:cs typeface="Arial"/>
              </a:rPr>
              <a:t> minimum </a:t>
            </a:r>
            <a:r>
              <a:rPr lang="pl-PL" sz="2400" dirty="0">
                <a:latin typeface="Arial"/>
                <a:cs typeface="Arial"/>
              </a:rPr>
              <a:t>3</a:t>
            </a:r>
            <a:r>
              <a:rPr lang="pl-PL" sz="2400" spc="-24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m</a:t>
            </a:r>
            <a:r>
              <a:rPr lang="pl-PL" sz="2400" spc="-24" dirty="0">
                <a:latin typeface="Arial"/>
                <a:cs typeface="Arial"/>
              </a:rPr>
              <a:t> </a:t>
            </a:r>
            <a:endParaRPr lang="pl-PL" sz="2400" dirty="0">
              <a:latin typeface="Arial"/>
              <a:cs typeface="Arial"/>
            </a:endParaRPr>
          </a:p>
          <a:p>
            <a:pPr marL="296826" indent="-145425">
              <a:buChar char="-"/>
              <a:tabLst>
                <a:tab pos="296826" algn="l"/>
              </a:tabLst>
            </a:pPr>
            <a:r>
              <a:rPr lang="pl-PL" sz="2400" dirty="0">
                <a:latin typeface="Arial"/>
                <a:cs typeface="Arial"/>
              </a:rPr>
              <a:t>Wysokość nad ziemią</a:t>
            </a:r>
            <a:r>
              <a:rPr lang="pl-PL" sz="2400" spc="-8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:</a:t>
            </a:r>
            <a:r>
              <a:rPr lang="pl-PL" sz="2400" spc="-24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0,50</a:t>
            </a:r>
            <a:r>
              <a:rPr lang="pl-PL" sz="2400" spc="-16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 do 1,20</a:t>
            </a:r>
            <a:r>
              <a:rPr lang="pl-PL" sz="2400" spc="-24" dirty="0">
                <a:latin typeface="Arial"/>
                <a:cs typeface="Arial"/>
              </a:rPr>
              <a:t> </a:t>
            </a:r>
            <a:r>
              <a:rPr lang="pl-PL" sz="2400" spc="-78" dirty="0">
                <a:latin typeface="Arial"/>
                <a:cs typeface="Arial"/>
              </a:rPr>
              <a:t>m</a:t>
            </a:r>
            <a:endParaRPr lang="pl-PL" sz="2400" dirty="0">
              <a:latin typeface="Arial"/>
              <a:cs typeface="Arial"/>
            </a:endParaRPr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0A4BBB45-CB76-F814-6B5A-D68BB91F3758}"/>
              </a:ext>
            </a:extLst>
          </p:cNvPr>
          <p:cNvSpPr txBox="1"/>
          <p:nvPr/>
        </p:nvSpPr>
        <p:spPr>
          <a:xfrm>
            <a:off x="934719" y="11007846"/>
            <a:ext cx="4947521" cy="10945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17780" marR="12065">
              <a:lnSpc>
                <a:spcPts val="1410"/>
              </a:lnSpc>
            </a:pPr>
            <a:r>
              <a:rPr lang="pl-PL" sz="1882" b="1" spc="-16" dirty="0">
                <a:latin typeface="Arial"/>
                <a:cs typeface="Arial"/>
              </a:rPr>
              <a:t>Przed przeszkodą:</a:t>
            </a:r>
            <a:r>
              <a:rPr lang="pl-PL" sz="1800" b="1" dirty="0">
                <a:latin typeface="Arial"/>
                <a:cs typeface="Arial"/>
              </a:rPr>
              <a:t> </a:t>
            </a:r>
          </a:p>
          <a:p>
            <a:pPr marL="17780" marR="12065">
              <a:lnSpc>
                <a:spcPts val="1410"/>
              </a:lnSpc>
            </a:pPr>
            <a:endParaRPr lang="pl-PL" sz="1800" dirty="0">
              <a:latin typeface="Arial"/>
              <a:cs typeface="Arial"/>
            </a:endParaRPr>
          </a:p>
          <a:p>
            <a:pPr marL="17780" marR="461009" indent="135890">
              <a:lnSpc>
                <a:spcPts val="1380"/>
              </a:lnSpc>
              <a:spcBef>
                <a:spcPts val="65"/>
              </a:spcBef>
              <a:buChar char="-"/>
              <a:tabLst>
                <a:tab pos="153670" algn="l"/>
              </a:tabLst>
            </a:pPr>
            <a:r>
              <a:rPr lang="pl-PL" sz="2000" dirty="0">
                <a:latin typeface="Arial"/>
                <a:cs typeface="Arial"/>
              </a:rPr>
              <a:t>Wolta, wyłamanie, cofnięcie, odmowa, błąd trasy</a:t>
            </a:r>
          </a:p>
          <a:p>
            <a:pPr>
              <a:lnSpc>
                <a:spcPct val="117500"/>
              </a:lnSpc>
              <a:buClr>
                <a:schemeClr val="dk1"/>
              </a:buClr>
              <a:buSzPts val="1100"/>
            </a:pPr>
            <a:endParaRPr lang="pl-PL" sz="1882" dirty="0">
              <a:solidFill>
                <a:schemeClr val="dk1"/>
              </a:solidFill>
            </a:endParaRPr>
          </a:p>
        </p:txBody>
      </p:sp>
      <p:pic>
        <p:nvPicPr>
          <p:cNvPr id="43" name="Obraz 42">
            <a:extLst>
              <a:ext uri="{FF2B5EF4-FFF2-40B4-BE49-F238E27FC236}">
                <a16:creationId xmlns:a16="http://schemas.microsoft.com/office/drawing/2014/main" id="{66D1166C-938B-E138-A607-EB1AB528F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072" y="1159209"/>
            <a:ext cx="3984977" cy="1463855"/>
          </a:xfrm>
          <a:prstGeom prst="rect">
            <a:avLst/>
          </a:prstGeom>
        </p:spPr>
      </p:pic>
      <p:grpSp>
        <p:nvGrpSpPr>
          <p:cNvPr id="3" name="object 31">
            <a:extLst>
              <a:ext uri="{FF2B5EF4-FFF2-40B4-BE49-F238E27FC236}">
                <a16:creationId xmlns:a16="http://schemas.microsoft.com/office/drawing/2014/main" id="{FC9FCEEE-4818-0896-5F93-9BED01471716}"/>
              </a:ext>
            </a:extLst>
          </p:cNvPr>
          <p:cNvGrpSpPr/>
          <p:nvPr/>
        </p:nvGrpSpPr>
        <p:grpSpPr>
          <a:xfrm>
            <a:off x="7573049" y="1531097"/>
            <a:ext cx="3984977" cy="3071905"/>
            <a:chOff x="5016182" y="1176337"/>
            <a:chExt cx="2343785" cy="2170430"/>
          </a:xfrm>
        </p:grpSpPr>
        <p:sp>
          <p:nvSpPr>
            <p:cNvPr id="4" name="object 32">
              <a:extLst>
                <a:ext uri="{FF2B5EF4-FFF2-40B4-BE49-F238E27FC236}">
                  <a16:creationId xmlns:a16="http://schemas.microsoft.com/office/drawing/2014/main" id="{49028E35-A219-9A52-8DC3-65E85A8533D1}"/>
                </a:ext>
              </a:extLst>
            </p:cNvPr>
            <p:cNvSpPr/>
            <p:nvPr/>
          </p:nvSpPr>
          <p:spPr>
            <a:xfrm>
              <a:off x="5097145" y="1257300"/>
              <a:ext cx="2262505" cy="2089150"/>
            </a:xfrm>
            <a:custGeom>
              <a:avLst/>
              <a:gdLst/>
              <a:ahLst/>
              <a:cxnLst/>
              <a:rect l="l" t="t" r="r" b="b"/>
              <a:pathLst>
                <a:path w="2262504" h="2089150">
                  <a:moveTo>
                    <a:pt x="2262504" y="0"/>
                  </a:moveTo>
                  <a:lnTo>
                    <a:pt x="0" y="0"/>
                  </a:lnTo>
                  <a:lnTo>
                    <a:pt x="0" y="2089150"/>
                  </a:lnTo>
                  <a:lnTo>
                    <a:pt x="2262504" y="2089150"/>
                  </a:lnTo>
                  <a:lnTo>
                    <a:pt x="2262504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5" name="object 33">
              <a:extLst>
                <a:ext uri="{FF2B5EF4-FFF2-40B4-BE49-F238E27FC236}">
                  <a16:creationId xmlns:a16="http://schemas.microsoft.com/office/drawing/2014/main" id="{EF8FEDC8-A7AB-0C0A-DE9B-646AB8E73D22}"/>
                </a:ext>
              </a:extLst>
            </p:cNvPr>
            <p:cNvSpPr/>
            <p:nvPr/>
          </p:nvSpPr>
          <p:spPr>
            <a:xfrm>
              <a:off x="5020945" y="1181100"/>
              <a:ext cx="2262505" cy="2089150"/>
            </a:xfrm>
            <a:custGeom>
              <a:avLst/>
              <a:gdLst/>
              <a:ahLst/>
              <a:cxnLst/>
              <a:rect l="l" t="t" r="r" b="b"/>
              <a:pathLst>
                <a:path w="2262504" h="2089150">
                  <a:moveTo>
                    <a:pt x="2262504" y="0"/>
                  </a:moveTo>
                  <a:lnTo>
                    <a:pt x="0" y="0"/>
                  </a:lnTo>
                  <a:lnTo>
                    <a:pt x="0" y="2089150"/>
                  </a:lnTo>
                  <a:lnTo>
                    <a:pt x="2262504" y="2089150"/>
                  </a:lnTo>
                  <a:lnTo>
                    <a:pt x="22625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9" name="object 34">
              <a:extLst>
                <a:ext uri="{FF2B5EF4-FFF2-40B4-BE49-F238E27FC236}">
                  <a16:creationId xmlns:a16="http://schemas.microsoft.com/office/drawing/2014/main" id="{1EB0E123-AE2B-9CF8-3DFC-ED2B772E4C83}"/>
                </a:ext>
              </a:extLst>
            </p:cNvPr>
            <p:cNvSpPr/>
            <p:nvPr/>
          </p:nvSpPr>
          <p:spPr>
            <a:xfrm>
              <a:off x="5020945" y="1181100"/>
              <a:ext cx="2262505" cy="2089150"/>
            </a:xfrm>
            <a:custGeom>
              <a:avLst/>
              <a:gdLst/>
              <a:ahLst/>
              <a:cxnLst/>
              <a:rect l="l" t="t" r="r" b="b"/>
              <a:pathLst>
                <a:path w="2262504" h="2089150">
                  <a:moveTo>
                    <a:pt x="0" y="2089150"/>
                  </a:moveTo>
                  <a:lnTo>
                    <a:pt x="2262504" y="2089150"/>
                  </a:lnTo>
                  <a:lnTo>
                    <a:pt x="2262504" y="0"/>
                  </a:lnTo>
                  <a:lnTo>
                    <a:pt x="0" y="0"/>
                  </a:lnTo>
                  <a:lnTo>
                    <a:pt x="0" y="20891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pic>
          <p:nvPicPr>
            <p:cNvPr id="10" name="object 35">
              <a:extLst>
                <a:ext uri="{FF2B5EF4-FFF2-40B4-BE49-F238E27FC236}">
                  <a16:creationId xmlns:a16="http://schemas.microsoft.com/office/drawing/2014/main" id="{EA2E793F-9BA6-0A1D-4667-9CE3F700936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32466" y="1361947"/>
              <a:ext cx="2050533" cy="889486"/>
            </a:xfrm>
            <a:prstGeom prst="rect">
              <a:avLst/>
            </a:prstGeom>
          </p:spPr>
        </p:pic>
        <p:sp>
          <p:nvSpPr>
            <p:cNvPr id="11" name="object 36">
              <a:extLst>
                <a:ext uri="{FF2B5EF4-FFF2-40B4-BE49-F238E27FC236}">
                  <a16:creationId xmlns:a16="http://schemas.microsoft.com/office/drawing/2014/main" id="{43DC0D19-A1B1-009A-0820-639B20BAABEC}"/>
                </a:ext>
              </a:extLst>
            </p:cNvPr>
            <p:cNvSpPr/>
            <p:nvPr/>
          </p:nvSpPr>
          <p:spPr>
            <a:xfrm>
              <a:off x="5118227" y="1349499"/>
              <a:ext cx="2060575" cy="897890"/>
            </a:xfrm>
            <a:custGeom>
              <a:avLst/>
              <a:gdLst/>
              <a:ahLst/>
              <a:cxnLst/>
              <a:rect l="l" t="t" r="r" b="b"/>
              <a:pathLst>
                <a:path w="2060575" h="897889">
                  <a:moveTo>
                    <a:pt x="0" y="897777"/>
                  </a:moveTo>
                  <a:lnTo>
                    <a:pt x="2060011" y="897778"/>
                  </a:lnTo>
                  <a:lnTo>
                    <a:pt x="2060011" y="0"/>
                  </a:lnTo>
                  <a:lnTo>
                    <a:pt x="0" y="0"/>
                  </a:lnTo>
                  <a:lnTo>
                    <a:pt x="0" y="897777"/>
                  </a:lnTo>
                  <a:close/>
                </a:path>
              </a:pathLst>
            </a:custGeom>
            <a:ln w="85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pic>
          <p:nvPicPr>
            <p:cNvPr id="12" name="object 37">
              <a:extLst>
                <a:ext uri="{FF2B5EF4-FFF2-40B4-BE49-F238E27FC236}">
                  <a16:creationId xmlns:a16="http://schemas.microsoft.com/office/drawing/2014/main" id="{A2A6DBEF-8745-9295-E7C1-98CB5201850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40877" y="2278069"/>
              <a:ext cx="2016871" cy="931635"/>
            </a:xfrm>
            <a:prstGeom prst="rect">
              <a:avLst/>
            </a:prstGeom>
          </p:spPr>
        </p:pic>
        <p:sp>
          <p:nvSpPr>
            <p:cNvPr id="14" name="object 38">
              <a:extLst>
                <a:ext uri="{FF2B5EF4-FFF2-40B4-BE49-F238E27FC236}">
                  <a16:creationId xmlns:a16="http://schemas.microsoft.com/office/drawing/2014/main" id="{03AE3B83-C212-D582-E1EE-EB165A3C9888}"/>
                </a:ext>
              </a:extLst>
            </p:cNvPr>
            <p:cNvSpPr/>
            <p:nvPr/>
          </p:nvSpPr>
          <p:spPr>
            <a:xfrm>
              <a:off x="5125840" y="2263900"/>
              <a:ext cx="2034539" cy="942975"/>
            </a:xfrm>
            <a:custGeom>
              <a:avLst/>
              <a:gdLst/>
              <a:ahLst/>
              <a:cxnLst/>
              <a:rect l="l" t="t" r="r" b="b"/>
              <a:pathLst>
                <a:path w="2034540" h="942975">
                  <a:moveTo>
                    <a:pt x="0" y="942540"/>
                  </a:moveTo>
                  <a:lnTo>
                    <a:pt x="2034147" y="942540"/>
                  </a:lnTo>
                  <a:lnTo>
                    <a:pt x="2034147" y="0"/>
                  </a:lnTo>
                  <a:lnTo>
                    <a:pt x="0" y="0"/>
                  </a:lnTo>
                  <a:lnTo>
                    <a:pt x="0" y="942540"/>
                  </a:lnTo>
                  <a:close/>
                </a:path>
              </a:pathLst>
            </a:custGeom>
            <a:ln w="95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</p:grpSp>
    </p:spTree>
    <p:extLst>
      <p:ext uri="{BB962C8B-B14F-4D97-AF65-F5344CB8AC3E}">
        <p14:creationId xmlns:p14="http://schemas.microsoft.com/office/powerpoint/2010/main" val="617637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3486" y="10643497"/>
            <a:ext cx="4196279" cy="389448"/>
          </a:xfrm>
          <a:prstGeom prst="rect">
            <a:avLst/>
          </a:prstGeom>
        </p:spPr>
        <p:txBody>
          <a:bodyPr vert="horz" wrap="square" lIns="0" tIns="19922" rIns="0" bIns="0" rtlCol="0">
            <a:spAutoFit/>
          </a:bodyPr>
          <a:lstStyle/>
          <a:p>
            <a:pPr marL="19921">
              <a:spcBef>
                <a:spcPts val="157"/>
              </a:spcBef>
            </a:pP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Błędy za efektywność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3485" y="12379660"/>
            <a:ext cx="4938755" cy="11486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Podczas przeszkody:</a:t>
            </a:r>
          </a:p>
          <a:p>
            <a:pPr marL="365554" indent="-213157">
              <a:lnSpc>
                <a:spcPts val="2212"/>
              </a:lnSpc>
              <a:buChar char="-"/>
              <a:tabLst>
                <a:tab pos="365554" algn="l"/>
              </a:tabLst>
            </a:pPr>
            <a:endParaRPr lang="pl-PL" sz="1882" dirty="0">
              <a:latin typeface="Arial"/>
              <a:cs typeface="Arial"/>
            </a:endParaRPr>
          </a:p>
          <a:p>
            <a:pPr marL="365554" indent="-213157">
              <a:lnSpc>
                <a:spcPts val="2212"/>
              </a:lnSpc>
              <a:buChar char="-"/>
              <a:tabLst>
                <a:tab pos="365554" algn="l"/>
              </a:tabLst>
            </a:pPr>
            <a:r>
              <a:rPr lang="pl-PL" sz="1882" dirty="0">
                <a:latin typeface="Arial"/>
                <a:cs typeface="Arial"/>
              </a:rPr>
              <a:t>Zmiana chodu</a:t>
            </a:r>
          </a:p>
          <a:p>
            <a:pPr marL="365554" indent="-213157">
              <a:lnSpc>
                <a:spcPts val="2212"/>
              </a:lnSpc>
              <a:buChar char="-"/>
              <a:tabLst>
                <a:tab pos="365554" algn="l"/>
              </a:tabLst>
            </a:pPr>
            <a:r>
              <a:rPr lang="pl-PL" sz="1882" b="1" spc="-16" dirty="0">
                <a:latin typeface="Arial"/>
                <a:cs typeface="Arial"/>
              </a:rPr>
              <a:t>-</a:t>
            </a:r>
            <a:endParaRPr sz="1882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4719" y="13513598"/>
            <a:ext cx="4947522" cy="1737237"/>
          </a:xfrm>
          <a:prstGeom prst="rect">
            <a:avLst/>
          </a:prstGeom>
          <a:solidFill>
            <a:srgbClr val="FFE499"/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Niebezpieczne sytuacje:</a:t>
            </a:r>
          </a:p>
          <a:p>
            <a:pPr marL="365554" indent="-213157">
              <a:lnSpc>
                <a:spcPts val="2212"/>
              </a:lnSpc>
              <a:spcBef>
                <a:spcPts val="94"/>
              </a:spcBef>
              <a:buChar char="-"/>
              <a:tabLst>
                <a:tab pos="365554" algn="l"/>
              </a:tabLst>
            </a:pPr>
            <a:r>
              <a:rPr lang="pl-PL" sz="1882" dirty="0">
                <a:latin typeface="Arial"/>
                <a:cs typeface="Arial"/>
              </a:rPr>
              <a:t>Utrata równowagi przez jeźdźca</a:t>
            </a:r>
          </a:p>
          <a:p>
            <a:pPr marL="365554" indent="-213157">
              <a:lnSpc>
                <a:spcPts val="2165"/>
              </a:lnSpc>
              <a:buChar char="-"/>
              <a:tabLst>
                <a:tab pos="365554" algn="l"/>
              </a:tabLst>
            </a:pPr>
            <a:r>
              <a:rPr lang="pl-PL" sz="1882" dirty="0">
                <a:latin typeface="Arial"/>
                <a:cs typeface="Arial"/>
              </a:rPr>
              <a:t>Potrącenie jeźdźca przez konia</a:t>
            </a:r>
          </a:p>
          <a:p>
            <a:pPr marL="365554" indent="-213157">
              <a:lnSpc>
                <a:spcPts val="2165"/>
              </a:lnSpc>
              <a:buChar char="-"/>
              <a:tabLst>
                <a:tab pos="365554" algn="l"/>
              </a:tabLst>
            </a:pPr>
            <a:r>
              <a:rPr lang="pl-PL" sz="1882" dirty="0">
                <a:latin typeface="Arial"/>
                <a:cs typeface="Arial"/>
              </a:rPr>
              <a:t>Wodze na ziemi</a:t>
            </a:r>
          </a:p>
          <a:p>
            <a:pPr marL="27890" marR="795853" indent="213157">
              <a:lnSpc>
                <a:spcPts val="2165"/>
              </a:lnSpc>
              <a:buChar char="-"/>
              <a:tabLst>
                <a:tab pos="241047" algn="l"/>
              </a:tabLst>
            </a:pPr>
            <a:r>
              <a:rPr lang="pl-PL" sz="1882" dirty="0">
                <a:latin typeface="Arial"/>
                <a:cs typeface="Arial"/>
              </a:rPr>
              <a:t>Jeździec pozostający w tyle za linią   </a:t>
            </a:r>
          </a:p>
          <a:p>
            <a:pPr marL="27890" marR="795853">
              <a:lnSpc>
                <a:spcPts val="2165"/>
              </a:lnSpc>
              <a:tabLst>
                <a:tab pos="241047" algn="l"/>
              </a:tabLst>
            </a:pPr>
            <a:r>
              <a:rPr lang="pl-PL" sz="1882" dirty="0">
                <a:latin typeface="Arial"/>
                <a:cs typeface="Arial"/>
              </a:rPr>
              <a:t>    łopatek konia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457975" y="10639512"/>
            <a:ext cx="4909671" cy="4348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2400" dirty="0">
                <a:solidFill>
                  <a:srgbClr val="385522"/>
                </a:solidFill>
                <a:latin typeface="Arial Black"/>
                <a:cs typeface="Arial Black"/>
              </a:rPr>
              <a:t>Ocena stylu:</a:t>
            </a:r>
          </a:p>
          <a:p>
            <a:pPr marL="27890" marR="931317">
              <a:lnSpc>
                <a:spcPts val="2165"/>
              </a:lnSpc>
            </a:pPr>
            <a:endParaRPr lang="pl-PL" sz="2400" b="1" dirty="0">
              <a:latin typeface="Arial"/>
              <a:cs typeface="Arial"/>
            </a:endParaRPr>
          </a:p>
          <a:p>
            <a:pPr marL="27890" marR="931317">
              <a:lnSpc>
                <a:spcPts val="2165"/>
              </a:lnSpc>
            </a:pPr>
            <a:r>
              <a:rPr lang="pl-PL" sz="2400" b="1" dirty="0">
                <a:latin typeface="Arial"/>
                <a:cs typeface="Arial"/>
              </a:rPr>
              <a:t>Jeździec nie dalej w tyle niż za linią łopatek konia </a:t>
            </a:r>
          </a:p>
          <a:p>
            <a:pPr marL="27890" marR="931317">
              <a:lnSpc>
                <a:spcPts val="2165"/>
              </a:lnSpc>
            </a:pPr>
            <a:endParaRPr lang="pl-PL" sz="2400" b="1" dirty="0">
              <a:latin typeface="Arial"/>
              <a:cs typeface="Arial"/>
            </a:endParaRPr>
          </a:p>
          <a:p>
            <a:pPr marL="27890" marR="931317">
              <a:lnSpc>
                <a:spcPts val="2165"/>
              </a:lnSpc>
            </a:pPr>
            <a:r>
              <a:rPr lang="pl-PL" sz="2000" b="1" dirty="0">
                <a:latin typeface="Arial"/>
                <a:cs typeface="Arial"/>
              </a:rPr>
              <a:t>Regularny ruch do przodu</a:t>
            </a:r>
          </a:p>
          <a:p>
            <a:pPr marL="27890" marR="2105673">
              <a:lnSpc>
                <a:spcPts val="4329"/>
              </a:lnSpc>
              <a:spcBef>
                <a:spcPts val="431"/>
              </a:spcBef>
            </a:pPr>
            <a:endParaRPr lang="pl-PL" sz="2000" b="1" spc="-16" dirty="0">
              <a:latin typeface="Arial"/>
              <a:cs typeface="Arial"/>
            </a:endParaRPr>
          </a:p>
          <a:p>
            <a:pPr marL="27890" marR="2105673">
              <a:lnSpc>
                <a:spcPts val="4329"/>
              </a:lnSpc>
              <a:spcBef>
                <a:spcPts val="431"/>
              </a:spcBef>
            </a:pPr>
            <a:r>
              <a:rPr lang="pl-PL" sz="2000" b="1" spc="-16" dirty="0">
                <a:latin typeface="Arial"/>
                <a:cs typeface="Arial"/>
              </a:rPr>
              <a:t> </a:t>
            </a:r>
            <a:r>
              <a:rPr lang="pl-PL" sz="2400" b="1" dirty="0">
                <a:latin typeface="Arial"/>
                <a:cs typeface="Arial"/>
              </a:rPr>
              <a:t>Kontrola trasy</a:t>
            </a:r>
          </a:p>
          <a:p>
            <a:pPr marL="27890"/>
            <a:r>
              <a:rPr lang="pl-PL" sz="2400" dirty="0">
                <a:latin typeface="Arial"/>
                <a:cs typeface="Arial"/>
              </a:rPr>
              <a:t>Koń utrzymany w linii prostopadłej do frontu przeszkody</a:t>
            </a:r>
          </a:p>
          <a:p>
            <a:pPr marL="27890">
              <a:lnSpc>
                <a:spcPts val="1631"/>
              </a:lnSpc>
            </a:pPr>
            <a:endParaRPr lang="pl-PL" sz="2400" dirty="0">
              <a:latin typeface="Arial"/>
              <a:cs typeface="Arial"/>
            </a:endParaRPr>
          </a:p>
          <a:p>
            <a:pPr marL="27890">
              <a:spcBef>
                <a:spcPts val="188"/>
              </a:spcBef>
            </a:pPr>
            <a:endParaRPr lang="pl-PL" sz="2400" dirty="0">
              <a:solidFill>
                <a:srgbClr val="385522"/>
              </a:solidFill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2798" y="3263153"/>
            <a:ext cx="4325473" cy="1629624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9765" rIns="0" bIns="0" rtlCol="0">
            <a:spAutoFit/>
          </a:bodyPr>
          <a:lstStyle/>
          <a:p>
            <a:pPr marL="150405">
              <a:spcBef>
                <a:spcPts val="471"/>
              </a:spcBef>
            </a:pPr>
            <a:r>
              <a:rPr sz="1882" b="1" spc="-16" dirty="0">
                <a:latin typeface="Georgia"/>
                <a:cs typeface="Georgia"/>
              </a:rPr>
              <a:t>Gr</a:t>
            </a:r>
            <a:r>
              <a:rPr lang="pl-PL" sz="1882" b="1" spc="-16" dirty="0" err="1">
                <a:latin typeface="Georgia"/>
                <a:cs typeface="Georgia"/>
              </a:rPr>
              <a:t>upa</a:t>
            </a:r>
            <a:r>
              <a:rPr sz="1882" b="1" spc="-78" dirty="0">
                <a:latin typeface="Georgia"/>
                <a:cs typeface="Georgia"/>
              </a:rPr>
              <a:t>:</a:t>
            </a:r>
            <a:r>
              <a:rPr lang="pl-PL" sz="1882" b="1" spc="-78" dirty="0">
                <a:latin typeface="Georgia"/>
                <a:cs typeface="Georgia"/>
              </a:rPr>
              <a:t> 4 </a:t>
            </a:r>
          </a:p>
          <a:p>
            <a:pPr marL="150405">
              <a:spcBef>
                <a:spcPts val="471"/>
              </a:spcBef>
            </a:pPr>
            <a:r>
              <a:rPr lang="pl-PL" sz="2800" b="1" i="1" spc="118" dirty="0">
                <a:latin typeface="Georgia" panose="02040502050405020303" pitchFamily="18" charset="0"/>
                <a:cs typeface="Bookman Old Style"/>
              </a:rPr>
              <a:t>Wprowadzanie konia na pochyłość</a:t>
            </a:r>
            <a:endParaRPr lang="pl-PL" sz="2800" b="1" i="1" spc="-78" dirty="0">
              <a:latin typeface="Georgia" panose="02040502050405020303" pitchFamily="18" charset="0"/>
              <a:cs typeface="Georgia"/>
            </a:endParaRPr>
          </a:p>
          <a:p>
            <a:pPr marL="150405">
              <a:spcBef>
                <a:spcPts val="471"/>
              </a:spcBef>
            </a:pPr>
            <a:endParaRPr lang="pl-PL" sz="1882" b="1" spc="-78" dirty="0">
              <a:latin typeface="Georgia"/>
              <a:cs typeface="Georg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52039" y="1114345"/>
            <a:ext cx="1170279" cy="1354411"/>
            <a:chOff x="513397" y="703897"/>
            <a:chExt cx="1115695" cy="1206500"/>
          </a:xfrm>
        </p:grpSpPr>
        <p:sp>
          <p:nvSpPr>
            <p:cNvPr id="19" name="object 19"/>
            <p:cNvSpPr/>
            <p:nvPr/>
          </p:nvSpPr>
          <p:spPr>
            <a:xfrm>
              <a:off x="594359" y="7848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4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0" name="object 20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1" name="object 21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0" y="1125220"/>
                  </a:moveTo>
                  <a:lnTo>
                    <a:pt x="1034415" y="1125220"/>
                  </a:lnTo>
                  <a:lnTo>
                    <a:pt x="1034415" y="0"/>
                  </a:lnTo>
                  <a:lnTo>
                    <a:pt x="0" y="0"/>
                  </a:lnTo>
                  <a:lnTo>
                    <a:pt x="0" y="11252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044" y="758824"/>
              <a:ext cx="923925" cy="114744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819376" y="5197288"/>
            <a:ext cx="5178206" cy="29933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txBody>
          <a:bodyPr vert="horz" wrap="square" lIns="0" tIns="104588" rIns="0" bIns="0" rtlCol="0">
            <a:spAutoFit/>
          </a:bodyPr>
          <a:lstStyle/>
          <a:p>
            <a:pPr marL="150405"/>
            <a:r>
              <a:rPr lang="pl-PL" sz="2400" dirty="0">
                <a:latin typeface="Arial Black"/>
                <a:ea typeface="Arial Black"/>
                <a:cs typeface="Arial Black"/>
                <a:sym typeface="Arial Black"/>
              </a:rPr>
              <a:t>Sprzęt</a:t>
            </a:r>
          </a:p>
          <a:p>
            <a:pPr>
              <a:spcBef>
                <a:spcPts val="94"/>
              </a:spcBef>
            </a:pPr>
            <a:endParaRPr lang="pl-PL" sz="2400"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493306" indent="-342900">
              <a:buSzPts val="1200"/>
              <a:buFont typeface="Wingdings" panose="05000000000000000000" pitchFamily="2" charset="2"/>
              <a:buChar char="q"/>
            </a:pPr>
            <a:r>
              <a:rPr lang="pl-PL" sz="2400" b="1" dirty="0">
                <a:latin typeface="Arial "/>
                <a:ea typeface="Arial"/>
                <a:cs typeface="Arial"/>
                <a:sym typeface="Arial"/>
              </a:rPr>
              <a:t>1 </a:t>
            </a:r>
            <a:r>
              <a:rPr lang="pl-PL" sz="2400" b="1" dirty="0">
                <a:latin typeface="Arial "/>
              </a:rPr>
              <a:t>czerwona chorągiewka</a:t>
            </a:r>
          </a:p>
          <a:p>
            <a:pPr marL="493306" indent="-342900">
              <a:buSzPts val="1200"/>
              <a:buFont typeface="Wingdings" panose="05000000000000000000" pitchFamily="2" charset="2"/>
              <a:buChar char="q"/>
            </a:pPr>
            <a:r>
              <a:rPr lang="pl-PL" sz="2400" b="1" dirty="0">
                <a:latin typeface="Arial "/>
                <a:ea typeface="Arial"/>
                <a:cs typeface="Arial"/>
                <a:sym typeface="Arial"/>
              </a:rPr>
              <a:t>1 </a:t>
            </a:r>
            <a:r>
              <a:rPr lang="pl-PL" sz="2400" b="1" dirty="0">
                <a:latin typeface="Arial "/>
              </a:rPr>
              <a:t>biała chorągiewka</a:t>
            </a:r>
            <a:endParaRPr lang="pl-PL" sz="2400" b="1" dirty="0">
              <a:latin typeface="Arial "/>
              <a:ea typeface="Arial"/>
              <a:cs typeface="Arial"/>
              <a:sym typeface="Arial"/>
            </a:endParaRPr>
          </a:p>
          <a:p>
            <a:pPr marL="493306" indent="-342900">
              <a:buSzPts val="1200"/>
              <a:buFont typeface="Wingdings" panose="05000000000000000000" pitchFamily="2" charset="2"/>
              <a:buChar char="q"/>
            </a:pPr>
            <a:r>
              <a:rPr lang="pl-PL" sz="2400" b="1" dirty="0">
                <a:latin typeface="Arial "/>
                <a:ea typeface="Arial"/>
                <a:cs typeface="Arial"/>
                <a:sym typeface="Arial"/>
              </a:rPr>
              <a:t>1 num</a:t>
            </a:r>
            <a:r>
              <a:rPr lang="pl-PL" sz="2400" b="1" dirty="0">
                <a:latin typeface="Arial "/>
              </a:rPr>
              <a:t>er</a:t>
            </a:r>
          </a:p>
          <a:p>
            <a:pPr marL="493306" indent="-342900">
              <a:buSzPts val="1200"/>
              <a:buFont typeface="Wingdings" panose="05000000000000000000" pitchFamily="2" charset="2"/>
              <a:buChar char="q"/>
            </a:pPr>
            <a:r>
              <a:rPr lang="pl-PL" sz="2400" b="1" dirty="0">
                <a:latin typeface="Arial "/>
                <a:cs typeface="Arial Black"/>
              </a:rPr>
              <a:t>znaczniki trasy przeszkody</a:t>
            </a:r>
          </a:p>
          <a:p>
            <a:pPr marL="493306" indent="-342900">
              <a:buSzPts val="1200"/>
              <a:buFont typeface="Wingdings" panose="05000000000000000000" pitchFamily="2" charset="2"/>
              <a:buChar char="q"/>
            </a:pPr>
            <a:endParaRPr lang="pl-PL" sz="2400" b="1" dirty="0">
              <a:latin typeface="Arial "/>
              <a:cs typeface="Arial Black"/>
            </a:endParaRPr>
          </a:p>
          <a:p>
            <a:pPr marL="493306" indent="-342900">
              <a:buSzPts val="1200"/>
              <a:buFont typeface="Wingdings" panose="05000000000000000000" pitchFamily="2" charset="2"/>
              <a:buChar char="q"/>
            </a:pPr>
            <a:endParaRPr sz="1882" b="1" dirty="0">
              <a:latin typeface="Arial "/>
              <a:cs typeface="Arial Black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147059"/>
              </p:ext>
            </p:extLst>
          </p:nvPr>
        </p:nvGraphicFramePr>
        <p:xfrm>
          <a:off x="5257800" y="2750832"/>
          <a:ext cx="2005444" cy="18719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6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8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47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4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X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037464"/>
                  </a:ext>
                </a:extLst>
              </a:tr>
              <a:tr h="467479">
                <a:tc>
                  <a:txBody>
                    <a:bodyPr/>
                    <a:lstStyle/>
                    <a:p>
                      <a:pPr marL="185420" marR="179070" indent="59055" algn="ctr">
                        <a:lnSpc>
                          <a:spcPts val="1150"/>
                        </a:lnSpc>
                        <a:spcBef>
                          <a:spcPts val="59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175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X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4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pl-PL" sz="1600" dirty="0">
                          <a:latin typeface="Times New Roman"/>
                          <a:cs typeface="Times New Roman"/>
                        </a:rPr>
                        <a:t>***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X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211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841665"/>
                  </a:ext>
                </a:extLst>
              </a:tr>
            </a:tbl>
          </a:graphicData>
        </a:graphic>
      </p:graphicFrame>
      <p:sp>
        <p:nvSpPr>
          <p:cNvPr id="32" name="object 32"/>
          <p:cNvSpPr txBox="1"/>
          <p:nvPr/>
        </p:nvSpPr>
        <p:spPr>
          <a:xfrm>
            <a:off x="772445" y="8640730"/>
            <a:ext cx="10671984" cy="133304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8573" rIns="0" bIns="0" rtlCol="0">
            <a:spAutoFit/>
          </a:bodyPr>
          <a:lstStyle/>
          <a:p>
            <a:pPr marL="6972" algn="ctr">
              <a:spcBef>
                <a:spcPts val="863"/>
              </a:spcBef>
            </a:pP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Cel: Wprowadzanie konia na pochyłość</a:t>
            </a:r>
          </a:p>
          <a:p>
            <a:pPr marL="6972" algn="ctr">
              <a:spcBef>
                <a:spcPts val="863"/>
              </a:spcBef>
            </a:pPr>
            <a:r>
              <a:rPr lang="pl-PL" sz="2400" dirty="0">
                <a:latin typeface="Arial"/>
                <a:cs typeface="Arial"/>
              </a:rPr>
              <a:t>Pokonanie przeszkody z koniem w ręku z zachowaniem wybranego chodu po całej trasie przeszkody</a:t>
            </a:r>
            <a:r>
              <a:rPr lang="pl-PL" spc="-16" dirty="0">
                <a:latin typeface="Arial"/>
                <a:cs typeface="Arial"/>
              </a:rPr>
              <a:t>.</a:t>
            </a:r>
            <a:endParaRPr lang="pl-PL" dirty="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573049" y="1556991"/>
            <a:ext cx="4007223" cy="3191434"/>
            <a:chOff x="4814570" y="824864"/>
            <a:chExt cx="2554605" cy="2034539"/>
          </a:xfrm>
        </p:grpSpPr>
        <p:sp>
          <p:nvSpPr>
            <p:cNvPr id="35" name="object 35"/>
            <p:cNvSpPr/>
            <p:nvPr/>
          </p:nvSpPr>
          <p:spPr>
            <a:xfrm>
              <a:off x="4890770" y="9010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6" name="object 36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7" name="object 37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0" y="1958339"/>
                  </a:moveTo>
                  <a:lnTo>
                    <a:pt x="2478404" y="1958339"/>
                  </a:lnTo>
                  <a:lnTo>
                    <a:pt x="2478404" y="0"/>
                  </a:lnTo>
                  <a:lnTo>
                    <a:pt x="0" y="0"/>
                  </a:lnTo>
                  <a:lnTo>
                    <a:pt x="0" y="195833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</p:grpSp>
      <p:pic>
        <p:nvPicPr>
          <p:cNvPr id="7" name="Obraz 6">
            <a:extLst>
              <a:ext uri="{FF2B5EF4-FFF2-40B4-BE49-F238E27FC236}">
                <a16:creationId xmlns:a16="http://schemas.microsoft.com/office/drawing/2014/main" id="{B157F88A-7E5C-0405-BFD1-A428B461A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78" y="1269218"/>
            <a:ext cx="1047750" cy="1047750"/>
          </a:xfrm>
          <a:prstGeom prst="rect">
            <a:avLst/>
          </a:prstGeom>
        </p:spPr>
      </p:pic>
      <p:sp>
        <p:nvSpPr>
          <p:cNvPr id="33" name="object 26">
            <a:extLst>
              <a:ext uri="{FF2B5EF4-FFF2-40B4-BE49-F238E27FC236}">
                <a16:creationId xmlns:a16="http://schemas.microsoft.com/office/drawing/2014/main" id="{8D46B11A-F125-B600-F6F8-DAEE3F991EDF}"/>
              </a:ext>
            </a:extLst>
          </p:cNvPr>
          <p:cNvSpPr txBox="1"/>
          <p:nvPr/>
        </p:nvSpPr>
        <p:spPr>
          <a:xfrm>
            <a:off x="6095999" y="5248181"/>
            <a:ext cx="5484273" cy="298588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  <a:effectLst/>
        </p:spPr>
        <p:txBody>
          <a:bodyPr vert="horz" wrap="square" lIns="0" tIns="104588" rIns="0" bIns="0" rtlCol="0">
            <a:spAutoFit/>
          </a:bodyPr>
          <a:lstStyle/>
          <a:p>
            <a:pPr marL="152397">
              <a:spcBef>
                <a:spcPts val="824"/>
              </a:spcBef>
            </a:pPr>
            <a:r>
              <a:rPr lang="pl-PL" sz="2400" dirty="0">
                <a:latin typeface="Arial Black"/>
                <a:cs typeface="Arial Black"/>
              </a:rPr>
              <a:t>Właściwości:</a:t>
            </a:r>
          </a:p>
          <a:p>
            <a:pPr marL="494301" indent="-342900">
              <a:spcBef>
                <a:spcPts val="2259"/>
              </a:spcBef>
              <a:buFont typeface="Wingdings" panose="05000000000000000000" pitchFamily="2" charset="2"/>
              <a:buChar char="q"/>
              <a:tabLst>
                <a:tab pos="296826" algn="l"/>
              </a:tabLst>
            </a:pPr>
            <a:r>
              <a:rPr lang="pl-PL" sz="2400" dirty="0">
                <a:latin typeface="Arial"/>
                <a:cs typeface="Arial"/>
              </a:rPr>
              <a:t>Regularna powierzchnia trasy, bez nierówności</a:t>
            </a:r>
          </a:p>
          <a:p>
            <a:pPr marL="494301" indent="-342900">
              <a:buFont typeface="Wingdings" panose="05000000000000000000" pitchFamily="2" charset="2"/>
              <a:buChar char="q"/>
            </a:pPr>
            <a:r>
              <a:rPr lang="pl-PL" sz="2400" dirty="0">
                <a:latin typeface="Arial"/>
                <a:cs typeface="Arial"/>
              </a:rPr>
              <a:t>-</a:t>
            </a:r>
            <a:r>
              <a:rPr lang="pl-PL" sz="2400" spc="-16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Pochyłość</a:t>
            </a:r>
            <a:r>
              <a:rPr lang="pl-PL" sz="2400" spc="8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:</a:t>
            </a:r>
            <a:r>
              <a:rPr lang="pl-PL" sz="2400" spc="-24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30°</a:t>
            </a:r>
            <a:r>
              <a:rPr lang="pl-PL" sz="2400" spc="-24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do</a:t>
            </a:r>
            <a:r>
              <a:rPr lang="pl-PL" sz="2400" spc="-8" dirty="0">
                <a:latin typeface="Arial"/>
                <a:cs typeface="Arial"/>
              </a:rPr>
              <a:t> </a:t>
            </a:r>
            <a:r>
              <a:rPr lang="pl-PL" sz="2400" spc="-39" dirty="0">
                <a:latin typeface="Arial"/>
                <a:cs typeface="Arial"/>
              </a:rPr>
              <a:t>45°</a:t>
            </a:r>
            <a:endParaRPr lang="pl-PL" sz="2400" dirty="0">
              <a:latin typeface="Arial"/>
              <a:cs typeface="Arial"/>
            </a:endParaRPr>
          </a:p>
          <a:p>
            <a:pPr marL="494301" indent="-342900">
              <a:buFont typeface="Wingdings" panose="05000000000000000000" pitchFamily="2" charset="2"/>
              <a:buChar char="q"/>
              <a:tabLst>
                <a:tab pos="296826" algn="l"/>
              </a:tabLst>
            </a:pPr>
            <a:r>
              <a:rPr lang="pl-PL" sz="2400" dirty="0">
                <a:latin typeface="Arial"/>
                <a:cs typeface="Arial"/>
              </a:rPr>
              <a:t>Długość</a:t>
            </a:r>
            <a:r>
              <a:rPr lang="pl-PL" sz="2400" spc="-24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:</a:t>
            </a:r>
            <a:r>
              <a:rPr lang="pl-PL" sz="2400" spc="-16" dirty="0">
                <a:latin typeface="Arial"/>
                <a:cs typeface="Arial"/>
              </a:rPr>
              <a:t> minimum </a:t>
            </a:r>
            <a:r>
              <a:rPr lang="pl-PL" sz="2400" dirty="0">
                <a:latin typeface="Arial"/>
                <a:cs typeface="Arial"/>
              </a:rPr>
              <a:t>10</a:t>
            </a:r>
            <a:r>
              <a:rPr lang="pl-PL" sz="2400" spc="-31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m</a:t>
            </a:r>
          </a:p>
          <a:p>
            <a:pPr marL="494301" indent="-342900">
              <a:buFont typeface="Wingdings" panose="05000000000000000000" pitchFamily="2" charset="2"/>
              <a:buChar char="q"/>
              <a:tabLst>
                <a:tab pos="296826" algn="l"/>
              </a:tabLst>
            </a:pPr>
            <a:r>
              <a:rPr lang="pl-PL" sz="2400" dirty="0">
                <a:latin typeface="Arial"/>
                <a:cs typeface="Arial"/>
              </a:rPr>
              <a:t>Front</a:t>
            </a:r>
            <a:r>
              <a:rPr lang="pl-PL" sz="2400" spc="-31" dirty="0">
                <a:latin typeface="Arial"/>
                <a:cs typeface="Arial"/>
              </a:rPr>
              <a:t> </a:t>
            </a:r>
            <a:r>
              <a:rPr lang="pl-PL" sz="2400" spc="-16" dirty="0">
                <a:latin typeface="Arial"/>
                <a:cs typeface="Arial"/>
              </a:rPr>
              <a:t>dowolnie</a:t>
            </a:r>
            <a:endParaRPr lang="pl-PL" sz="2400" spc="-16" dirty="0">
              <a:latin typeface="Arial Black"/>
              <a:cs typeface="Arial"/>
            </a:endParaRPr>
          </a:p>
          <a:p>
            <a:pPr marL="494301" indent="-342900">
              <a:buFont typeface="Wingdings" panose="05000000000000000000" pitchFamily="2" charset="2"/>
              <a:buChar char="q"/>
              <a:tabLst>
                <a:tab pos="296826" algn="l"/>
              </a:tabLst>
            </a:pPr>
            <a:endParaRPr lang="pl-PL" sz="2400" dirty="0">
              <a:latin typeface="Arial"/>
              <a:cs typeface="Arial"/>
            </a:endParaRPr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0A4BBB45-CB76-F814-6B5A-D68BB91F3758}"/>
              </a:ext>
            </a:extLst>
          </p:cNvPr>
          <p:cNvSpPr txBox="1"/>
          <p:nvPr/>
        </p:nvSpPr>
        <p:spPr>
          <a:xfrm>
            <a:off x="934719" y="11007846"/>
            <a:ext cx="4947521" cy="11742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152397">
              <a:lnSpc>
                <a:spcPts val="2212"/>
              </a:lnSpc>
            </a:pPr>
            <a:r>
              <a:rPr lang="pl-PL" sz="1882" b="1" dirty="0">
                <a:latin typeface="Arial"/>
                <a:cs typeface="Arial"/>
              </a:rPr>
              <a:t>Przed przeszkodą</a:t>
            </a:r>
            <a:endParaRPr lang="pl-PL" sz="1882" dirty="0">
              <a:latin typeface="Arial"/>
              <a:cs typeface="Arial"/>
            </a:endParaRPr>
          </a:p>
          <a:p>
            <a:pPr marL="152397" marR="758001" indent="213157">
              <a:lnSpc>
                <a:spcPts val="2165"/>
              </a:lnSpc>
              <a:spcBef>
                <a:spcPts val="102"/>
              </a:spcBef>
              <a:buChar char="-"/>
              <a:tabLst>
                <a:tab pos="365554" algn="l"/>
              </a:tabLst>
            </a:pPr>
            <a:r>
              <a:rPr lang="pl-PL" sz="1882" dirty="0">
                <a:latin typeface="Arial"/>
                <a:cs typeface="Arial"/>
              </a:rPr>
              <a:t>Wolta, wyłamanie,</a:t>
            </a:r>
            <a:r>
              <a:rPr lang="pl-PL" sz="1882" spc="-55" dirty="0">
                <a:latin typeface="Arial"/>
                <a:cs typeface="Arial"/>
              </a:rPr>
              <a:t> cofnięcie</a:t>
            </a:r>
            <a:r>
              <a:rPr lang="pl-PL" sz="1882" dirty="0">
                <a:latin typeface="Arial"/>
                <a:cs typeface="Arial"/>
              </a:rPr>
              <a:t>,</a:t>
            </a:r>
            <a:r>
              <a:rPr lang="pl-PL" sz="1882" spc="-31" dirty="0">
                <a:latin typeface="Arial"/>
                <a:cs typeface="Arial"/>
              </a:rPr>
              <a:t> odmowa,  </a:t>
            </a:r>
          </a:p>
          <a:p>
            <a:pPr marL="152397" marR="758001">
              <a:lnSpc>
                <a:spcPts val="2165"/>
              </a:lnSpc>
              <a:spcBef>
                <a:spcPts val="102"/>
              </a:spcBef>
              <a:tabLst>
                <a:tab pos="365554" algn="l"/>
              </a:tabLst>
            </a:pPr>
            <a:r>
              <a:rPr lang="pl-PL" sz="1882" spc="-31" dirty="0">
                <a:latin typeface="Arial"/>
                <a:cs typeface="Arial"/>
              </a:rPr>
              <a:t>    błąd trasy. </a:t>
            </a:r>
            <a:endParaRPr lang="pl-PL" sz="1882" dirty="0">
              <a:latin typeface="Arial"/>
              <a:cs typeface="Arial"/>
            </a:endParaRPr>
          </a:p>
        </p:txBody>
      </p:sp>
      <p:pic>
        <p:nvPicPr>
          <p:cNvPr id="43" name="Obraz 42">
            <a:extLst>
              <a:ext uri="{FF2B5EF4-FFF2-40B4-BE49-F238E27FC236}">
                <a16:creationId xmlns:a16="http://schemas.microsoft.com/office/drawing/2014/main" id="{66D1166C-938B-E138-A607-EB1AB528F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072" y="1159209"/>
            <a:ext cx="3984977" cy="1463855"/>
          </a:xfrm>
          <a:prstGeom prst="rect">
            <a:avLst/>
          </a:prstGeom>
        </p:spPr>
      </p:pic>
      <p:grpSp>
        <p:nvGrpSpPr>
          <p:cNvPr id="3" name="object 34">
            <a:extLst>
              <a:ext uri="{FF2B5EF4-FFF2-40B4-BE49-F238E27FC236}">
                <a16:creationId xmlns:a16="http://schemas.microsoft.com/office/drawing/2014/main" id="{42D4E919-4D6C-121B-098A-31E6B49ACF6B}"/>
              </a:ext>
            </a:extLst>
          </p:cNvPr>
          <p:cNvGrpSpPr/>
          <p:nvPr/>
        </p:nvGrpSpPr>
        <p:grpSpPr>
          <a:xfrm>
            <a:off x="7608626" y="1580706"/>
            <a:ext cx="3971646" cy="3042498"/>
            <a:chOff x="5054282" y="1213167"/>
            <a:chExt cx="2311400" cy="2170430"/>
          </a:xfrm>
        </p:grpSpPr>
        <p:sp>
          <p:nvSpPr>
            <p:cNvPr id="4" name="object 35">
              <a:extLst>
                <a:ext uri="{FF2B5EF4-FFF2-40B4-BE49-F238E27FC236}">
                  <a16:creationId xmlns:a16="http://schemas.microsoft.com/office/drawing/2014/main" id="{5A030710-55CB-8D52-1DBB-9E2A4507F05F}"/>
                </a:ext>
              </a:extLst>
            </p:cNvPr>
            <p:cNvSpPr/>
            <p:nvPr/>
          </p:nvSpPr>
          <p:spPr>
            <a:xfrm>
              <a:off x="5135245" y="1294130"/>
              <a:ext cx="2227580" cy="2089150"/>
            </a:xfrm>
            <a:custGeom>
              <a:avLst/>
              <a:gdLst/>
              <a:ahLst/>
              <a:cxnLst/>
              <a:rect l="l" t="t" r="r" b="b"/>
              <a:pathLst>
                <a:path w="2227579" h="2089150">
                  <a:moveTo>
                    <a:pt x="2227579" y="0"/>
                  </a:moveTo>
                  <a:lnTo>
                    <a:pt x="0" y="0"/>
                  </a:lnTo>
                  <a:lnTo>
                    <a:pt x="0" y="2089150"/>
                  </a:lnTo>
                  <a:lnTo>
                    <a:pt x="2227579" y="2089150"/>
                  </a:lnTo>
                  <a:lnTo>
                    <a:pt x="2227579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5" name="object 36">
              <a:extLst>
                <a:ext uri="{FF2B5EF4-FFF2-40B4-BE49-F238E27FC236}">
                  <a16:creationId xmlns:a16="http://schemas.microsoft.com/office/drawing/2014/main" id="{7F8B801C-9749-3464-80DF-48D358EB8819}"/>
                </a:ext>
              </a:extLst>
            </p:cNvPr>
            <p:cNvSpPr/>
            <p:nvPr/>
          </p:nvSpPr>
          <p:spPr>
            <a:xfrm>
              <a:off x="5059045" y="1217930"/>
              <a:ext cx="2227580" cy="2089150"/>
            </a:xfrm>
            <a:custGeom>
              <a:avLst/>
              <a:gdLst/>
              <a:ahLst/>
              <a:cxnLst/>
              <a:rect l="l" t="t" r="r" b="b"/>
              <a:pathLst>
                <a:path w="2227579" h="2089150">
                  <a:moveTo>
                    <a:pt x="2227579" y="0"/>
                  </a:moveTo>
                  <a:lnTo>
                    <a:pt x="0" y="0"/>
                  </a:lnTo>
                  <a:lnTo>
                    <a:pt x="0" y="2089150"/>
                  </a:lnTo>
                  <a:lnTo>
                    <a:pt x="2227579" y="2089150"/>
                  </a:lnTo>
                  <a:lnTo>
                    <a:pt x="22275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9" name="object 37">
              <a:extLst>
                <a:ext uri="{FF2B5EF4-FFF2-40B4-BE49-F238E27FC236}">
                  <a16:creationId xmlns:a16="http://schemas.microsoft.com/office/drawing/2014/main" id="{6F3E5951-66DA-6D37-46E1-411214343598}"/>
                </a:ext>
              </a:extLst>
            </p:cNvPr>
            <p:cNvSpPr/>
            <p:nvPr/>
          </p:nvSpPr>
          <p:spPr>
            <a:xfrm>
              <a:off x="5059045" y="1217930"/>
              <a:ext cx="2227580" cy="2089150"/>
            </a:xfrm>
            <a:custGeom>
              <a:avLst/>
              <a:gdLst/>
              <a:ahLst/>
              <a:cxnLst/>
              <a:rect l="l" t="t" r="r" b="b"/>
              <a:pathLst>
                <a:path w="2227579" h="2089150">
                  <a:moveTo>
                    <a:pt x="0" y="2089150"/>
                  </a:moveTo>
                  <a:lnTo>
                    <a:pt x="2227579" y="2089150"/>
                  </a:lnTo>
                  <a:lnTo>
                    <a:pt x="2227579" y="0"/>
                  </a:lnTo>
                  <a:lnTo>
                    <a:pt x="0" y="0"/>
                  </a:lnTo>
                  <a:lnTo>
                    <a:pt x="0" y="20891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pic>
          <p:nvPicPr>
            <p:cNvPr id="10" name="object 38">
              <a:extLst>
                <a:ext uri="{FF2B5EF4-FFF2-40B4-BE49-F238E27FC236}">
                  <a16:creationId xmlns:a16="http://schemas.microsoft.com/office/drawing/2014/main" id="{052A0E8A-D9A4-AB0E-09C0-17C34F25B7C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55565" y="1386840"/>
              <a:ext cx="2209800" cy="1784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42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8827" y="10341707"/>
            <a:ext cx="4196279" cy="389448"/>
          </a:xfrm>
          <a:prstGeom prst="rect">
            <a:avLst/>
          </a:prstGeom>
        </p:spPr>
        <p:txBody>
          <a:bodyPr vert="horz" wrap="square" lIns="0" tIns="19922" rIns="0" bIns="0" rtlCol="0">
            <a:spAutoFit/>
          </a:bodyPr>
          <a:lstStyle/>
          <a:p>
            <a:pPr marL="19921">
              <a:spcBef>
                <a:spcPts val="157"/>
              </a:spcBef>
            </a:pP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Błędy za efektywność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58827" y="11923425"/>
            <a:ext cx="4938755" cy="1240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17780" marR="12065">
              <a:lnSpc>
                <a:spcPts val="1410"/>
              </a:lnSpc>
              <a:spcBef>
                <a:spcPts val="1285"/>
              </a:spcBef>
            </a:pPr>
            <a:r>
              <a:rPr lang="pl-PL" sz="1882" b="1" spc="-16" dirty="0">
                <a:latin typeface="Arial"/>
                <a:cs typeface="Arial"/>
              </a:rPr>
              <a:t>Podczas przeszkody</a:t>
            </a:r>
            <a:r>
              <a:rPr lang="pl-PL" b="1" spc="-16" dirty="0">
                <a:latin typeface="Arial"/>
                <a:cs typeface="Arial"/>
              </a:rPr>
              <a:t>:</a:t>
            </a:r>
          </a:p>
          <a:p>
            <a:pPr marL="17780" marR="12065">
              <a:lnSpc>
                <a:spcPts val="1410"/>
              </a:lnSpc>
              <a:spcBef>
                <a:spcPts val="1285"/>
              </a:spcBef>
            </a:pPr>
            <a:endParaRPr lang="pl-PL" sz="1800" dirty="0">
              <a:latin typeface="Arial"/>
              <a:cs typeface="Arial"/>
            </a:endParaRPr>
          </a:p>
          <a:p>
            <a:pPr marL="153670" marR="12065" indent="-135890">
              <a:lnSpc>
                <a:spcPts val="1320"/>
              </a:lnSpc>
              <a:buChar char="-"/>
              <a:tabLst>
                <a:tab pos="153670" algn="l"/>
              </a:tabLst>
            </a:pPr>
            <a:r>
              <a:rPr lang="pl-PL" sz="1800" dirty="0">
                <a:latin typeface="Arial"/>
                <a:cs typeface="Arial"/>
              </a:rPr>
              <a:t>Zmiana</a:t>
            </a:r>
            <a:r>
              <a:rPr lang="pl-PL" sz="1800" baseline="0" dirty="0">
                <a:latin typeface="Arial"/>
                <a:cs typeface="Arial"/>
              </a:rPr>
              <a:t> chodu</a:t>
            </a:r>
          </a:p>
          <a:p>
            <a:pPr marL="0" marR="36576" algn="ctr" rtl="0" eaLnBrk="1" fontAlgn="t" latinLnBrk="0" hangingPunct="1">
              <a:lnSpc>
                <a:spcPts val="1250"/>
              </a:lnSpc>
              <a:spcBef>
                <a:spcPts val="25"/>
              </a:spcBef>
              <a:spcAft>
                <a:spcPts val="0"/>
              </a:spcAft>
            </a:pPr>
            <a:r>
              <a:rPr lang="pl-PL" sz="1800" b="0" i="0" u="none" strike="noStrike" kern="1200" spc="-5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pl-P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9144" algn="l" rtl="0" eaLnBrk="1" fontAlgn="t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8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Wjazd</a:t>
            </a:r>
            <a:r>
              <a:rPr lang="pl-PL" sz="1800" b="0" i="0" u="none" strike="noStrike" kern="120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lub wyjazd z przeszkody w innym chodzie niż stęp</a:t>
            </a:r>
            <a:endParaRPr lang="pl-PL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8827" y="13124729"/>
            <a:ext cx="4947522" cy="1706267"/>
          </a:xfrm>
          <a:prstGeom prst="rect">
            <a:avLst/>
          </a:prstGeom>
          <a:solidFill>
            <a:srgbClr val="FFE499"/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Niebezpieczne sytuacje:</a:t>
            </a:r>
          </a:p>
          <a:p>
            <a:pPr marL="153670" marR="12065" indent="-135890">
              <a:lnSpc>
                <a:spcPts val="1410"/>
              </a:lnSpc>
              <a:spcBef>
                <a:spcPts val="60"/>
              </a:spcBef>
              <a:buChar char="-"/>
              <a:tabLst>
                <a:tab pos="153670" algn="l"/>
              </a:tabLst>
            </a:pPr>
            <a:r>
              <a:rPr lang="pl-PL" sz="1800" dirty="0">
                <a:latin typeface="Arial"/>
                <a:cs typeface="Arial"/>
              </a:rPr>
              <a:t>Utrata</a:t>
            </a:r>
            <a:r>
              <a:rPr lang="pl-PL" sz="1800" baseline="0" dirty="0">
                <a:latin typeface="Arial"/>
                <a:cs typeface="Arial"/>
              </a:rPr>
              <a:t> równowagi przez jeźdźca</a:t>
            </a:r>
            <a:endParaRPr lang="pl-PL" sz="1800" dirty="0">
              <a:latin typeface="Arial"/>
              <a:cs typeface="Arial"/>
            </a:endParaRPr>
          </a:p>
          <a:p>
            <a:pPr marL="153670" marR="12065" indent="-135890">
              <a:lnSpc>
                <a:spcPts val="1380"/>
              </a:lnSpc>
              <a:buChar char="-"/>
              <a:tabLst>
                <a:tab pos="153670" algn="l"/>
              </a:tabLst>
            </a:pPr>
            <a:r>
              <a:rPr lang="pl-PL" sz="1800" dirty="0">
                <a:latin typeface="Arial"/>
                <a:cs typeface="Arial"/>
              </a:rPr>
              <a:t>Jeździec potrącony przez konia</a:t>
            </a:r>
          </a:p>
          <a:p>
            <a:pPr marL="17780" marR="434975" indent="135890">
              <a:lnSpc>
                <a:spcPts val="1380"/>
              </a:lnSpc>
              <a:spcBef>
                <a:spcPts val="65"/>
              </a:spcBef>
              <a:buChar char="-"/>
              <a:tabLst>
                <a:tab pos="153670" algn="l"/>
              </a:tabLst>
            </a:pPr>
            <a:r>
              <a:rPr lang="pl-PL" sz="1800" dirty="0">
                <a:latin typeface="Arial"/>
                <a:cs typeface="Arial"/>
              </a:rPr>
              <a:t>Wodze na ziemi lub dotykające przeszkody</a:t>
            </a:r>
          </a:p>
          <a:p>
            <a:pPr marL="153670" indent="-135890">
              <a:lnSpc>
                <a:spcPts val="1255"/>
              </a:lnSpc>
              <a:buChar char="-"/>
              <a:tabLst>
                <a:tab pos="153670" algn="l"/>
              </a:tabLst>
            </a:pPr>
            <a:r>
              <a:rPr lang="pl-PL" sz="1800" dirty="0">
                <a:latin typeface="Arial"/>
                <a:cs typeface="Arial"/>
              </a:rPr>
              <a:t>Jeździec</a:t>
            </a:r>
            <a:r>
              <a:rPr lang="pl-PL" sz="1800" baseline="0" dirty="0">
                <a:latin typeface="Arial"/>
                <a:cs typeface="Arial"/>
              </a:rPr>
              <a:t> pozostający w tyle poza linią łopatek konia</a:t>
            </a:r>
            <a:endParaRPr lang="pl-PL" sz="1800" dirty="0">
              <a:latin typeface="Arial"/>
              <a:cs typeface="Arial"/>
            </a:endParaRPr>
          </a:p>
          <a:p>
            <a:pPr marL="27890">
              <a:spcBef>
                <a:spcPts val="188"/>
              </a:spcBef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-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Brak korekty wyższego chodu</a:t>
            </a:r>
            <a:endParaRPr sz="1882" dirty="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57975" y="10639512"/>
            <a:ext cx="4909671" cy="41966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2400" dirty="0">
                <a:solidFill>
                  <a:srgbClr val="385522"/>
                </a:solidFill>
                <a:latin typeface="Arial Black"/>
                <a:cs typeface="Arial Black"/>
              </a:rPr>
              <a:t>Ocena stylu:</a:t>
            </a:r>
          </a:p>
          <a:p>
            <a:pPr>
              <a:spcBef>
                <a:spcPts val="243"/>
              </a:spcBef>
            </a:pPr>
            <a:endParaRPr lang="pl-PL" sz="2400" dirty="0">
              <a:latin typeface="Arial Black"/>
              <a:cs typeface="Arial Black"/>
            </a:endParaRPr>
          </a:p>
          <a:p>
            <a:pPr marL="27890" marR="775932">
              <a:lnSpc>
                <a:spcPts val="2165"/>
              </a:lnSpc>
            </a:pPr>
            <a:r>
              <a:rPr lang="pl-PL" sz="2400" b="1" dirty="0">
                <a:latin typeface="Arial"/>
                <a:cs typeface="Arial"/>
              </a:rPr>
              <a:t>Jeździec nie dalej w tyle niż na wysokości linii łopatek konia</a:t>
            </a:r>
          </a:p>
          <a:p>
            <a:pPr marL="27890" marR="775932">
              <a:lnSpc>
                <a:spcPts val="2165"/>
              </a:lnSpc>
            </a:pPr>
            <a:endParaRPr lang="pl-PL" sz="2400" dirty="0">
              <a:latin typeface="Arial"/>
              <a:cs typeface="Arial"/>
            </a:endParaRPr>
          </a:p>
          <a:p>
            <a:pPr marL="27890" marR="775932">
              <a:lnSpc>
                <a:spcPts val="2165"/>
              </a:lnSpc>
            </a:pPr>
            <a:r>
              <a:rPr lang="pl-PL" sz="2400" b="1" dirty="0">
                <a:latin typeface="Arial"/>
                <a:cs typeface="Arial"/>
              </a:rPr>
              <a:t>Regularny ruch naprzód</a:t>
            </a:r>
          </a:p>
          <a:p>
            <a:pPr marL="27890" marR="1947299">
              <a:lnSpc>
                <a:spcPts val="4329"/>
              </a:lnSpc>
              <a:spcBef>
                <a:spcPts val="431"/>
              </a:spcBef>
            </a:pPr>
            <a:r>
              <a:rPr lang="pl-PL" sz="2400" b="1" dirty="0">
                <a:latin typeface="Arial"/>
                <a:cs typeface="Arial"/>
              </a:rPr>
              <a:t>Kontrola trasy:</a:t>
            </a:r>
          </a:p>
          <a:p>
            <a:pPr>
              <a:spcBef>
                <a:spcPts val="243"/>
              </a:spcBef>
            </a:pPr>
            <a:r>
              <a:rPr lang="pl-PL" sz="2400" dirty="0">
                <a:latin typeface="Arial"/>
                <a:cs typeface="Arial"/>
              </a:rPr>
              <a:t>Koń utrzymany w linii prostopadłej do frontu przeszkody</a:t>
            </a:r>
          </a:p>
          <a:p>
            <a:pPr>
              <a:spcBef>
                <a:spcPts val="243"/>
              </a:spcBef>
            </a:pPr>
            <a:endParaRPr lang="pl-PL" sz="1882" dirty="0">
              <a:latin typeface="Arial Black"/>
              <a:cs typeface="Arial Black"/>
            </a:endParaRPr>
          </a:p>
          <a:p>
            <a:pPr>
              <a:spcBef>
                <a:spcPts val="243"/>
              </a:spcBef>
            </a:pPr>
            <a:endParaRPr sz="1882" dirty="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2799" y="3263153"/>
            <a:ext cx="3156528" cy="1629624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9765" rIns="0" bIns="0" rtlCol="0">
            <a:spAutoFit/>
          </a:bodyPr>
          <a:lstStyle/>
          <a:p>
            <a:pPr marL="150405">
              <a:spcBef>
                <a:spcPts val="471"/>
              </a:spcBef>
            </a:pPr>
            <a:r>
              <a:rPr sz="1882" b="1" spc="-16" dirty="0">
                <a:latin typeface="Georgia"/>
                <a:cs typeface="Georgia"/>
              </a:rPr>
              <a:t>Gr</a:t>
            </a:r>
            <a:r>
              <a:rPr lang="pl-PL" sz="1882" b="1" spc="-16" dirty="0" err="1">
                <a:latin typeface="Georgia"/>
                <a:cs typeface="Georgia"/>
              </a:rPr>
              <a:t>upa</a:t>
            </a:r>
            <a:r>
              <a:rPr sz="1882" b="1" spc="47" dirty="0">
                <a:latin typeface="Georgia"/>
                <a:cs typeface="Georgia"/>
              </a:rPr>
              <a:t> </a:t>
            </a:r>
            <a:r>
              <a:rPr sz="1882" b="1" spc="-78" dirty="0">
                <a:latin typeface="Georgia"/>
                <a:cs typeface="Georgia"/>
              </a:rPr>
              <a:t>:</a:t>
            </a:r>
            <a:r>
              <a:rPr lang="pl-PL" sz="1882" b="1" spc="-78" dirty="0">
                <a:latin typeface="Georgia"/>
                <a:cs typeface="Georgia"/>
              </a:rPr>
              <a:t> 4</a:t>
            </a:r>
          </a:p>
          <a:p>
            <a:pPr marL="150405">
              <a:spcBef>
                <a:spcPts val="471"/>
              </a:spcBef>
            </a:pPr>
            <a:r>
              <a:rPr lang="pl-PL" sz="2800" b="1" i="1" spc="-78" dirty="0">
                <a:latin typeface="Georgia" panose="02040502050405020303" pitchFamily="18" charset="0"/>
                <a:cs typeface="Georgia"/>
              </a:rPr>
              <a:t>Wprowadzenie konia schodami</a:t>
            </a:r>
          </a:p>
          <a:p>
            <a:pPr marL="150405">
              <a:spcBef>
                <a:spcPts val="471"/>
              </a:spcBef>
            </a:pPr>
            <a:endParaRPr lang="pl-PL" sz="1882" b="1" spc="-78" dirty="0">
              <a:latin typeface="Georgia"/>
              <a:cs typeface="Georg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52039" y="1114345"/>
            <a:ext cx="1170279" cy="1354411"/>
            <a:chOff x="513397" y="703897"/>
            <a:chExt cx="1115695" cy="1206500"/>
          </a:xfrm>
        </p:grpSpPr>
        <p:sp>
          <p:nvSpPr>
            <p:cNvPr id="19" name="object 19"/>
            <p:cNvSpPr/>
            <p:nvPr/>
          </p:nvSpPr>
          <p:spPr>
            <a:xfrm>
              <a:off x="594359" y="7848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4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0" name="object 20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1" name="object 21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0" y="1125220"/>
                  </a:moveTo>
                  <a:lnTo>
                    <a:pt x="1034415" y="1125220"/>
                  </a:lnTo>
                  <a:lnTo>
                    <a:pt x="1034415" y="0"/>
                  </a:lnTo>
                  <a:lnTo>
                    <a:pt x="0" y="0"/>
                  </a:lnTo>
                  <a:lnTo>
                    <a:pt x="0" y="11252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044" y="758824"/>
              <a:ext cx="923925" cy="114744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819376" y="5197288"/>
            <a:ext cx="5178206" cy="291900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txBody>
          <a:bodyPr vert="horz" wrap="square" lIns="0" tIns="104588" rIns="0" bIns="0" rtlCol="0">
            <a:spAutoFit/>
          </a:bodyPr>
          <a:lstStyle/>
          <a:p>
            <a:pPr marL="150405">
              <a:spcBef>
                <a:spcPts val="824"/>
              </a:spcBef>
            </a:pPr>
            <a:r>
              <a:rPr lang="pl-PL" sz="2400" dirty="0">
                <a:latin typeface="Arial Black"/>
                <a:cs typeface="Arial Black"/>
              </a:rPr>
              <a:t>Sprzęt</a:t>
            </a:r>
          </a:p>
          <a:p>
            <a:pPr marL="342900" indent="-342900">
              <a:spcBef>
                <a:spcPts val="94"/>
              </a:spcBef>
              <a:buFont typeface="Wingdings" panose="05000000000000000000" pitchFamily="2" charset="2"/>
              <a:buChar char="q"/>
            </a:pP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742" indent="-342900">
              <a:spcBef>
                <a:spcPts val="8"/>
              </a:spcBef>
              <a:buFont typeface="Wingdings" panose="05000000000000000000" pitchFamily="2" charset="2"/>
              <a:buChar char="q"/>
              <a:tabLst>
                <a:tab pos="439263" algn="l"/>
              </a:tabLst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2 czerwone chorągiewki</a:t>
            </a:r>
          </a:p>
          <a:p>
            <a:pPr marL="635742" indent="-342900">
              <a:buFont typeface="Wingdings" panose="05000000000000000000" pitchFamily="2" charset="2"/>
              <a:buChar char="q"/>
              <a:tabLst>
                <a:tab pos="439263" algn="l"/>
              </a:tabLst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2400" b="1" spc="-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białe chorągiewki</a:t>
            </a:r>
          </a:p>
          <a:p>
            <a:pPr marL="635742" indent="-342900">
              <a:buFont typeface="Wingdings" panose="05000000000000000000" pitchFamily="2" charset="2"/>
              <a:buChar char="q"/>
              <a:tabLst>
                <a:tab pos="439263" algn="l"/>
              </a:tabLst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l-PL" sz="2400" b="1" spc="-16" dirty="0">
                <a:latin typeface="Arial" panose="020B0604020202020204" pitchFamily="34" charset="0"/>
                <a:cs typeface="Arial" panose="020B0604020202020204" pitchFamily="34" charset="0"/>
              </a:rPr>
              <a:t>numer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742" indent="-342900">
              <a:buFont typeface="Wingdings" panose="05000000000000000000" pitchFamily="2" charset="2"/>
              <a:buChar char="q"/>
              <a:tabLst>
                <a:tab pos="439263" algn="l"/>
              </a:tabLst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Znaczniki trasy przeszkody</a:t>
            </a:r>
          </a:p>
          <a:p>
            <a:pPr marL="635742" indent="-342900">
              <a:lnSpc>
                <a:spcPts val="2212"/>
              </a:lnSpc>
              <a:buFont typeface="Wingdings" panose="05000000000000000000" pitchFamily="2" charset="2"/>
              <a:buChar char="q"/>
              <a:tabLst>
                <a:tab pos="439263" algn="l"/>
              </a:tabLst>
            </a:pP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4"/>
              </a:spcBef>
            </a:pPr>
            <a:endParaRPr sz="1882" dirty="0">
              <a:latin typeface="Arial Black"/>
              <a:cs typeface="Arial Black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729281"/>
              </p:ext>
            </p:extLst>
          </p:nvPr>
        </p:nvGraphicFramePr>
        <p:xfrm>
          <a:off x="4314709" y="2750832"/>
          <a:ext cx="2948535" cy="18723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8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59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5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X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037464"/>
                  </a:ext>
                </a:extLst>
              </a:tr>
              <a:tr h="467590">
                <a:tc>
                  <a:txBody>
                    <a:bodyPr/>
                    <a:lstStyle/>
                    <a:p>
                      <a:pPr marL="185420" marR="179070" indent="59055" algn="ctr">
                        <a:lnSpc>
                          <a:spcPts val="1150"/>
                        </a:lnSpc>
                        <a:spcBef>
                          <a:spcPts val="59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175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X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6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pl-PL" sz="1600" dirty="0">
                          <a:latin typeface="Times New Roman"/>
                          <a:cs typeface="Times New Roman"/>
                        </a:rPr>
                        <a:t>***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X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211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841665"/>
                  </a:ext>
                </a:extLst>
              </a:tr>
            </a:tbl>
          </a:graphicData>
        </a:graphic>
      </p:graphicFrame>
      <p:sp>
        <p:nvSpPr>
          <p:cNvPr id="32" name="object 32"/>
          <p:cNvSpPr txBox="1"/>
          <p:nvPr/>
        </p:nvSpPr>
        <p:spPr>
          <a:xfrm>
            <a:off x="859123" y="8411619"/>
            <a:ext cx="10671984" cy="963713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8573" rIns="0" bIns="0" rtlCol="0">
            <a:spAutoFit/>
          </a:bodyPr>
          <a:lstStyle/>
          <a:p>
            <a:pPr marL="4980" algn="ctr">
              <a:spcBef>
                <a:spcPts val="855"/>
              </a:spcBef>
            </a:pP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Cel: Wprowadzanie konia po schodach</a:t>
            </a:r>
          </a:p>
          <a:p>
            <a:pPr marL="4980" algn="ctr">
              <a:spcBef>
                <a:spcPts val="855"/>
              </a:spcBef>
            </a:pPr>
            <a:r>
              <a:rPr lang="pl-PL" sz="2400" dirty="0">
                <a:latin typeface="Arial"/>
                <a:cs typeface="Arial"/>
              </a:rPr>
              <a:t>Pokonanie przeszkody z koniem w ręku z utrzymaniem stępa</a:t>
            </a:r>
            <a:endParaRPr lang="pl-PL" sz="2400" dirty="0">
              <a:solidFill>
                <a:srgbClr val="17365D"/>
              </a:solidFill>
              <a:latin typeface="Arial Black"/>
              <a:cs typeface="Arial Black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573049" y="1556991"/>
            <a:ext cx="4007223" cy="3191434"/>
            <a:chOff x="4814570" y="824864"/>
            <a:chExt cx="2554605" cy="2034539"/>
          </a:xfrm>
        </p:grpSpPr>
        <p:sp>
          <p:nvSpPr>
            <p:cNvPr id="35" name="object 35"/>
            <p:cNvSpPr/>
            <p:nvPr/>
          </p:nvSpPr>
          <p:spPr>
            <a:xfrm>
              <a:off x="4890770" y="9010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6" name="object 36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7" name="object 37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0" y="1958339"/>
                  </a:moveTo>
                  <a:lnTo>
                    <a:pt x="2478404" y="1958339"/>
                  </a:lnTo>
                  <a:lnTo>
                    <a:pt x="2478404" y="0"/>
                  </a:lnTo>
                  <a:lnTo>
                    <a:pt x="0" y="0"/>
                  </a:lnTo>
                  <a:lnTo>
                    <a:pt x="0" y="195833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</p:grpSp>
      <p:pic>
        <p:nvPicPr>
          <p:cNvPr id="7" name="Obraz 6">
            <a:extLst>
              <a:ext uri="{FF2B5EF4-FFF2-40B4-BE49-F238E27FC236}">
                <a16:creationId xmlns:a16="http://schemas.microsoft.com/office/drawing/2014/main" id="{B157F88A-7E5C-0405-BFD1-A428B461A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78" y="1269218"/>
            <a:ext cx="1047750" cy="1047750"/>
          </a:xfrm>
          <a:prstGeom prst="rect">
            <a:avLst/>
          </a:prstGeom>
        </p:spPr>
      </p:pic>
      <p:sp>
        <p:nvSpPr>
          <p:cNvPr id="33" name="object 26">
            <a:extLst>
              <a:ext uri="{FF2B5EF4-FFF2-40B4-BE49-F238E27FC236}">
                <a16:creationId xmlns:a16="http://schemas.microsoft.com/office/drawing/2014/main" id="{8D46B11A-F125-B600-F6F8-DAEE3F991EDF}"/>
              </a:ext>
            </a:extLst>
          </p:cNvPr>
          <p:cNvSpPr txBox="1"/>
          <p:nvPr/>
        </p:nvSpPr>
        <p:spPr>
          <a:xfrm>
            <a:off x="6095999" y="5248181"/>
            <a:ext cx="5484273" cy="2944656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  <a:effectLst/>
        </p:spPr>
        <p:txBody>
          <a:bodyPr vert="horz" wrap="square" lIns="0" tIns="104588" rIns="0" bIns="0" rtlCol="0">
            <a:spAutoFit/>
          </a:bodyPr>
          <a:lstStyle/>
          <a:p>
            <a:pPr marL="152397">
              <a:spcBef>
                <a:spcPts val="824"/>
              </a:spcBef>
            </a:pPr>
            <a:r>
              <a:rPr lang="pl-PL" sz="2400" spc="-16" dirty="0">
                <a:latin typeface="Arial Black"/>
                <a:cs typeface="Arial Black"/>
              </a:rPr>
              <a:t>Właściwości</a:t>
            </a:r>
            <a:endParaRPr lang="pl-PL" sz="2400" dirty="0">
              <a:latin typeface="Arial Black"/>
              <a:cs typeface="Arial Black"/>
            </a:endParaRPr>
          </a:p>
          <a:p>
            <a:pPr marL="495297" indent="-342900">
              <a:spcBef>
                <a:spcPts val="2259"/>
              </a:spcBef>
              <a:buFont typeface="Wingdings" panose="05000000000000000000" pitchFamily="2" charset="2"/>
              <a:buChar char="q"/>
              <a:tabLst>
                <a:tab pos="297822" algn="l"/>
              </a:tabLst>
            </a:pPr>
            <a:r>
              <a:rPr lang="pl-PL" sz="2000" dirty="0">
                <a:latin typeface="Arial"/>
                <a:cs typeface="Arial"/>
              </a:rPr>
              <a:t>Schody naturalne lub zbudowane</a:t>
            </a:r>
          </a:p>
          <a:p>
            <a:pPr marL="495297" marR="733099" indent="-342900">
              <a:spcBef>
                <a:spcPts val="102"/>
              </a:spcBef>
              <a:buFont typeface="Wingdings" panose="05000000000000000000" pitchFamily="2" charset="2"/>
              <a:buChar char="q"/>
              <a:tabLst>
                <a:tab pos="297822" algn="l"/>
              </a:tabLst>
            </a:pPr>
            <a:r>
              <a:rPr lang="pl-PL" sz="2000" dirty="0">
                <a:latin typeface="Arial"/>
                <a:cs typeface="Arial"/>
              </a:rPr>
              <a:t>Długość</a:t>
            </a:r>
            <a:r>
              <a:rPr lang="pl-PL" sz="2000" spc="-8" dirty="0">
                <a:latin typeface="Arial"/>
                <a:cs typeface="Arial"/>
              </a:rPr>
              <a:t> </a:t>
            </a:r>
            <a:r>
              <a:rPr lang="pl-PL" sz="2000" dirty="0">
                <a:latin typeface="Arial"/>
                <a:cs typeface="Arial"/>
              </a:rPr>
              <a:t>:</a:t>
            </a:r>
            <a:r>
              <a:rPr lang="pl-PL" sz="2000" spc="-16" dirty="0">
                <a:latin typeface="Arial"/>
                <a:cs typeface="Arial"/>
              </a:rPr>
              <a:t> </a:t>
            </a:r>
            <a:r>
              <a:rPr lang="pl-PL" sz="2000" dirty="0">
                <a:latin typeface="Arial"/>
                <a:cs typeface="Arial"/>
              </a:rPr>
              <a:t>5</a:t>
            </a:r>
            <a:r>
              <a:rPr lang="pl-PL" sz="2000" spc="-24" dirty="0">
                <a:latin typeface="Arial"/>
                <a:cs typeface="Arial"/>
              </a:rPr>
              <a:t> </a:t>
            </a:r>
            <a:r>
              <a:rPr lang="pl-PL" sz="2000" dirty="0">
                <a:latin typeface="Arial"/>
                <a:cs typeface="Arial"/>
              </a:rPr>
              <a:t>do</a:t>
            </a:r>
            <a:r>
              <a:rPr lang="pl-PL" sz="2000" spc="-8" dirty="0">
                <a:latin typeface="Arial"/>
                <a:cs typeface="Arial"/>
              </a:rPr>
              <a:t> </a:t>
            </a:r>
            <a:r>
              <a:rPr lang="pl-PL" sz="2000" dirty="0">
                <a:latin typeface="Arial"/>
                <a:cs typeface="Arial"/>
              </a:rPr>
              <a:t>10</a:t>
            </a:r>
            <a:r>
              <a:rPr lang="pl-PL" sz="2000" spc="-31" dirty="0">
                <a:latin typeface="Arial"/>
                <a:cs typeface="Arial"/>
              </a:rPr>
              <a:t> </a:t>
            </a:r>
            <a:r>
              <a:rPr lang="pl-PL" sz="2000" dirty="0">
                <a:latin typeface="Arial"/>
                <a:cs typeface="Arial"/>
              </a:rPr>
              <a:t>m</a:t>
            </a:r>
            <a:r>
              <a:rPr lang="pl-PL" sz="2000" spc="-16" dirty="0">
                <a:latin typeface="Arial"/>
                <a:cs typeface="Arial"/>
              </a:rPr>
              <a:t> w zależności od  </a:t>
            </a:r>
          </a:p>
          <a:p>
            <a:pPr marL="152397" marR="733099">
              <a:spcBef>
                <a:spcPts val="102"/>
              </a:spcBef>
              <a:tabLst>
                <a:tab pos="297822" algn="l"/>
              </a:tabLst>
            </a:pPr>
            <a:r>
              <a:rPr lang="pl-PL" sz="2000" spc="-16" dirty="0">
                <a:latin typeface="Arial"/>
                <a:cs typeface="Arial"/>
              </a:rPr>
              <a:t>kąta nachylenia trasy</a:t>
            </a:r>
            <a:endParaRPr lang="pl-PL" sz="2000" dirty="0">
              <a:latin typeface="Arial"/>
              <a:cs typeface="Arial"/>
            </a:endParaRPr>
          </a:p>
          <a:p>
            <a:pPr marL="495297" indent="-342900">
              <a:buFont typeface="Wingdings" panose="05000000000000000000" pitchFamily="2" charset="2"/>
              <a:buChar char="q"/>
              <a:tabLst>
                <a:tab pos="297822" algn="l"/>
              </a:tabLst>
            </a:pPr>
            <a:r>
              <a:rPr lang="pl-PL" sz="2000" dirty="0">
                <a:latin typeface="Arial"/>
                <a:cs typeface="Arial"/>
              </a:rPr>
              <a:t>Front</a:t>
            </a:r>
            <a:r>
              <a:rPr lang="pl-PL" sz="2000" spc="-16" dirty="0">
                <a:latin typeface="Arial"/>
                <a:cs typeface="Arial"/>
              </a:rPr>
              <a:t> </a:t>
            </a:r>
            <a:r>
              <a:rPr lang="pl-PL" sz="2000" dirty="0">
                <a:latin typeface="Arial"/>
                <a:cs typeface="Arial"/>
              </a:rPr>
              <a:t>:</a:t>
            </a:r>
            <a:r>
              <a:rPr lang="pl-PL" sz="2000" spc="-24" dirty="0">
                <a:latin typeface="Arial"/>
                <a:cs typeface="Arial"/>
              </a:rPr>
              <a:t> minimum </a:t>
            </a:r>
            <a:r>
              <a:rPr lang="pl-PL" sz="2000" dirty="0">
                <a:latin typeface="Arial"/>
                <a:cs typeface="Arial"/>
              </a:rPr>
              <a:t>1</a:t>
            </a:r>
            <a:r>
              <a:rPr lang="pl-PL" sz="2000" spc="-16" dirty="0">
                <a:latin typeface="Arial"/>
                <a:cs typeface="Arial"/>
              </a:rPr>
              <a:t> </a:t>
            </a:r>
            <a:r>
              <a:rPr lang="pl-PL" sz="2000" dirty="0">
                <a:latin typeface="Arial"/>
                <a:cs typeface="Arial"/>
              </a:rPr>
              <a:t>m</a:t>
            </a:r>
          </a:p>
          <a:p>
            <a:pPr marL="495297" indent="-342900">
              <a:buFont typeface="Wingdings" panose="05000000000000000000" pitchFamily="2" charset="2"/>
              <a:buChar char="q"/>
              <a:tabLst>
                <a:tab pos="297822" algn="l"/>
              </a:tabLst>
            </a:pPr>
            <a:r>
              <a:rPr lang="pl-PL" sz="2000" dirty="0">
                <a:latin typeface="Arial"/>
                <a:cs typeface="Arial"/>
              </a:rPr>
              <a:t>Stopnie</a:t>
            </a:r>
            <a:r>
              <a:rPr lang="pl-PL" sz="2000" spc="-31" dirty="0">
                <a:latin typeface="Arial"/>
                <a:cs typeface="Arial"/>
              </a:rPr>
              <a:t> </a:t>
            </a:r>
            <a:r>
              <a:rPr lang="pl-PL" sz="2000" dirty="0">
                <a:latin typeface="Arial"/>
                <a:cs typeface="Arial"/>
              </a:rPr>
              <a:t>:</a:t>
            </a:r>
            <a:r>
              <a:rPr lang="pl-PL" sz="2000" spc="-31" dirty="0">
                <a:latin typeface="Arial"/>
                <a:cs typeface="Arial"/>
              </a:rPr>
              <a:t> </a:t>
            </a:r>
            <a:r>
              <a:rPr lang="pl-PL" sz="2000" dirty="0">
                <a:latin typeface="Arial"/>
                <a:cs typeface="Arial"/>
              </a:rPr>
              <a:t>głębokość około </a:t>
            </a:r>
            <a:r>
              <a:rPr lang="pl-PL" sz="2000" spc="-47" dirty="0">
                <a:latin typeface="Arial"/>
                <a:cs typeface="Arial"/>
              </a:rPr>
              <a:t> </a:t>
            </a:r>
            <a:r>
              <a:rPr lang="pl-PL" sz="2000" dirty="0">
                <a:latin typeface="Arial"/>
                <a:cs typeface="Arial"/>
              </a:rPr>
              <a:t>0,40</a:t>
            </a:r>
            <a:r>
              <a:rPr lang="pl-PL" sz="2000" spc="-39" dirty="0">
                <a:latin typeface="Arial"/>
                <a:cs typeface="Arial"/>
              </a:rPr>
              <a:t> </a:t>
            </a:r>
            <a:r>
              <a:rPr lang="pl-PL" sz="2000" spc="-78" dirty="0">
                <a:latin typeface="Arial"/>
                <a:cs typeface="Arial"/>
              </a:rPr>
              <a:t>m </a:t>
            </a:r>
            <a:r>
              <a:rPr lang="pl-PL" sz="2000" dirty="0">
                <a:latin typeface="Arial"/>
                <a:cs typeface="Arial"/>
              </a:rPr>
              <a:t>wysokość od</a:t>
            </a:r>
            <a:r>
              <a:rPr lang="pl-PL" sz="2000" spc="-8" dirty="0">
                <a:latin typeface="Arial"/>
                <a:cs typeface="Arial"/>
              </a:rPr>
              <a:t> </a:t>
            </a:r>
            <a:r>
              <a:rPr lang="pl-PL" sz="2000" dirty="0">
                <a:latin typeface="Arial"/>
                <a:cs typeface="Arial"/>
              </a:rPr>
              <a:t>0,20</a:t>
            </a:r>
            <a:r>
              <a:rPr lang="pl-PL" sz="2000" spc="-31" dirty="0">
                <a:latin typeface="Arial"/>
                <a:cs typeface="Arial"/>
              </a:rPr>
              <a:t> </a:t>
            </a:r>
            <a:r>
              <a:rPr lang="pl-PL" sz="2000" dirty="0">
                <a:latin typeface="Arial"/>
                <a:cs typeface="Arial"/>
              </a:rPr>
              <a:t>do</a:t>
            </a:r>
            <a:r>
              <a:rPr lang="pl-PL" sz="2000" spc="-31" dirty="0">
                <a:latin typeface="Arial"/>
                <a:cs typeface="Arial"/>
              </a:rPr>
              <a:t> </a:t>
            </a:r>
            <a:r>
              <a:rPr lang="pl-PL" sz="2000" dirty="0">
                <a:latin typeface="Arial"/>
                <a:cs typeface="Arial"/>
              </a:rPr>
              <a:t>0,30</a:t>
            </a:r>
            <a:r>
              <a:rPr lang="pl-PL" sz="2000" spc="-16" dirty="0">
                <a:latin typeface="Arial"/>
                <a:cs typeface="Arial"/>
              </a:rPr>
              <a:t> </a:t>
            </a:r>
            <a:r>
              <a:rPr lang="pl-PL" sz="2000" spc="-78" dirty="0">
                <a:latin typeface="Arial"/>
                <a:cs typeface="Arial"/>
              </a:rPr>
              <a:t>m</a:t>
            </a:r>
          </a:p>
          <a:p>
            <a:pPr>
              <a:spcBef>
                <a:spcPts val="94"/>
              </a:spcBef>
            </a:pPr>
            <a:endParaRPr sz="1882" dirty="0">
              <a:latin typeface="Arial Black"/>
              <a:cs typeface="Arial Black"/>
            </a:endParaRPr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0A4BBB45-CB76-F814-6B5A-D68BB91F3758}"/>
              </a:ext>
            </a:extLst>
          </p:cNvPr>
          <p:cNvSpPr txBox="1"/>
          <p:nvPr/>
        </p:nvSpPr>
        <p:spPr>
          <a:xfrm>
            <a:off x="1092481" y="10698912"/>
            <a:ext cx="4947521" cy="11999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Przed przeszkodą</a:t>
            </a:r>
            <a:r>
              <a:rPr lang="pl-PL" sz="1800" dirty="0">
                <a:latin typeface="Arial"/>
                <a:cs typeface="Arial"/>
              </a:rPr>
              <a:t> 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endParaRPr lang="pl-PL" dirty="0">
              <a:latin typeface="Arial"/>
              <a:cs typeface="Arial"/>
            </a:endParaRP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00" dirty="0">
                <a:latin typeface="Arial"/>
                <a:cs typeface="Arial"/>
              </a:rPr>
              <a:t>Wolta, wyłamanie, cofnięcie, odmowa, błąd tras </a:t>
            </a:r>
            <a:r>
              <a:rPr lang="pl-PL" sz="1882" b="1" spc="-16" dirty="0">
                <a:latin typeface="Arial"/>
                <a:cs typeface="Arial"/>
              </a:rPr>
              <a:t>:</a:t>
            </a:r>
          </a:p>
        </p:txBody>
      </p:sp>
      <p:pic>
        <p:nvPicPr>
          <p:cNvPr id="43" name="Obraz 42">
            <a:extLst>
              <a:ext uri="{FF2B5EF4-FFF2-40B4-BE49-F238E27FC236}">
                <a16:creationId xmlns:a16="http://schemas.microsoft.com/office/drawing/2014/main" id="{66D1166C-938B-E138-A607-EB1AB528F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072" y="1159209"/>
            <a:ext cx="3984977" cy="1463855"/>
          </a:xfrm>
          <a:prstGeom prst="rect">
            <a:avLst/>
          </a:prstGeom>
        </p:spPr>
      </p:pic>
      <p:grpSp>
        <p:nvGrpSpPr>
          <p:cNvPr id="3" name="object 31">
            <a:extLst>
              <a:ext uri="{FF2B5EF4-FFF2-40B4-BE49-F238E27FC236}">
                <a16:creationId xmlns:a16="http://schemas.microsoft.com/office/drawing/2014/main" id="{D77D7A58-B2AE-16C6-EF19-E56BDFDDA18A}"/>
              </a:ext>
            </a:extLst>
          </p:cNvPr>
          <p:cNvGrpSpPr/>
          <p:nvPr/>
        </p:nvGrpSpPr>
        <p:grpSpPr>
          <a:xfrm>
            <a:off x="7573049" y="1516587"/>
            <a:ext cx="4007223" cy="3231837"/>
            <a:chOff x="5035232" y="852487"/>
            <a:chExt cx="2343785" cy="2170430"/>
          </a:xfrm>
        </p:grpSpPr>
        <p:sp>
          <p:nvSpPr>
            <p:cNvPr id="4" name="object 32">
              <a:extLst>
                <a:ext uri="{FF2B5EF4-FFF2-40B4-BE49-F238E27FC236}">
                  <a16:creationId xmlns:a16="http://schemas.microsoft.com/office/drawing/2014/main" id="{C7AC44DD-8B86-9840-14A5-664057E528C4}"/>
                </a:ext>
              </a:extLst>
            </p:cNvPr>
            <p:cNvSpPr/>
            <p:nvPr/>
          </p:nvSpPr>
          <p:spPr>
            <a:xfrm>
              <a:off x="5116195" y="933450"/>
              <a:ext cx="2262505" cy="2089150"/>
            </a:xfrm>
            <a:custGeom>
              <a:avLst/>
              <a:gdLst/>
              <a:ahLst/>
              <a:cxnLst/>
              <a:rect l="l" t="t" r="r" b="b"/>
              <a:pathLst>
                <a:path w="2262504" h="2089150">
                  <a:moveTo>
                    <a:pt x="2262504" y="0"/>
                  </a:moveTo>
                  <a:lnTo>
                    <a:pt x="0" y="0"/>
                  </a:lnTo>
                  <a:lnTo>
                    <a:pt x="0" y="2089150"/>
                  </a:lnTo>
                  <a:lnTo>
                    <a:pt x="2262504" y="2089150"/>
                  </a:lnTo>
                  <a:lnTo>
                    <a:pt x="2262504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33">
              <a:extLst>
                <a:ext uri="{FF2B5EF4-FFF2-40B4-BE49-F238E27FC236}">
                  <a16:creationId xmlns:a16="http://schemas.microsoft.com/office/drawing/2014/main" id="{FEE0D28E-FF7C-1842-C89B-87D71F025950}"/>
                </a:ext>
              </a:extLst>
            </p:cNvPr>
            <p:cNvSpPr/>
            <p:nvPr/>
          </p:nvSpPr>
          <p:spPr>
            <a:xfrm>
              <a:off x="5039995" y="857250"/>
              <a:ext cx="2262505" cy="2089150"/>
            </a:xfrm>
            <a:custGeom>
              <a:avLst/>
              <a:gdLst/>
              <a:ahLst/>
              <a:cxnLst/>
              <a:rect l="l" t="t" r="r" b="b"/>
              <a:pathLst>
                <a:path w="2262504" h="2089150">
                  <a:moveTo>
                    <a:pt x="2262504" y="0"/>
                  </a:moveTo>
                  <a:lnTo>
                    <a:pt x="0" y="0"/>
                  </a:lnTo>
                  <a:lnTo>
                    <a:pt x="0" y="2089150"/>
                  </a:lnTo>
                  <a:lnTo>
                    <a:pt x="2262504" y="2089150"/>
                  </a:lnTo>
                  <a:lnTo>
                    <a:pt x="22625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34">
              <a:extLst>
                <a:ext uri="{FF2B5EF4-FFF2-40B4-BE49-F238E27FC236}">
                  <a16:creationId xmlns:a16="http://schemas.microsoft.com/office/drawing/2014/main" id="{7B63A908-8742-5321-E590-198097341622}"/>
                </a:ext>
              </a:extLst>
            </p:cNvPr>
            <p:cNvSpPr/>
            <p:nvPr/>
          </p:nvSpPr>
          <p:spPr>
            <a:xfrm>
              <a:off x="5039995" y="857250"/>
              <a:ext cx="2262505" cy="2089150"/>
            </a:xfrm>
            <a:custGeom>
              <a:avLst/>
              <a:gdLst/>
              <a:ahLst/>
              <a:cxnLst/>
              <a:rect l="l" t="t" r="r" b="b"/>
              <a:pathLst>
                <a:path w="2262504" h="2089150">
                  <a:moveTo>
                    <a:pt x="0" y="2089150"/>
                  </a:moveTo>
                  <a:lnTo>
                    <a:pt x="2262504" y="2089150"/>
                  </a:lnTo>
                  <a:lnTo>
                    <a:pt x="2262504" y="0"/>
                  </a:lnTo>
                  <a:lnTo>
                    <a:pt x="0" y="0"/>
                  </a:lnTo>
                  <a:lnTo>
                    <a:pt x="0" y="20891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35">
              <a:extLst>
                <a:ext uri="{FF2B5EF4-FFF2-40B4-BE49-F238E27FC236}">
                  <a16:creationId xmlns:a16="http://schemas.microsoft.com/office/drawing/2014/main" id="{52191B89-A4E6-75B5-B842-4536D2CB7F2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66107" y="1039319"/>
              <a:ext cx="1997811" cy="1876363"/>
            </a:xfrm>
            <a:prstGeom prst="rect">
              <a:avLst/>
            </a:prstGeom>
          </p:spPr>
        </p:pic>
        <p:sp>
          <p:nvSpPr>
            <p:cNvPr id="11" name="object 36">
              <a:extLst>
                <a:ext uri="{FF2B5EF4-FFF2-40B4-BE49-F238E27FC236}">
                  <a16:creationId xmlns:a16="http://schemas.microsoft.com/office/drawing/2014/main" id="{2E02E32B-9467-9A7C-D4D6-E792B1B4CBAD}"/>
                </a:ext>
              </a:extLst>
            </p:cNvPr>
            <p:cNvSpPr/>
            <p:nvPr/>
          </p:nvSpPr>
          <p:spPr>
            <a:xfrm>
              <a:off x="5151871" y="1025055"/>
              <a:ext cx="2020570" cy="1886585"/>
            </a:xfrm>
            <a:custGeom>
              <a:avLst/>
              <a:gdLst/>
              <a:ahLst/>
              <a:cxnLst/>
              <a:rect l="l" t="t" r="r" b="b"/>
              <a:pathLst>
                <a:path w="2020570" h="1886585">
                  <a:moveTo>
                    <a:pt x="0" y="1886006"/>
                  </a:moveTo>
                  <a:lnTo>
                    <a:pt x="2020045" y="1886006"/>
                  </a:lnTo>
                  <a:lnTo>
                    <a:pt x="2020045" y="0"/>
                  </a:lnTo>
                  <a:lnTo>
                    <a:pt x="0" y="0"/>
                  </a:lnTo>
                  <a:lnTo>
                    <a:pt x="0" y="1886006"/>
                  </a:lnTo>
                  <a:close/>
                </a:path>
              </a:pathLst>
            </a:custGeom>
            <a:ln w="94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90978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3486" y="10643497"/>
            <a:ext cx="4196279" cy="389448"/>
          </a:xfrm>
          <a:prstGeom prst="rect">
            <a:avLst/>
          </a:prstGeom>
        </p:spPr>
        <p:txBody>
          <a:bodyPr vert="horz" wrap="square" lIns="0" tIns="19922" rIns="0" bIns="0" rtlCol="0">
            <a:spAutoFit/>
          </a:bodyPr>
          <a:lstStyle/>
          <a:p>
            <a:pPr marL="19921">
              <a:spcBef>
                <a:spcPts val="157"/>
              </a:spcBef>
            </a:pP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Błędy za efektywność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3486" y="12409339"/>
            <a:ext cx="4938755" cy="12255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Podczas przeszkody: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  <a:endParaRPr sz="1882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4718" y="13079806"/>
            <a:ext cx="4947522" cy="2519503"/>
          </a:xfrm>
          <a:prstGeom prst="rect">
            <a:avLst/>
          </a:prstGeom>
          <a:solidFill>
            <a:srgbClr val="FFE499"/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2000" dirty="0">
                <a:solidFill>
                  <a:srgbClr val="805F00"/>
                </a:solidFill>
                <a:latin typeface="Arial Black"/>
                <a:cs typeface="Arial Black"/>
              </a:rPr>
              <a:t>Niebezpieczne sytuacje:</a:t>
            </a:r>
          </a:p>
          <a:p>
            <a:pPr marL="153670" marR="12065" indent="-135890">
              <a:spcBef>
                <a:spcPts val="60"/>
              </a:spcBef>
              <a:buChar char="-"/>
              <a:tabLst>
                <a:tab pos="153670" algn="l"/>
              </a:tabLst>
            </a:pPr>
            <a:r>
              <a:rPr lang="pl-PL" sz="2000" dirty="0">
                <a:solidFill>
                  <a:srgbClr val="805F00"/>
                </a:solidFill>
                <a:latin typeface="Arial Black"/>
                <a:cs typeface="Arial Black"/>
              </a:rPr>
              <a:t>-</a:t>
            </a:r>
            <a:r>
              <a:rPr lang="pl-PL" sz="2000" dirty="0">
                <a:latin typeface="Arial"/>
                <a:cs typeface="Arial"/>
              </a:rPr>
              <a:t>Utrata</a:t>
            </a:r>
            <a:r>
              <a:rPr lang="pl-PL" sz="2000" baseline="0" dirty="0">
                <a:latin typeface="Arial"/>
                <a:cs typeface="Arial"/>
              </a:rPr>
              <a:t> równowagi przez jeźdźca</a:t>
            </a:r>
            <a:endParaRPr lang="pl-PL" sz="2000" dirty="0">
              <a:latin typeface="Arial"/>
              <a:cs typeface="Arial"/>
            </a:endParaRPr>
          </a:p>
          <a:p>
            <a:pPr marL="153670" marR="12065" indent="-135890">
              <a:buChar char="-"/>
              <a:tabLst>
                <a:tab pos="153670" algn="l"/>
              </a:tabLst>
            </a:pPr>
            <a:r>
              <a:rPr lang="pl-PL" sz="2000" dirty="0">
                <a:latin typeface="Arial"/>
                <a:cs typeface="Arial"/>
              </a:rPr>
              <a:t>Jeździec potrącony przez konia</a:t>
            </a:r>
          </a:p>
          <a:p>
            <a:pPr marL="17780" marR="434975" indent="135890">
              <a:spcBef>
                <a:spcPts val="65"/>
              </a:spcBef>
              <a:buChar char="-"/>
              <a:tabLst>
                <a:tab pos="153670" algn="l"/>
              </a:tabLst>
            </a:pPr>
            <a:r>
              <a:rPr lang="pl-PL" sz="2000" dirty="0">
                <a:latin typeface="Arial"/>
                <a:cs typeface="Arial"/>
              </a:rPr>
              <a:t>Wodze na ziemi lub dotykające przeszkody</a:t>
            </a:r>
          </a:p>
          <a:p>
            <a:pPr marL="153670" indent="-135890">
              <a:buChar char="-"/>
              <a:tabLst>
                <a:tab pos="153670" algn="l"/>
              </a:tabLst>
            </a:pPr>
            <a:r>
              <a:rPr lang="pl-PL" sz="2000" dirty="0">
                <a:latin typeface="Arial"/>
                <a:cs typeface="Arial"/>
              </a:rPr>
              <a:t>Jeździec</a:t>
            </a:r>
            <a:r>
              <a:rPr lang="pl-PL" sz="2000" baseline="0" dirty="0">
                <a:latin typeface="Arial"/>
                <a:cs typeface="Arial"/>
              </a:rPr>
              <a:t> pozostający w tyle poza linią łopatek konia</a:t>
            </a:r>
            <a:endParaRPr lang="pl-PL" sz="2000" dirty="0">
              <a:latin typeface="Arial"/>
              <a:cs typeface="Arial"/>
            </a:endParaRPr>
          </a:p>
          <a:p>
            <a:pPr marL="27890">
              <a:spcBef>
                <a:spcPts val="188"/>
              </a:spcBef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-</a:t>
            </a:r>
            <a:endParaRPr sz="1882" dirty="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57975" y="10639512"/>
            <a:ext cx="4909671" cy="4919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2400" dirty="0">
                <a:solidFill>
                  <a:srgbClr val="385522"/>
                </a:solidFill>
                <a:latin typeface="Arial Black"/>
                <a:cs typeface="Arial Black"/>
              </a:rPr>
              <a:t>Ocena stylu:</a:t>
            </a:r>
          </a:p>
          <a:p>
            <a:pPr marL="27890">
              <a:spcBef>
                <a:spcPts val="188"/>
              </a:spcBef>
            </a:pPr>
            <a:endParaRPr lang="pl-PL" sz="2400" dirty="0">
              <a:latin typeface="Arial Black"/>
              <a:cs typeface="Arial Black"/>
            </a:endParaRPr>
          </a:p>
          <a:p>
            <a:pPr marL="27890" marR="775932">
              <a:lnSpc>
                <a:spcPts val="2165"/>
              </a:lnSpc>
            </a:pPr>
            <a:r>
              <a:rPr lang="pl-PL" sz="2000" b="1" dirty="0">
                <a:latin typeface="Arial"/>
                <a:cs typeface="Arial"/>
              </a:rPr>
              <a:t>Jeździec nie dalej w tyle niż na wysokości linii łopatek konia</a:t>
            </a:r>
          </a:p>
          <a:p>
            <a:pPr marL="27890" marR="775932">
              <a:lnSpc>
                <a:spcPts val="2165"/>
              </a:lnSpc>
            </a:pPr>
            <a:r>
              <a:rPr lang="pl-PL" sz="2000" b="1" dirty="0">
                <a:latin typeface="Arial"/>
                <a:cs typeface="Arial"/>
              </a:rPr>
              <a:t>Regularny ruch naprzód</a:t>
            </a:r>
            <a:endParaRPr lang="pl-PL" sz="2000" dirty="0">
              <a:latin typeface="Arial"/>
              <a:cs typeface="Arial"/>
            </a:endParaRPr>
          </a:p>
          <a:p>
            <a:pPr marL="27890" marR="1947299">
              <a:lnSpc>
                <a:spcPts val="4329"/>
              </a:lnSpc>
              <a:spcBef>
                <a:spcPts val="431"/>
              </a:spcBef>
            </a:pPr>
            <a:r>
              <a:rPr lang="pl-PL" sz="2400" b="1" dirty="0">
                <a:latin typeface="Arial"/>
                <a:cs typeface="Arial"/>
              </a:rPr>
              <a:t>Kontrola trasy</a:t>
            </a:r>
          </a:p>
          <a:p>
            <a:pPr marL="27890" marR="1947299">
              <a:lnSpc>
                <a:spcPts val="4329"/>
              </a:lnSpc>
              <a:spcBef>
                <a:spcPts val="431"/>
              </a:spcBef>
            </a:pPr>
            <a:endParaRPr lang="pl-PL" sz="2400" dirty="0">
              <a:latin typeface="Arial"/>
              <a:cs typeface="Arial"/>
            </a:endParaRPr>
          </a:p>
          <a:p>
            <a:pPr marL="27890"/>
            <a:r>
              <a:rPr lang="pl-PL" sz="2400" dirty="0">
                <a:latin typeface="Arial"/>
                <a:cs typeface="Arial"/>
              </a:rPr>
              <a:t>Koń utrzymany w linii prostopadłej do frontu przeszkody</a:t>
            </a:r>
          </a:p>
          <a:p>
            <a:pPr marL="27890">
              <a:spcBef>
                <a:spcPts val="188"/>
              </a:spcBef>
            </a:pPr>
            <a:endParaRPr lang="pl-PL" sz="2400" dirty="0">
              <a:solidFill>
                <a:srgbClr val="385522"/>
              </a:solidFill>
              <a:latin typeface="Arial Black"/>
              <a:cs typeface="Arial Black"/>
            </a:endParaRPr>
          </a:p>
          <a:p>
            <a:pPr marL="370790" indent="-342900">
              <a:spcBef>
                <a:spcPts val="188"/>
              </a:spcBef>
              <a:buFont typeface="Wingdings" panose="05000000000000000000" pitchFamily="2" charset="2"/>
              <a:buChar char="Ø"/>
            </a:pPr>
            <a:endParaRPr lang="pl-PL" sz="1882" dirty="0">
              <a:latin typeface="Arial Black"/>
              <a:cs typeface="Arial Black"/>
            </a:endParaRPr>
          </a:p>
          <a:p>
            <a:pPr marL="370790" indent="-342900">
              <a:spcBef>
                <a:spcPts val="188"/>
              </a:spcBef>
              <a:buFont typeface="Wingdings" panose="05000000000000000000" pitchFamily="2" charset="2"/>
              <a:buChar char="Ø"/>
            </a:pPr>
            <a:endParaRPr sz="1882" dirty="0">
              <a:latin typeface="Arial Black"/>
              <a:cs typeface="Arial Black"/>
            </a:endParaRPr>
          </a:p>
          <a:p>
            <a:pPr>
              <a:spcBef>
                <a:spcPts val="243"/>
              </a:spcBef>
            </a:pPr>
            <a:endParaRPr sz="1882" dirty="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2798" y="3263153"/>
            <a:ext cx="3481007" cy="1629624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9765" rIns="0" bIns="0" rtlCol="0">
            <a:spAutoFit/>
          </a:bodyPr>
          <a:lstStyle/>
          <a:p>
            <a:pPr marL="150405">
              <a:spcBef>
                <a:spcPts val="471"/>
              </a:spcBef>
            </a:pPr>
            <a:r>
              <a:rPr sz="1882" b="1" spc="-16" dirty="0">
                <a:latin typeface="Georgia"/>
                <a:cs typeface="Georgia"/>
              </a:rPr>
              <a:t>Gr</a:t>
            </a:r>
            <a:r>
              <a:rPr lang="pl-PL" sz="1882" b="1" spc="-16" dirty="0" err="1">
                <a:latin typeface="Georgia"/>
                <a:cs typeface="Georgia"/>
              </a:rPr>
              <a:t>upa</a:t>
            </a:r>
            <a:r>
              <a:rPr sz="1882" b="1" spc="47" dirty="0">
                <a:latin typeface="Georgia"/>
                <a:cs typeface="Georgia"/>
              </a:rPr>
              <a:t> </a:t>
            </a:r>
            <a:r>
              <a:rPr sz="1882" b="1" spc="-78" dirty="0">
                <a:latin typeface="Georgia"/>
                <a:cs typeface="Georgia"/>
              </a:rPr>
              <a:t>:</a:t>
            </a:r>
            <a:r>
              <a:rPr lang="pl-PL" sz="1882" b="1" spc="-78" dirty="0">
                <a:latin typeface="Georgia"/>
                <a:cs typeface="Georgia"/>
              </a:rPr>
              <a:t> 4</a:t>
            </a:r>
          </a:p>
          <a:p>
            <a:pPr marL="150405" algn="ctr">
              <a:spcBef>
                <a:spcPts val="463"/>
              </a:spcBef>
            </a:pPr>
            <a:r>
              <a:rPr lang="pl-PL" sz="2800" b="1" i="1" spc="-16" dirty="0">
                <a:latin typeface="Georgia" panose="02040502050405020303" pitchFamily="18" charset="0"/>
                <a:cs typeface="Bookman Old Style"/>
              </a:rPr>
              <a:t>Sprowadzanie konia ze schodów</a:t>
            </a:r>
          </a:p>
          <a:p>
            <a:pPr marL="150405">
              <a:spcBef>
                <a:spcPts val="471"/>
              </a:spcBef>
            </a:pPr>
            <a:endParaRPr lang="pl-PL" sz="1882" b="1" spc="-78" dirty="0">
              <a:latin typeface="Georgia"/>
              <a:cs typeface="Georg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52039" y="1114345"/>
            <a:ext cx="1170279" cy="1354411"/>
            <a:chOff x="513397" y="703897"/>
            <a:chExt cx="1115695" cy="1206500"/>
          </a:xfrm>
        </p:grpSpPr>
        <p:sp>
          <p:nvSpPr>
            <p:cNvPr id="19" name="object 19"/>
            <p:cNvSpPr/>
            <p:nvPr/>
          </p:nvSpPr>
          <p:spPr>
            <a:xfrm>
              <a:off x="594359" y="7848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4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0" name="object 20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1" name="object 21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0" y="1125220"/>
                  </a:moveTo>
                  <a:lnTo>
                    <a:pt x="1034415" y="1125220"/>
                  </a:lnTo>
                  <a:lnTo>
                    <a:pt x="1034415" y="0"/>
                  </a:lnTo>
                  <a:lnTo>
                    <a:pt x="0" y="0"/>
                  </a:lnTo>
                  <a:lnTo>
                    <a:pt x="0" y="11252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044" y="758824"/>
              <a:ext cx="923925" cy="114744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819375" y="5197288"/>
            <a:ext cx="5062865" cy="33755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txBody>
          <a:bodyPr vert="horz" wrap="square" lIns="0" tIns="104588" rIns="0" bIns="0" rtlCol="0">
            <a:spAutoFit/>
          </a:bodyPr>
          <a:lstStyle/>
          <a:p>
            <a:pPr marL="150405">
              <a:spcBef>
                <a:spcPts val="824"/>
              </a:spcBef>
            </a:pPr>
            <a:r>
              <a:rPr lang="pl-PL" sz="2400" dirty="0">
                <a:latin typeface="Arial Black"/>
                <a:cs typeface="Arial Black"/>
              </a:rPr>
              <a:t>Sprzęt</a:t>
            </a:r>
          </a:p>
          <a:p>
            <a:pPr>
              <a:spcBef>
                <a:spcPts val="94"/>
              </a:spcBef>
            </a:pPr>
            <a:endParaRPr lang="pl-PL" sz="2400" dirty="0">
              <a:latin typeface="Arial Black"/>
              <a:cs typeface="Arial Black"/>
            </a:endParaRPr>
          </a:p>
          <a:p>
            <a:pPr marL="635742" indent="-342900">
              <a:lnSpc>
                <a:spcPct val="150000"/>
              </a:lnSpc>
              <a:spcBef>
                <a:spcPts val="8"/>
              </a:spcBef>
              <a:buFont typeface="Wingdings" panose="05000000000000000000" pitchFamily="2" charset="2"/>
              <a:buChar char="q"/>
              <a:tabLst>
                <a:tab pos="439263" algn="l"/>
              </a:tabLst>
            </a:pPr>
            <a:r>
              <a:rPr lang="pl-PL" sz="2400" b="1" dirty="0">
                <a:latin typeface="Arial"/>
                <a:cs typeface="Arial"/>
              </a:rPr>
              <a:t>2 czerwone chorągiewki</a:t>
            </a:r>
          </a:p>
          <a:p>
            <a:pPr marL="635742" indent="-342900">
              <a:lnSpc>
                <a:spcPct val="150000"/>
              </a:lnSpc>
              <a:spcBef>
                <a:spcPts val="8"/>
              </a:spcBef>
              <a:buFont typeface="Wingdings" panose="05000000000000000000" pitchFamily="2" charset="2"/>
              <a:buChar char="q"/>
              <a:tabLst>
                <a:tab pos="439263" algn="l"/>
              </a:tabLst>
            </a:pPr>
            <a:r>
              <a:rPr lang="pl-PL" sz="2400" b="1" dirty="0">
                <a:latin typeface="Arial"/>
                <a:cs typeface="Arial"/>
              </a:rPr>
              <a:t>2</a:t>
            </a:r>
            <a:r>
              <a:rPr lang="pl-PL" sz="2400" b="1" spc="-8" dirty="0">
                <a:latin typeface="Arial"/>
                <a:cs typeface="Arial"/>
              </a:rPr>
              <a:t> </a:t>
            </a:r>
            <a:r>
              <a:rPr lang="pl-PL" sz="2400" b="1" dirty="0">
                <a:latin typeface="Arial"/>
                <a:cs typeface="Arial"/>
              </a:rPr>
              <a:t>białe chorągiewki</a:t>
            </a:r>
          </a:p>
          <a:p>
            <a:pPr marL="635742" indent="-342900">
              <a:lnSpc>
                <a:spcPct val="150000"/>
              </a:lnSpc>
              <a:spcBef>
                <a:spcPts val="8"/>
              </a:spcBef>
              <a:buFont typeface="Wingdings" panose="05000000000000000000" pitchFamily="2" charset="2"/>
              <a:buChar char="q"/>
              <a:tabLst>
                <a:tab pos="439263" algn="l"/>
              </a:tabLst>
            </a:pPr>
            <a:r>
              <a:rPr lang="pl-PL" sz="2400" b="1" dirty="0">
                <a:latin typeface="Arial"/>
                <a:cs typeface="Arial"/>
              </a:rPr>
              <a:t>1 </a:t>
            </a:r>
            <a:r>
              <a:rPr lang="pl-PL" sz="2400" b="1" spc="-16" dirty="0">
                <a:latin typeface="Arial"/>
                <a:cs typeface="Arial"/>
              </a:rPr>
              <a:t>numer</a:t>
            </a:r>
          </a:p>
          <a:p>
            <a:pPr marL="635742" indent="-342900">
              <a:lnSpc>
                <a:spcPct val="150000"/>
              </a:lnSpc>
              <a:spcBef>
                <a:spcPts val="8"/>
              </a:spcBef>
              <a:buFont typeface="Wingdings" panose="05000000000000000000" pitchFamily="2" charset="2"/>
              <a:buChar char="q"/>
              <a:tabLst>
                <a:tab pos="439263" algn="l"/>
              </a:tabLst>
            </a:pPr>
            <a:r>
              <a:rPr lang="pl-PL" sz="2400" b="1" dirty="0">
                <a:latin typeface="Arial"/>
                <a:cs typeface="Arial"/>
              </a:rPr>
              <a:t>Znaczniki trasy przeszkody</a:t>
            </a:r>
          </a:p>
          <a:p>
            <a:pPr>
              <a:spcBef>
                <a:spcPts val="94"/>
              </a:spcBef>
            </a:pPr>
            <a:endParaRPr sz="1882" dirty="0">
              <a:latin typeface="Arial Black"/>
              <a:cs typeface="Arial Black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605653"/>
              </p:ext>
            </p:extLst>
          </p:nvPr>
        </p:nvGraphicFramePr>
        <p:xfrm>
          <a:off x="4314709" y="2750832"/>
          <a:ext cx="2948535" cy="18723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8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59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5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X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037464"/>
                  </a:ext>
                </a:extLst>
              </a:tr>
              <a:tr h="467590">
                <a:tc>
                  <a:txBody>
                    <a:bodyPr/>
                    <a:lstStyle/>
                    <a:p>
                      <a:pPr marL="185420" marR="179070" indent="59055" algn="ctr">
                        <a:lnSpc>
                          <a:spcPts val="1150"/>
                        </a:lnSpc>
                        <a:spcBef>
                          <a:spcPts val="59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175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X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6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pl-PL" sz="1600" dirty="0">
                          <a:latin typeface="Times New Roman"/>
                          <a:cs typeface="Times New Roman"/>
                        </a:rPr>
                        <a:t>***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X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211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841665"/>
                  </a:ext>
                </a:extLst>
              </a:tr>
            </a:tbl>
          </a:graphicData>
        </a:graphic>
      </p:graphicFrame>
      <p:sp>
        <p:nvSpPr>
          <p:cNvPr id="32" name="object 32"/>
          <p:cNvSpPr txBox="1"/>
          <p:nvPr/>
        </p:nvSpPr>
        <p:spPr>
          <a:xfrm>
            <a:off x="812799" y="9390597"/>
            <a:ext cx="10671984" cy="861121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8573" rIns="0" bIns="0" rtlCol="0">
            <a:spAutoFit/>
          </a:bodyPr>
          <a:lstStyle/>
          <a:p>
            <a:pPr marL="4980" algn="ctr">
              <a:spcBef>
                <a:spcPts val="855"/>
              </a:spcBef>
            </a:pP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Cel: Sprowadzanie konia ze schodów</a:t>
            </a:r>
          </a:p>
          <a:p>
            <a:pPr algn="ctr">
              <a:spcBef>
                <a:spcPts val="125"/>
              </a:spcBef>
            </a:pPr>
            <a:r>
              <a:rPr lang="pl-PL" sz="2400" dirty="0">
                <a:latin typeface="Arial"/>
                <a:cs typeface="Arial"/>
              </a:rPr>
              <a:t>Pokonanie przeszkody z koniem w ręku z utrzymaniem stępa</a:t>
            </a:r>
          </a:p>
        </p:txBody>
      </p:sp>
      <p:grpSp>
        <p:nvGrpSpPr>
          <p:cNvPr id="34" name="object 34"/>
          <p:cNvGrpSpPr/>
          <p:nvPr/>
        </p:nvGrpSpPr>
        <p:grpSpPr>
          <a:xfrm>
            <a:off x="7573049" y="1556991"/>
            <a:ext cx="4007223" cy="3191434"/>
            <a:chOff x="4814570" y="824864"/>
            <a:chExt cx="2554605" cy="2034539"/>
          </a:xfrm>
        </p:grpSpPr>
        <p:sp>
          <p:nvSpPr>
            <p:cNvPr id="35" name="object 35"/>
            <p:cNvSpPr/>
            <p:nvPr/>
          </p:nvSpPr>
          <p:spPr>
            <a:xfrm>
              <a:off x="4890770" y="9010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6" name="object 36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7" name="object 37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0" y="1958339"/>
                  </a:moveTo>
                  <a:lnTo>
                    <a:pt x="2478404" y="1958339"/>
                  </a:lnTo>
                  <a:lnTo>
                    <a:pt x="2478404" y="0"/>
                  </a:lnTo>
                  <a:lnTo>
                    <a:pt x="0" y="0"/>
                  </a:lnTo>
                  <a:lnTo>
                    <a:pt x="0" y="195833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</p:grpSp>
      <p:pic>
        <p:nvPicPr>
          <p:cNvPr id="7" name="Obraz 6">
            <a:extLst>
              <a:ext uri="{FF2B5EF4-FFF2-40B4-BE49-F238E27FC236}">
                <a16:creationId xmlns:a16="http://schemas.microsoft.com/office/drawing/2014/main" id="{B157F88A-7E5C-0405-BFD1-A428B461A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78" y="1269218"/>
            <a:ext cx="1047750" cy="1047750"/>
          </a:xfrm>
          <a:prstGeom prst="rect">
            <a:avLst/>
          </a:prstGeom>
        </p:spPr>
      </p:pic>
      <p:sp>
        <p:nvSpPr>
          <p:cNvPr id="33" name="object 26">
            <a:extLst>
              <a:ext uri="{FF2B5EF4-FFF2-40B4-BE49-F238E27FC236}">
                <a16:creationId xmlns:a16="http://schemas.microsoft.com/office/drawing/2014/main" id="{8D46B11A-F125-B600-F6F8-DAEE3F991EDF}"/>
              </a:ext>
            </a:extLst>
          </p:cNvPr>
          <p:cNvSpPr txBox="1"/>
          <p:nvPr/>
        </p:nvSpPr>
        <p:spPr>
          <a:xfrm>
            <a:off x="6095999" y="5248181"/>
            <a:ext cx="5484273" cy="353456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  <a:effectLst/>
        </p:spPr>
        <p:txBody>
          <a:bodyPr vert="horz" wrap="square" lIns="0" tIns="104588" rIns="0" bIns="0" rtlCol="0">
            <a:spAutoFit/>
          </a:bodyPr>
          <a:lstStyle/>
          <a:p>
            <a:pPr marL="297822" indent="-145425">
              <a:lnSpc>
                <a:spcPts val="2212"/>
              </a:lnSpc>
              <a:spcBef>
                <a:spcPts val="2259"/>
              </a:spcBef>
              <a:buChar char="-"/>
              <a:tabLst>
                <a:tab pos="297822" algn="l"/>
              </a:tabLst>
            </a:pPr>
            <a:r>
              <a:rPr lang="pl-PL" sz="2400" dirty="0">
                <a:latin typeface="Arial Black"/>
                <a:cs typeface="Arial Black"/>
              </a:rPr>
              <a:t>Właściwości:</a:t>
            </a:r>
          </a:p>
          <a:p>
            <a:pPr marL="495297" indent="-342900">
              <a:spcBef>
                <a:spcPts val="2259"/>
              </a:spcBef>
              <a:buFont typeface="Wingdings" panose="05000000000000000000" pitchFamily="2" charset="2"/>
              <a:buChar char="q"/>
              <a:tabLst>
                <a:tab pos="297822" algn="l"/>
              </a:tabLst>
            </a:pPr>
            <a:r>
              <a:rPr lang="pl-PL" sz="2400" dirty="0">
                <a:latin typeface="Arial"/>
                <a:cs typeface="Arial"/>
              </a:rPr>
              <a:t>Schody naturalne lub zbudowane</a:t>
            </a:r>
          </a:p>
          <a:p>
            <a:pPr marL="495297" indent="-342900">
              <a:spcBef>
                <a:spcPts val="2259"/>
              </a:spcBef>
              <a:buFont typeface="Wingdings" panose="05000000000000000000" pitchFamily="2" charset="2"/>
              <a:buChar char="q"/>
              <a:tabLst>
                <a:tab pos="297822" algn="l"/>
              </a:tabLst>
            </a:pPr>
            <a:r>
              <a:rPr lang="pl-PL" sz="2400" dirty="0">
                <a:latin typeface="Arial"/>
                <a:cs typeface="Arial"/>
              </a:rPr>
              <a:t>Długość</a:t>
            </a:r>
            <a:r>
              <a:rPr lang="pl-PL" sz="2400" spc="-8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:</a:t>
            </a:r>
            <a:r>
              <a:rPr lang="pl-PL" sz="2400" spc="-16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5</a:t>
            </a:r>
            <a:r>
              <a:rPr lang="pl-PL" sz="2400" spc="-24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do</a:t>
            </a:r>
            <a:r>
              <a:rPr lang="pl-PL" sz="2400" spc="-8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10</a:t>
            </a:r>
            <a:r>
              <a:rPr lang="pl-PL" sz="2400" spc="-31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m</a:t>
            </a:r>
            <a:r>
              <a:rPr lang="pl-PL" sz="2400" spc="-16" dirty="0">
                <a:latin typeface="Arial"/>
                <a:cs typeface="Arial"/>
              </a:rPr>
              <a:t> w zależności od  </a:t>
            </a:r>
          </a:p>
          <a:p>
            <a:pPr marL="152397" marR="733099">
              <a:spcBef>
                <a:spcPts val="102"/>
              </a:spcBef>
              <a:tabLst>
                <a:tab pos="297822" algn="l"/>
              </a:tabLst>
            </a:pPr>
            <a:r>
              <a:rPr lang="pl-PL" sz="2400" spc="-16" dirty="0">
                <a:latin typeface="Arial"/>
                <a:cs typeface="Arial"/>
              </a:rPr>
              <a:t>  kąta nachylenia trasy</a:t>
            </a:r>
          </a:p>
          <a:p>
            <a:pPr marL="495297" marR="733099" indent="-342900">
              <a:spcBef>
                <a:spcPts val="102"/>
              </a:spcBef>
              <a:buFont typeface="Wingdings" panose="05000000000000000000" pitchFamily="2" charset="2"/>
              <a:buChar char="q"/>
              <a:tabLst>
                <a:tab pos="297822" algn="l"/>
              </a:tabLst>
            </a:pPr>
            <a:r>
              <a:rPr lang="pl-PL" sz="2400" dirty="0">
                <a:latin typeface="Arial"/>
                <a:cs typeface="Arial"/>
              </a:rPr>
              <a:t>Front</a:t>
            </a:r>
            <a:r>
              <a:rPr lang="pl-PL" sz="2400" spc="-16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:</a:t>
            </a:r>
            <a:r>
              <a:rPr lang="pl-PL" sz="2400" spc="-24" dirty="0">
                <a:latin typeface="Arial"/>
                <a:cs typeface="Arial"/>
              </a:rPr>
              <a:t> minimum </a:t>
            </a:r>
            <a:r>
              <a:rPr lang="pl-PL" sz="2400" dirty="0">
                <a:latin typeface="Arial"/>
                <a:cs typeface="Arial"/>
              </a:rPr>
              <a:t>1</a:t>
            </a:r>
            <a:r>
              <a:rPr lang="pl-PL" sz="2400" spc="-16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m</a:t>
            </a:r>
          </a:p>
          <a:p>
            <a:pPr marL="495297" marR="733099" indent="-342900">
              <a:spcBef>
                <a:spcPts val="102"/>
              </a:spcBef>
              <a:buFont typeface="Wingdings" panose="05000000000000000000" pitchFamily="2" charset="2"/>
              <a:buChar char="q"/>
              <a:tabLst>
                <a:tab pos="297822" algn="l"/>
              </a:tabLst>
            </a:pPr>
            <a:r>
              <a:rPr lang="pl-PL" sz="2400" dirty="0">
                <a:latin typeface="Arial"/>
                <a:cs typeface="Arial"/>
              </a:rPr>
              <a:t>Stopnie:</a:t>
            </a:r>
            <a:r>
              <a:rPr lang="pl-PL" sz="2400" spc="-31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głębokość około </a:t>
            </a:r>
            <a:r>
              <a:rPr lang="pl-PL" sz="2400" spc="-47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0,40 </a:t>
            </a:r>
            <a:r>
              <a:rPr lang="pl-PL" sz="2400" spc="-78" dirty="0">
                <a:latin typeface="Arial"/>
                <a:cs typeface="Arial"/>
              </a:rPr>
              <a:t>m, </a:t>
            </a:r>
            <a:r>
              <a:rPr lang="pl-PL" sz="2400" dirty="0">
                <a:latin typeface="Arial"/>
                <a:cs typeface="Arial"/>
              </a:rPr>
              <a:t>wysokość od</a:t>
            </a:r>
            <a:r>
              <a:rPr lang="pl-PL" sz="2400" spc="-8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0,20</a:t>
            </a:r>
            <a:r>
              <a:rPr lang="pl-PL" sz="2400" spc="-31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do</a:t>
            </a:r>
            <a:r>
              <a:rPr lang="pl-PL" sz="2400" spc="-31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0,30</a:t>
            </a:r>
            <a:r>
              <a:rPr lang="pl-PL" sz="2400" spc="-16" dirty="0">
                <a:latin typeface="Arial"/>
                <a:cs typeface="Arial"/>
              </a:rPr>
              <a:t> </a:t>
            </a:r>
            <a:r>
              <a:rPr lang="pl-PL" sz="2400" spc="-78" dirty="0">
                <a:latin typeface="Arial"/>
                <a:cs typeface="Arial"/>
              </a:rPr>
              <a:t>m</a:t>
            </a:r>
            <a:endParaRPr sz="2400" dirty="0">
              <a:latin typeface="Arial Black"/>
              <a:cs typeface="Arial Black"/>
            </a:endParaRPr>
          </a:p>
          <a:p>
            <a:pPr>
              <a:spcBef>
                <a:spcPts val="94"/>
              </a:spcBef>
            </a:pPr>
            <a:endParaRPr sz="1882" dirty="0">
              <a:latin typeface="Arial Black"/>
              <a:cs typeface="Arial Black"/>
            </a:endParaRPr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0A4BBB45-CB76-F814-6B5A-D68BB91F3758}"/>
              </a:ext>
            </a:extLst>
          </p:cNvPr>
          <p:cNvSpPr txBox="1"/>
          <p:nvPr/>
        </p:nvSpPr>
        <p:spPr>
          <a:xfrm>
            <a:off x="934719" y="11007846"/>
            <a:ext cx="4947521" cy="20719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18288" marR="9144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pl-PL" sz="20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Przed</a:t>
            </a:r>
            <a:r>
              <a:rPr lang="pl-PL" sz="2000" b="1" i="0" u="none" strike="noStrike" kern="120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przeszkodą</a:t>
            </a:r>
            <a:endParaRPr lang="pl-PL" sz="2000" b="0" i="0" u="none" strike="noStrike" dirty="0">
              <a:effectLst/>
              <a:latin typeface="Arial" panose="020B0604020202020204" pitchFamily="34" charset="0"/>
            </a:endParaRPr>
          </a:p>
          <a:p>
            <a:pPr marL="18288" marR="457200" indent="137160" algn="l" rtl="0" eaLnBrk="1" fontAlgn="t" latinLnBrk="0" hangingPunct="1">
              <a:spcBef>
                <a:spcPts val="65"/>
              </a:spcBef>
              <a:spcAft>
                <a:spcPts val="0"/>
              </a:spcAft>
              <a:tabLst>
                <a:tab pos="153670" algn="l"/>
              </a:tabLst>
            </a:pPr>
            <a:r>
              <a:rPr lang="pl-PL" sz="18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Wolta, wyłamanie, cofnięcie, odmowa, błąd trasy</a:t>
            </a:r>
            <a:endParaRPr lang="pl-PL" sz="1800" b="0" i="0" u="none" strike="noStrike" dirty="0">
              <a:effectLst/>
              <a:latin typeface="Arial" panose="020B0604020202020204" pitchFamily="34" charset="0"/>
            </a:endParaRPr>
          </a:p>
          <a:p>
            <a:pPr marL="18288" marR="9144" algn="l" rtl="0" eaLnBrk="1" fontAlgn="t" latinLnBrk="0" hangingPunct="1">
              <a:lnSpc>
                <a:spcPts val="1410"/>
              </a:lnSpc>
              <a:spcBef>
                <a:spcPts val="1285"/>
              </a:spcBef>
              <a:spcAft>
                <a:spcPts val="0"/>
              </a:spcAft>
            </a:pPr>
            <a:r>
              <a:rPr lang="pl-PL" sz="20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pl-PL" sz="2000" b="1" i="0" u="none" strike="noStrike" kern="120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przeszkodzie</a:t>
            </a:r>
          </a:p>
          <a:p>
            <a:pPr marL="155448" marR="9144" indent="-137160" algn="l" rtl="0" eaLnBrk="1" fontAlgn="t" latinLnBrk="0" hangingPunct="1">
              <a:spcBef>
                <a:spcPts val="0"/>
              </a:spcBef>
              <a:spcAft>
                <a:spcPts val="0"/>
              </a:spcAft>
              <a:tabLst>
                <a:tab pos="153670" algn="l"/>
              </a:tabLst>
            </a:pPr>
            <a:r>
              <a:rPr lang="pl-PL" sz="18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Zmiana</a:t>
            </a:r>
            <a:r>
              <a:rPr lang="pl-PL" sz="1800" b="0" i="0" u="none" strike="noStrike" kern="120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chodu</a:t>
            </a:r>
            <a:endParaRPr lang="pl-P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9144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pl-PL" sz="18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Wjazd</a:t>
            </a:r>
            <a:r>
              <a:rPr lang="pl-PL" sz="1800" b="0" i="0" u="none" strike="noStrike" kern="120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lub wyjazd z przeszkody w innym chodzie niż stęp</a:t>
            </a:r>
            <a:endParaRPr lang="pl-PL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pic>
        <p:nvPicPr>
          <p:cNvPr id="43" name="Obraz 42">
            <a:extLst>
              <a:ext uri="{FF2B5EF4-FFF2-40B4-BE49-F238E27FC236}">
                <a16:creationId xmlns:a16="http://schemas.microsoft.com/office/drawing/2014/main" id="{66D1166C-938B-E138-A607-EB1AB528F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072" y="1159209"/>
            <a:ext cx="3984977" cy="1463855"/>
          </a:xfrm>
          <a:prstGeom prst="rect">
            <a:avLst/>
          </a:prstGeom>
        </p:spPr>
      </p:pic>
      <p:grpSp>
        <p:nvGrpSpPr>
          <p:cNvPr id="3" name="object 31">
            <a:extLst>
              <a:ext uri="{FF2B5EF4-FFF2-40B4-BE49-F238E27FC236}">
                <a16:creationId xmlns:a16="http://schemas.microsoft.com/office/drawing/2014/main" id="{43D55C8D-1FBC-47D5-9A93-F13964D5D89B}"/>
              </a:ext>
            </a:extLst>
          </p:cNvPr>
          <p:cNvGrpSpPr/>
          <p:nvPr/>
        </p:nvGrpSpPr>
        <p:grpSpPr>
          <a:xfrm>
            <a:off x="7453520" y="1420521"/>
            <a:ext cx="4126752" cy="3458771"/>
            <a:chOff x="5130482" y="833437"/>
            <a:chExt cx="2248535" cy="2170430"/>
          </a:xfrm>
        </p:grpSpPr>
        <p:sp>
          <p:nvSpPr>
            <p:cNvPr id="4" name="object 32">
              <a:extLst>
                <a:ext uri="{FF2B5EF4-FFF2-40B4-BE49-F238E27FC236}">
                  <a16:creationId xmlns:a16="http://schemas.microsoft.com/office/drawing/2014/main" id="{C368DD64-C6C7-9F13-C8CF-45568B69E6FA}"/>
                </a:ext>
              </a:extLst>
            </p:cNvPr>
            <p:cNvSpPr/>
            <p:nvPr/>
          </p:nvSpPr>
          <p:spPr>
            <a:xfrm>
              <a:off x="5211445" y="914400"/>
              <a:ext cx="2167255" cy="2089150"/>
            </a:xfrm>
            <a:custGeom>
              <a:avLst/>
              <a:gdLst/>
              <a:ahLst/>
              <a:cxnLst/>
              <a:rect l="l" t="t" r="r" b="b"/>
              <a:pathLst>
                <a:path w="2167254" h="2089150">
                  <a:moveTo>
                    <a:pt x="2167254" y="0"/>
                  </a:moveTo>
                  <a:lnTo>
                    <a:pt x="0" y="0"/>
                  </a:lnTo>
                  <a:lnTo>
                    <a:pt x="0" y="2089150"/>
                  </a:lnTo>
                  <a:lnTo>
                    <a:pt x="2167254" y="2089150"/>
                  </a:lnTo>
                  <a:lnTo>
                    <a:pt x="2167254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5" name="object 33">
              <a:extLst>
                <a:ext uri="{FF2B5EF4-FFF2-40B4-BE49-F238E27FC236}">
                  <a16:creationId xmlns:a16="http://schemas.microsoft.com/office/drawing/2014/main" id="{2668374E-275D-0FB8-40B4-D5E1F29BA960}"/>
                </a:ext>
              </a:extLst>
            </p:cNvPr>
            <p:cNvSpPr/>
            <p:nvPr/>
          </p:nvSpPr>
          <p:spPr>
            <a:xfrm>
              <a:off x="5135245" y="838200"/>
              <a:ext cx="2167255" cy="2089150"/>
            </a:xfrm>
            <a:custGeom>
              <a:avLst/>
              <a:gdLst/>
              <a:ahLst/>
              <a:cxnLst/>
              <a:rect l="l" t="t" r="r" b="b"/>
              <a:pathLst>
                <a:path w="2167254" h="2089150">
                  <a:moveTo>
                    <a:pt x="2167254" y="0"/>
                  </a:moveTo>
                  <a:lnTo>
                    <a:pt x="0" y="0"/>
                  </a:lnTo>
                  <a:lnTo>
                    <a:pt x="0" y="2089150"/>
                  </a:lnTo>
                  <a:lnTo>
                    <a:pt x="2167254" y="2089150"/>
                  </a:lnTo>
                  <a:lnTo>
                    <a:pt x="21672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9" name="object 34">
              <a:extLst>
                <a:ext uri="{FF2B5EF4-FFF2-40B4-BE49-F238E27FC236}">
                  <a16:creationId xmlns:a16="http://schemas.microsoft.com/office/drawing/2014/main" id="{9CA766EE-0AB5-0449-24C3-7A4B089F7BC8}"/>
                </a:ext>
              </a:extLst>
            </p:cNvPr>
            <p:cNvSpPr/>
            <p:nvPr/>
          </p:nvSpPr>
          <p:spPr>
            <a:xfrm>
              <a:off x="5135245" y="838200"/>
              <a:ext cx="2167255" cy="2089150"/>
            </a:xfrm>
            <a:custGeom>
              <a:avLst/>
              <a:gdLst/>
              <a:ahLst/>
              <a:cxnLst/>
              <a:rect l="l" t="t" r="r" b="b"/>
              <a:pathLst>
                <a:path w="2167254" h="2089150">
                  <a:moveTo>
                    <a:pt x="0" y="2089150"/>
                  </a:moveTo>
                  <a:lnTo>
                    <a:pt x="2167254" y="2089150"/>
                  </a:lnTo>
                  <a:lnTo>
                    <a:pt x="2167254" y="0"/>
                  </a:lnTo>
                  <a:lnTo>
                    <a:pt x="0" y="0"/>
                  </a:lnTo>
                  <a:lnTo>
                    <a:pt x="0" y="20891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pic>
          <p:nvPicPr>
            <p:cNvPr id="10" name="object 35">
              <a:extLst>
                <a:ext uri="{FF2B5EF4-FFF2-40B4-BE49-F238E27FC236}">
                  <a16:creationId xmlns:a16="http://schemas.microsoft.com/office/drawing/2014/main" id="{48680E1B-6FC6-431E-49CF-D928BA0BB24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43888" y="1020759"/>
              <a:ext cx="1971019" cy="1561727"/>
            </a:xfrm>
            <a:prstGeom prst="rect">
              <a:avLst/>
            </a:prstGeom>
          </p:spPr>
        </p:pic>
        <p:sp>
          <p:nvSpPr>
            <p:cNvPr id="11" name="object 36">
              <a:extLst>
                <a:ext uri="{FF2B5EF4-FFF2-40B4-BE49-F238E27FC236}">
                  <a16:creationId xmlns:a16="http://schemas.microsoft.com/office/drawing/2014/main" id="{A75D93EB-F0EE-501F-5952-CA094B4BCD48}"/>
                </a:ext>
              </a:extLst>
            </p:cNvPr>
            <p:cNvSpPr/>
            <p:nvPr/>
          </p:nvSpPr>
          <p:spPr>
            <a:xfrm>
              <a:off x="5232504" y="1006590"/>
              <a:ext cx="1985010" cy="1581785"/>
            </a:xfrm>
            <a:custGeom>
              <a:avLst/>
              <a:gdLst/>
              <a:ahLst/>
              <a:cxnLst/>
              <a:rect l="l" t="t" r="r" b="b"/>
              <a:pathLst>
                <a:path w="1985009" h="1581785">
                  <a:moveTo>
                    <a:pt x="0" y="1581385"/>
                  </a:moveTo>
                  <a:lnTo>
                    <a:pt x="1984481" y="1581386"/>
                  </a:lnTo>
                  <a:lnTo>
                    <a:pt x="1984481" y="0"/>
                  </a:lnTo>
                  <a:lnTo>
                    <a:pt x="0" y="0"/>
                  </a:lnTo>
                  <a:lnTo>
                    <a:pt x="0" y="1581385"/>
                  </a:lnTo>
                  <a:close/>
                </a:path>
              </a:pathLst>
            </a:custGeom>
            <a:ln w="86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</p:grpSp>
    </p:spTree>
    <p:extLst>
      <p:ext uri="{BB962C8B-B14F-4D97-AF65-F5344CB8AC3E}">
        <p14:creationId xmlns:p14="http://schemas.microsoft.com/office/powerpoint/2010/main" val="3489167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3484" y="10870281"/>
            <a:ext cx="4196279" cy="389448"/>
          </a:xfrm>
          <a:prstGeom prst="rect">
            <a:avLst/>
          </a:prstGeom>
        </p:spPr>
        <p:txBody>
          <a:bodyPr vert="horz" wrap="square" lIns="0" tIns="19922" rIns="0" bIns="0" rtlCol="0">
            <a:spAutoFit/>
          </a:bodyPr>
          <a:lstStyle/>
          <a:p>
            <a:pPr marL="19921">
              <a:spcBef>
                <a:spcPts val="157"/>
              </a:spcBef>
            </a:pP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Błędy za efektywność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3484" y="12639306"/>
            <a:ext cx="4938755" cy="12255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Podczas przeszkody: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  <a:r>
              <a:rPr lang="pl-PL" sz="2000" dirty="0">
                <a:latin typeface="Arial"/>
                <a:cs typeface="Arial"/>
              </a:rPr>
              <a:t>Zmiana chodu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endParaRPr lang="pl-PL" sz="1882" b="1" spc="-16" dirty="0">
              <a:latin typeface="Arial"/>
              <a:cs typeface="Arial"/>
            </a:endParaRP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  <a:endParaRPr sz="1882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4718" y="13773244"/>
            <a:ext cx="4947522" cy="1865477"/>
          </a:xfrm>
          <a:prstGeom prst="rect">
            <a:avLst/>
          </a:prstGeom>
          <a:solidFill>
            <a:srgbClr val="FFE499"/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Niebezpieczne sytuacje:</a:t>
            </a:r>
          </a:p>
          <a:p>
            <a:pPr marL="573408" indent="-334358">
              <a:spcBef>
                <a:spcPts val="147"/>
              </a:spcBef>
              <a:buChar char="-"/>
              <a:tabLst>
                <a:tab pos="573408" algn="l"/>
              </a:tabLst>
            </a:pPr>
            <a:r>
              <a:rPr lang="pl-PL" sz="2000" dirty="0">
                <a:latin typeface="Arial"/>
                <a:cs typeface="Arial"/>
              </a:rPr>
              <a:t>Utrata równowagi przez jeźdźca</a:t>
            </a:r>
          </a:p>
          <a:p>
            <a:pPr marL="573408" indent="-334358">
              <a:buChar char="-"/>
              <a:tabLst>
                <a:tab pos="573408" algn="l"/>
              </a:tabLst>
            </a:pPr>
            <a:r>
              <a:rPr lang="pl-PL" sz="2000" dirty="0">
                <a:latin typeface="Arial"/>
                <a:cs typeface="Arial"/>
              </a:rPr>
              <a:t>Potrącenie jeźdźca przez konia</a:t>
            </a:r>
          </a:p>
          <a:p>
            <a:pPr marL="573408" indent="-334358">
              <a:buChar char="-"/>
              <a:tabLst>
                <a:tab pos="573408" algn="l"/>
              </a:tabLst>
            </a:pPr>
            <a:r>
              <a:rPr lang="pl-PL" sz="2000" dirty="0">
                <a:latin typeface="Arial"/>
                <a:cs typeface="Arial"/>
              </a:rPr>
              <a:t>Wodze na ziemi</a:t>
            </a:r>
          </a:p>
          <a:p>
            <a:pPr marL="573408" indent="-334358">
              <a:buChar char="-"/>
              <a:tabLst>
                <a:tab pos="573408" algn="l"/>
              </a:tabLst>
            </a:pPr>
            <a:r>
              <a:rPr lang="pl-PL" sz="2000" dirty="0">
                <a:latin typeface="Arial"/>
                <a:cs typeface="Arial"/>
              </a:rPr>
              <a:t>Jeździec pozostający w tyle za linią łopatek konia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539734" y="11259729"/>
            <a:ext cx="4909671" cy="4143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2400" dirty="0">
                <a:solidFill>
                  <a:srgbClr val="385522"/>
                </a:solidFill>
                <a:latin typeface="Arial Black"/>
                <a:cs typeface="Arial Black"/>
              </a:rPr>
              <a:t>Ocena stylu:</a:t>
            </a:r>
          </a:p>
          <a:p>
            <a:pPr marL="43748" marR="1217127">
              <a:lnSpc>
                <a:spcPts val="3396"/>
              </a:lnSpc>
            </a:pPr>
            <a:r>
              <a:rPr lang="pl-PL" sz="2400" b="1" dirty="0">
                <a:latin typeface="Arial"/>
                <a:cs typeface="Arial"/>
              </a:rPr>
              <a:t>Jeździec nie dalej niż na wysokości linii łopatek konia</a:t>
            </a:r>
          </a:p>
          <a:p>
            <a:pPr marL="43748" marR="1217127">
              <a:lnSpc>
                <a:spcPts val="3396"/>
              </a:lnSpc>
            </a:pPr>
            <a:r>
              <a:rPr lang="pl-PL" sz="2400" dirty="0">
                <a:latin typeface="Arial"/>
                <a:cs typeface="Arial"/>
              </a:rPr>
              <a:t>Regularny ruch do przodu </a:t>
            </a:r>
          </a:p>
          <a:p>
            <a:pPr marL="43748" marR="1217127">
              <a:lnSpc>
                <a:spcPts val="3396"/>
              </a:lnSpc>
            </a:pPr>
            <a:endParaRPr lang="pl-PL" sz="2400" b="1" spc="-25" dirty="0">
              <a:latin typeface="Arial"/>
              <a:cs typeface="Arial"/>
            </a:endParaRPr>
          </a:p>
          <a:p>
            <a:pPr marL="43748" marR="1217127">
              <a:lnSpc>
                <a:spcPts val="3396"/>
              </a:lnSpc>
            </a:pPr>
            <a:r>
              <a:rPr lang="pl-PL" sz="2400" b="1" spc="-25" dirty="0">
                <a:latin typeface="Arial"/>
                <a:cs typeface="Arial"/>
              </a:rPr>
              <a:t> </a:t>
            </a:r>
            <a:r>
              <a:rPr lang="pl-PL" sz="2400" b="1" dirty="0">
                <a:latin typeface="Arial"/>
                <a:cs typeface="Arial"/>
              </a:rPr>
              <a:t>Kontrola trasy</a:t>
            </a:r>
            <a:endParaRPr lang="pl-PL" sz="2400" dirty="0">
              <a:latin typeface="Arial"/>
              <a:cs typeface="Arial"/>
            </a:endParaRPr>
          </a:p>
          <a:p>
            <a:pPr marL="27890"/>
            <a:r>
              <a:rPr lang="pl-PL" sz="2400" dirty="0">
                <a:latin typeface="Arial"/>
                <a:cs typeface="Arial"/>
              </a:rPr>
              <a:t>Koń utrzymany w linii prostopadłej do frontu przeszkody</a:t>
            </a:r>
          </a:p>
          <a:p>
            <a:pPr marL="27890">
              <a:spcBef>
                <a:spcPts val="188"/>
              </a:spcBef>
            </a:pPr>
            <a:endParaRPr lang="pl-PL" sz="2400" dirty="0">
              <a:solidFill>
                <a:srgbClr val="385522"/>
              </a:solidFill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2799" y="3263153"/>
            <a:ext cx="3799360" cy="1629624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9765" rIns="0" bIns="0" rtlCol="0">
            <a:spAutoFit/>
          </a:bodyPr>
          <a:lstStyle/>
          <a:p>
            <a:pPr marL="150405">
              <a:spcBef>
                <a:spcPts val="471"/>
              </a:spcBef>
            </a:pPr>
            <a:r>
              <a:rPr sz="1882" b="1" i="1" spc="-16" dirty="0">
                <a:latin typeface="Georgia"/>
                <a:cs typeface="Georgia"/>
              </a:rPr>
              <a:t>Gr</a:t>
            </a:r>
            <a:r>
              <a:rPr lang="pl-PL" sz="1882" b="1" i="1" spc="-16" dirty="0" err="1">
                <a:latin typeface="Georgia"/>
                <a:cs typeface="Georgia"/>
              </a:rPr>
              <a:t>upa</a:t>
            </a:r>
            <a:r>
              <a:rPr sz="1882" b="1" i="1" spc="-78" dirty="0">
                <a:latin typeface="Georgia"/>
                <a:cs typeface="Georgia"/>
              </a:rPr>
              <a:t>:</a:t>
            </a:r>
            <a:r>
              <a:rPr lang="pl-PL" sz="1882" b="1" i="1" spc="-78" dirty="0">
                <a:latin typeface="Georgia"/>
                <a:cs typeface="Georgia"/>
              </a:rPr>
              <a:t> 4</a:t>
            </a:r>
          </a:p>
          <a:p>
            <a:pPr marL="150405">
              <a:spcBef>
                <a:spcPts val="471"/>
              </a:spcBef>
            </a:pPr>
            <a:r>
              <a:rPr lang="pl-PL" sz="2800" b="1" i="1" spc="-78" dirty="0">
                <a:latin typeface="Book Antiqua" panose="02040602050305030304" pitchFamily="18" charset="0"/>
                <a:cs typeface="Georgia"/>
              </a:rPr>
              <a:t> </a:t>
            </a:r>
            <a:r>
              <a:rPr lang="pl-PL" sz="2800" b="1" i="1" spc="-31" dirty="0">
                <a:latin typeface="Georgia" panose="02040502050405020303" pitchFamily="18" charset="0"/>
                <a:cs typeface="Georgia"/>
              </a:rPr>
              <a:t>Sprowadzenie konia z pochyłości</a:t>
            </a:r>
            <a:endParaRPr lang="pl-PL" sz="2800" b="1" i="1" spc="-78" dirty="0">
              <a:latin typeface="Georgia" panose="02040502050405020303" pitchFamily="18" charset="0"/>
              <a:cs typeface="Georgia"/>
            </a:endParaRPr>
          </a:p>
          <a:p>
            <a:pPr marL="150405">
              <a:spcBef>
                <a:spcPts val="471"/>
              </a:spcBef>
            </a:pPr>
            <a:endParaRPr lang="pl-PL" sz="1882" b="1" i="1" spc="-78" dirty="0">
              <a:latin typeface="Georgia"/>
              <a:cs typeface="Georg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52039" y="1114345"/>
            <a:ext cx="1170279" cy="1354411"/>
            <a:chOff x="513397" y="703897"/>
            <a:chExt cx="1115695" cy="1206500"/>
          </a:xfrm>
        </p:grpSpPr>
        <p:sp>
          <p:nvSpPr>
            <p:cNvPr id="19" name="object 19"/>
            <p:cNvSpPr/>
            <p:nvPr/>
          </p:nvSpPr>
          <p:spPr>
            <a:xfrm>
              <a:off x="594359" y="7848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4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0" name="object 20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1" name="object 21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0" y="1125220"/>
                  </a:moveTo>
                  <a:lnTo>
                    <a:pt x="1034415" y="1125220"/>
                  </a:lnTo>
                  <a:lnTo>
                    <a:pt x="1034415" y="0"/>
                  </a:lnTo>
                  <a:lnTo>
                    <a:pt x="0" y="0"/>
                  </a:lnTo>
                  <a:lnTo>
                    <a:pt x="0" y="11252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044" y="758824"/>
              <a:ext cx="923925" cy="114744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819376" y="5197288"/>
            <a:ext cx="5178206" cy="265214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txBody>
          <a:bodyPr vert="horz" wrap="square" lIns="0" tIns="104588" rIns="0" bIns="0" rtlCol="0">
            <a:spAutoFit/>
          </a:bodyPr>
          <a:lstStyle/>
          <a:p>
            <a:pPr marL="150405"/>
            <a:r>
              <a:rPr lang="pl-PL" sz="2400" dirty="0">
                <a:latin typeface="Arial Black"/>
                <a:ea typeface="Arial Black"/>
                <a:cs typeface="Arial Black"/>
                <a:sym typeface="Arial Black"/>
              </a:rPr>
              <a:t>Sprzęt</a:t>
            </a:r>
          </a:p>
          <a:p>
            <a:pPr marL="342900" indent="-342900">
              <a:spcBef>
                <a:spcPts val="94"/>
              </a:spcBef>
              <a:buFont typeface="Wingdings" panose="05000000000000000000" pitchFamily="2" charset="2"/>
              <a:buChar char="q"/>
            </a:pPr>
            <a:endParaRPr lang="pl-PL" sz="2400" b="1" dirty="0">
              <a:latin typeface="Arial "/>
              <a:ea typeface="Arial Black"/>
              <a:cs typeface="Arial Black"/>
              <a:sym typeface="Arial Black"/>
            </a:endParaRPr>
          </a:p>
          <a:p>
            <a:pPr marL="682779" indent="-446852">
              <a:buFont typeface="Wingdings" panose="05000000000000000000" pitchFamily="2" charset="2"/>
              <a:buChar char="q"/>
              <a:tabLst>
                <a:tab pos="682779" algn="l"/>
              </a:tabLst>
            </a:pPr>
            <a:r>
              <a:rPr lang="pl-PL" sz="2400" b="1" dirty="0">
                <a:latin typeface="Arial "/>
                <a:cs typeface="Arial"/>
              </a:rPr>
              <a:t>2</a:t>
            </a:r>
            <a:r>
              <a:rPr lang="pl-PL" sz="2400" b="1" spc="-13" dirty="0">
                <a:latin typeface="Arial "/>
                <a:cs typeface="Arial"/>
              </a:rPr>
              <a:t> </a:t>
            </a:r>
            <a:r>
              <a:rPr lang="pl-PL" sz="2400" b="1" dirty="0">
                <a:latin typeface="Arial "/>
                <a:cs typeface="Arial"/>
              </a:rPr>
              <a:t>czerwone chorągiewki</a:t>
            </a:r>
          </a:p>
          <a:p>
            <a:pPr marL="682779" indent="-446852">
              <a:buFont typeface="Wingdings" panose="05000000000000000000" pitchFamily="2" charset="2"/>
              <a:buChar char="q"/>
              <a:tabLst>
                <a:tab pos="682779" algn="l"/>
              </a:tabLst>
            </a:pPr>
            <a:r>
              <a:rPr lang="pl-PL" sz="2400" b="1" dirty="0">
                <a:latin typeface="Arial "/>
                <a:cs typeface="Arial"/>
              </a:rPr>
              <a:t>2</a:t>
            </a:r>
            <a:r>
              <a:rPr lang="pl-PL" sz="2400" b="1" spc="-38" dirty="0">
                <a:latin typeface="Arial "/>
                <a:cs typeface="Arial"/>
              </a:rPr>
              <a:t> </a:t>
            </a:r>
            <a:r>
              <a:rPr lang="pl-PL" sz="2400" b="1" dirty="0">
                <a:latin typeface="Arial "/>
                <a:cs typeface="Arial"/>
              </a:rPr>
              <a:t>białe chorągiewki</a:t>
            </a:r>
          </a:p>
          <a:p>
            <a:pPr marL="682779" indent="-446852">
              <a:buFont typeface="Wingdings" panose="05000000000000000000" pitchFamily="2" charset="2"/>
              <a:buChar char="q"/>
              <a:tabLst>
                <a:tab pos="682779" algn="l"/>
              </a:tabLst>
            </a:pPr>
            <a:r>
              <a:rPr lang="pl-PL" sz="2400" b="1" dirty="0">
                <a:latin typeface="Arial "/>
                <a:cs typeface="Arial"/>
              </a:rPr>
              <a:t>1 </a:t>
            </a:r>
            <a:r>
              <a:rPr lang="pl-PL" sz="2400" b="1" spc="-25" dirty="0">
                <a:latin typeface="Arial "/>
                <a:cs typeface="Arial"/>
              </a:rPr>
              <a:t>numer</a:t>
            </a:r>
            <a:endParaRPr lang="pl-PL" sz="2400" b="1" dirty="0">
              <a:latin typeface="Arial "/>
              <a:cs typeface="Arial"/>
            </a:endParaRPr>
          </a:p>
          <a:p>
            <a:pPr marL="682779" indent="-446852">
              <a:buFont typeface="Wingdings" panose="05000000000000000000" pitchFamily="2" charset="2"/>
              <a:buChar char="q"/>
              <a:tabLst>
                <a:tab pos="682779" algn="l"/>
              </a:tabLst>
            </a:pPr>
            <a:r>
              <a:rPr lang="pl-PL" sz="2400" b="1" dirty="0">
                <a:latin typeface="Arial "/>
                <a:cs typeface="Arial"/>
              </a:rPr>
              <a:t>znaczniki trasy przeszkody</a:t>
            </a:r>
          </a:p>
          <a:p>
            <a:pPr marL="493306" indent="-342900">
              <a:lnSpc>
                <a:spcPct val="117499"/>
              </a:lnSpc>
              <a:buSzPts val="1200"/>
              <a:buFont typeface="Wingdings" panose="05000000000000000000" pitchFamily="2" charset="2"/>
              <a:buChar char="q"/>
            </a:pPr>
            <a:endParaRPr sz="1882" b="1" dirty="0">
              <a:latin typeface="Arial Black"/>
              <a:cs typeface="Arial Black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530702"/>
              </p:ext>
            </p:extLst>
          </p:nvPr>
        </p:nvGraphicFramePr>
        <p:xfrm>
          <a:off x="4759036" y="2750832"/>
          <a:ext cx="2504208" cy="18250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5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8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39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3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X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037464"/>
                  </a:ext>
                </a:extLst>
              </a:tr>
              <a:tr h="430391">
                <a:tc>
                  <a:txBody>
                    <a:bodyPr/>
                    <a:lstStyle/>
                    <a:p>
                      <a:pPr marL="185420" marR="179070" indent="59055" algn="ctr">
                        <a:lnSpc>
                          <a:spcPts val="1150"/>
                        </a:lnSpc>
                        <a:spcBef>
                          <a:spcPts val="59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175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X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2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pl-PL" sz="1600" dirty="0">
                          <a:latin typeface="Times New Roman"/>
                          <a:cs typeface="Times New Roman"/>
                        </a:rPr>
                        <a:t>***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X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211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841665"/>
                  </a:ext>
                </a:extLst>
              </a:tr>
            </a:tbl>
          </a:graphicData>
        </a:graphic>
      </p:graphicFrame>
      <p:sp>
        <p:nvSpPr>
          <p:cNvPr id="32" name="object 32"/>
          <p:cNvSpPr txBox="1"/>
          <p:nvPr/>
        </p:nvSpPr>
        <p:spPr>
          <a:xfrm>
            <a:off x="812799" y="9390597"/>
            <a:ext cx="10671984" cy="1258666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8573" rIns="0" bIns="0" rtlCol="0">
            <a:spAutoFit/>
          </a:bodyPr>
          <a:lstStyle/>
          <a:p>
            <a:pPr marL="2988" algn="ctr">
              <a:spcBef>
                <a:spcPts val="847"/>
              </a:spcBef>
            </a:pPr>
            <a:r>
              <a:rPr lang="pl-PL" sz="2800" dirty="0">
                <a:solidFill>
                  <a:srgbClr val="17365D"/>
                </a:solidFill>
                <a:latin typeface="Arial Black"/>
                <a:cs typeface="Arial Black"/>
              </a:rPr>
              <a:t>Cel: Sprowadzenie konia z pochyłości:</a:t>
            </a:r>
          </a:p>
          <a:p>
            <a:pPr marL="2988" algn="ctr">
              <a:spcBef>
                <a:spcPts val="847"/>
              </a:spcBef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Pokonanie przeszkody z koniem w ręku z zachowaniem początkowo obranego chodu na całej długości przeszkody.</a:t>
            </a:r>
          </a:p>
        </p:txBody>
      </p:sp>
      <p:grpSp>
        <p:nvGrpSpPr>
          <p:cNvPr id="34" name="object 34"/>
          <p:cNvGrpSpPr/>
          <p:nvPr/>
        </p:nvGrpSpPr>
        <p:grpSpPr>
          <a:xfrm>
            <a:off x="7573049" y="1556991"/>
            <a:ext cx="4007223" cy="3191434"/>
            <a:chOff x="4814570" y="824864"/>
            <a:chExt cx="2554605" cy="2034539"/>
          </a:xfrm>
        </p:grpSpPr>
        <p:sp>
          <p:nvSpPr>
            <p:cNvPr id="35" name="object 35"/>
            <p:cNvSpPr/>
            <p:nvPr/>
          </p:nvSpPr>
          <p:spPr>
            <a:xfrm>
              <a:off x="4890770" y="9010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6" name="object 36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7" name="object 37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0" y="1958339"/>
                  </a:moveTo>
                  <a:lnTo>
                    <a:pt x="2478404" y="1958339"/>
                  </a:lnTo>
                  <a:lnTo>
                    <a:pt x="2478404" y="0"/>
                  </a:lnTo>
                  <a:lnTo>
                    <a:pt x="0" y="0"/>
                  </a:lnTo>
                  <a:lnTo>
                    <a:pt x="0" y="195833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</p:grpSp>
      <p:pic>
        <p:nvPicPr>
          <p:cNvPr id="7" name="Obraz 6">
            <a:extLst>
              <a:ext uri="{FF2B5EF4-FFF2-40B4-BE49-F238E27FC236}">
                <a16:creationId xmlns:a16="http://schemas.microsoft.com/office/drawing/2014/main" id="{B157F88A-7E5C-0405-BFD1-A428B461A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78" y="1269218"/>
            <a:ext cx="1047750" cy="1047750"/>
          </a:xfrm>
          <a:prstGeom prst="rect">
            <a:avLst/>
          </a:prstGeom>
        </p:spPr>
      </p:pic>
      <p:sp>
        <p:nvSpPr>
          <p:cNvPr id="33" name="object 26">
            <a:extLst>
              <a:ext uri="{FF2B5EF4-FFF2-40B4-BE49-F238E27FC236}">
                <a16:creationId xmlns:a16="http://schemas.microsoft.com/office/drawing/2014/main" id="{8D46B11A-F125-B600-F6F8-DAEE3F991EDF}"/>
              </a:ext>
            </a:extLst>
          </p:cNvPr>
          <p:cNvSpPr txBox="1"/>
          <p:nvPr/>
        </p:nvSpPr>
        <p:spPr>
          <a:xfrm>
            <a:off x="6095999" y="5248181"/>
            <a:ext cx="5484273" cy="296023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  <a:effectLst/>
        </p:spPr>
        <p:txBody>
          <a:bodyPr vert="horz" wrap="square" lIns="0" tIns="104588" rIns="0" bIns="0" rtlCol="0">
            <a:spAutoFit/>
          </a:bodyPr>
          <a:lstStyle/>
          <a:p>
            <a:pPr marL="152397">
              <a:spcBef>
                <a:spcPts val="824"/>
              </a:spcBef>
            </a:pPr>
            <a:r>
              <a:rPr lang="pl-PL" sz="2400" dirty="0">
                <a:latin typeface="Arial Black"/>
                <a:cs typeface="Arial Black"/>
              </a:rPr>
              <a:t>Właściwości:</a:t>
            </a:r>
          </a:p>
          <a:p>
            <a:pPr marL="580388" indent="-342900">
              <a:spcBef>
                <a:spcPts val="1293"/>
              </a:spcBef>
              <a:buFont typeface="Wingdings" panose="05000000000000000000" pitchFamily="2" charset="2"/>
              <a:buChar char="q"/>
            </a:pPr>
            <a:r>
              <a:rPr lang="pl-PL" sz="2400" dirty="0">
                <a:latin typeface="Arial"/>
                <a:cs typeface="Arial"/>
              </a:rPr>
              <a:t>Regularna powierzchnia trasy, bez uskoków</a:t>
            </a:r>
          </a:p>
          <a:p>
            <a:pPr marL="580388" indent="-342900">
              <a:buFont typeface="Wingdings" panose="05000000000000000000" pitchFamily="2" charset="2"/>
              <a:buChar char="q"/>
            </a:pPr>
            <a:r>
              <a:rPr lang="pl-PL" sz="2400" dirty="0">
                <a:latin typeface="Arial"/>
                <a:cs typeface="Arial"/>
              </a:rPr>
              <a:t>-</a:t>
            </a:r>
            <a:r>
              <a:rPr lang="pl-PL" sz="2400" spc="-25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Pochyłość</a:t>
            </a:r>
            <a:r>
              <a:rPr lang="pl-PL" sz="2400" spc="13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:</a:t>
            </a:r>
            <a:r>
              <a:rPr lang="pl-PL" sz="2400" spc="-38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30°</a:t>
            </a:r>
            <a:r>
              <a:rPr lang="pl-PL" sz="2400" spc="-38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do</a:t>
            </a:r>
            <a:r>
              <a:rPr lang="pl-PL" sz="2400" spc="-13" dirty="0">
                <a:latin typeface="Arial"/>
                <a:cs typeface="Arial"/>
              </a:rPr>
              <a:t> </a:t>
            </a:r>
            <a:r>
              <a:rPr lang="pl-PL" sz="2400" spc="-61" dirty="0">
                <a:latin typeface="Arial"/>
                <a:cs typeface="Arial"/>
              </a:rPr>
              <a:t>45°</a:t>
            </a:r>
            <a:endParaRPr lang="pl-PL" sz="2400" dirty="0">
              <a:latin typeface="Arial"/>
              <a:cs typeface="Arial"/>
            </a:endParaRPr>
          </a:p>
          <a:p>
            <a:pPr marL="580387" indent="-342900">
              <a:buFont typeface="Wingdings" panose="05000000000000000000" pitchFamily="2" charset="2"/>
              <a:buChar char="q"/>
              <a:tabLst>
                <a:tab pos="465601" algn="l"/>
              </a:tabLst>
            </a:pPr>
            <a:r>
              <a:rPr lang="pl-PL" sz="2400" dirty="0">
                <a:latin typeface="Arial"/>
                <a:cs typeface="Arial"/>
              </a:rPr>
              <a:t>Długość</a:t>
            </a:r>
            <a:r>
              <a:rPr lang="pl-PL" sz="2400" spc="-38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:</a:t>
            </a:r>
            <a:r>
              <a:rPr lang="pl-PL" sz="2400" spc="-25" dirty="0">
                <a:latin typeface="Arial"/>
                <a:cs typeface="Arial"/>
              </a:rPr>
              <a:t> minimum </a:t>
            </a:r>
            <a:r>
              <a:rPr lang="pl-PL" sz="2400" dirty="0">
                <a:latin typeface="Arial"/>
                <a:cs typeface="Arial"/>
              </a:rPr>
              <a:t>10</a:t>
            </a:r>
            <a:r>
              <a:rPr lang="pl-PL" sz="2400" spc="-49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m</a:t>
            </a:r>
          </a:p>
          <a:p>
            <a:pPr marL="580387" indent="-342900">
              <a:buFont typeface="Wingdings" panose="05000000000000000000" pitchFamily="2" charset="2"/>
              <a:buChar char="q"/>
              <a:tabLst>
                <a:tab pos="465601" algn="l"/>
              </a:tabLst>
            </a:pPr>
            <a:r>
              <a:rPr lang="pl-PL" sz="2400" dirty="0">
                <a:latin typeface="Arial"/>
                <a:cs typeface="Arial"/>
              </a:rPr>
              <a:t>Front</a:t>
            </a:r>
            <a:r>
              <a:rPr lang="pl-PL" sz="2400" spc="-49" dirty="0">
                <a:latin typeface="Arial"/>
                <a:cs typeface="Arial"/>
              </a:rPr>
              <a:t> </a:t>
            </a:r>
            <a:r>
              <a:rPr lang="pl-PL" sz="2400" spc="-25" dirty="0">
                <a:latin typeface="Arial"/>
                <a:cs typeface="Arial"/>
              </a:rPr>
              <a:t>dowolnie</a:t>
            </a:r>
            <a:endParaRPr lang="pl-PL" sz="2400" dirty="0">
              <a:latin typeface="Arial"/>
              <a:cs typeface="Arial"/>
            </a:endParaRPr>
          </a:p>
          <a:p>
            <a:pPr marL="152397">
              <a:spcBef>
                <a:spcPts val="824"/>
              </a:spcBef>
            </a:pPr>
            <a:endParaRPr lang="pl-PL" sz="2400" dirty="0">
              <a:latin typeface="Arial Black"/>
              <a:cs typeface="Arial Black"/>
            </a:endParaRPr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0A4BBB45-CB76-F814-6B5A-D68BB91F3758}"/>
              </a:ext>
            </a:extLst>
          </p:cNvPr>
          <p:cNvSpPr txBox="1"/>
          <p:nvPr/>
        </p:nvSpPr>
        <p:spPr>
          <a:xfrm>
            <a:off x="934718" y="11267492"/>
            <a:ext cx="4947521" cy="1424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>
              <a:lnSpc>
                <a:spcPct val="117500"/>
              </a:lnSpc>
              <a:buClr>
                <a:schemeClr val="dk1"/>
              </a:buClr>
              <a:buSzPts val="1100"/>
            </a:pPr>
            <a:r>
              <a:rPr lang="pl-PL" sz="1882" b="1" spc="-16" dirty="0">
                <a:latin typeface="Arial"/>
                <a:cs typeface="Arial"/>
              </a:rPr>
              <a:t>Przed przeszkodą:</a:t>
            </a:r>
          </a:p>
          <a:p>
            <a:pPr>
              <a:lnSpc>
                <a:spcPct val="117500"/>
              </a:lnSpc>
              <a:buClr>
                <a:schemeClr val="dk1"/>
              </a:buClr>
              <a:buSzPts val="1100"/>
            </a:pPr>
            <a:r>
              <a:rPr lang="pl-PL" sz="2000" dirty="0">
                <a:latin typeface="Arial"/>
                <a:cs typeface="Arial"/>
              </a:rPr>
              <a:t>Wolta, wyłamanie,</a:t>
            </a:r>
            <a:r>
              <a:rPr lang="pl-PL" sz="2000" spc="-86" dirty="0">
                <a:latin typeface="Arial"/>
                <a:cs typeface="Arial"/>
              </a:rPr>
              <a:t> cofnięcie</a:t>
            </a:r>
            <a:r>
              <a:rPr lang="pl-PL" sz="2000" dirty="0">
                <a:latin typeface="Arial"/>
                <a:cs typeface="Arial"/>
              </a:rPr>
              <a:t>,</a:t>
            </a:r>
            <a:r>
              <a:rPr lang="pl-PL" sz="2000" spc="-49" dirty="0">
                <a:latin typeface="Arial"/>
                <a:cs typeface="Arial"/>
              </a:rPr>
              <a:t> odmowa,     błąd trasy. </a:t>
            </a:r>
            <a:endParaRPr lang="pl-PL" sz="2000" dirty="0">
              <a:solidFill>
                <a:schemeClr val="dk1"/>
              </a:solidFill>
            </a:endParaRPr>
          </a:p>
          <a:p>
            <a:pPr marL="1060064" marR="7968" indent="-342900">
              <a:lnSpc>
                <a:spcPct val="115000"/>
              </a:lnSpc>
              <a:spcBef>
                <a:spcPts val="102"/>
              </a:spcBef>
              <a:buClr>
                <a:schemeClr val="dk1"/>
              </a:buClr>
              <a:buSzPts val="1100"/>
              <a:buFontTx/>
              <a:buChar char="-"/>
            </a:pPr>
            <a:endParaRPr sz="2000" dirty="0">
              <a:latin typeface="Arial"/>
              <a:cs typeface="Arial"/>
            </a:endParaRPr>
          </a:p>
        </p:txBody>
      </p:sp>
      <p:pic>
        <p:nvPicPr>
          <p:cNvPr id="43" name="Obraz 42">
            <a:extLst>
              <a:ext uri="{FF2B5EF4-FFF2-40B4-BE49-F238E27FC236}">
                <a16:creationId xmlns:a16="http://schemas.microsoft.com/office/drawing/2014/main" id="{66D1166C-938B-E138-A607-EB1AB528F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072" y="1159209"/>
            <a:ext cx="3984977" cy="1463855"/>
          </a:xfrm>
          <a:prstGeom prst="rect">
            <a:avLst/>
          </a:prstGeom>
        </p:spPr>
      </p:pic>
      <p:grpSp>
        <p:nvGrpSpPr>
          <p:cNvPr id="3" name="object 34">
            <a:extLst>
              <a:ext uri="{FF2B5EF4-FFF2-40B4-BE49-F238E27FC236}">
                <a16:creationId xmlns:a16="http://schemas.microsoft.com/office/drawing/2014/main" id="{5BF741E5-3A63-00AA-E388-3824CB298286}"/>
              </a:ext>
            </a:extLst>
          </p:cNvPr>
          <p:cNvGrpSpPr/>
          <p:nvPr/>
        </p:nvGrpSpPr>
        <p:grpSpPr>
          <a:xfrm>
            <a:off x="7571696" y="1458610"/>
            <a:ext cx="4008576" cy="3289815"/>
            <a:chOff x="5035232" y="1062037"/>
            <a:chExt cx="2343785" cy="2170430"/>
          </a:xfrm>
        </p:grpSpPr>
        <p:sp>
          <p:nvSpPr>
            <p:cNvPr id="4" name="object 35">
              <a:extLst>
                <a:ext uri="{FF2B5EF4-FFF2-40B4-BE49-F238E27FC236}">
                  <a16:creationId xmlns:a16="http://schemas.microsoft.com/office/drawing/2014/main" id="{9E44B3BF-1D36-517F-B74D-F68F4C364675}"/>
                </a:ext>
              </a:extLst>
            </p:cNvPr>
            <p:cNvSpPr/>
            <p:nvPr/>
          </p:nvSpPr>
          <p:spPr>
            <a:xfrm>
              <a:off x="5116195" y="1143000"/>
              <a:ext cx="2262505" cy="2089150"/>
            </a:xfrm>
            <a:custGeom>
              <a:avLst/>
              <a:gdLst/>
              <a:ahLst/>
              <a:cxnLst/>
              <a:rect l="l" t="t" r="r" b="b"/>
              <a:pathLst>
                <a:path w="2262504" h="2089150">
                  <a:moveTo>
                    <a:pt x="2262504" y="0"/>
                  </a:moveTo>
                  <a:lnTo>
                    <a:pt x="0" y="0"/>
                  </a:lnTo>
                  <a:lnTo>
                    <a:pt x="0" y="2089150"/>
                  </a:lnTo>
                  <a:lnTo>
                    <a:pt x="2262504" y="2089150"/>
                  </a:lnTo>
                  <a:lnTo>
                    <a:pt x="2262504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5" name="object 36">
              <a:extLst>
                <a:ext uri="{FF2B5EF4-FFF2-40B4-BE49-F238E27FC236}">
                  <a16:creationId xmlns:a16="http://schemas.microsoft.com/office/drawing/2014/main" id="{658DC4A4-F50F-9E9E-E546-2B20C68849A7}"/>
                </a:ext>
              </a:extLst>
            </p:cNvPr>
            <p:cNvSpPr/>
            <p:nvPr/>
          </p:nvSpPr>
          <p:spPr>
            <a:xfrm>
              <a:off x="5039995" y="1066800"/>
              <a:ext cx="2262505" cy="2089150"/>
            </a:xfrm>
            <a:custGeom>
              <a:avLst/>
              <a:gdLst/>
              <a:ahLst/>
              <a:cxnLst/>
              <a:rect l="l" t="t" r="r" b="b"/>
              <a:pathLst>
                <a:path w="2262504" h="2089150">
                  <a:moveTo>
                    <a:pt x="2262504" y="0"/>
                  </a:moveTo>
                  <a:lnTo>
                    <a:pt x="0" y="0"/>
                  </a:lnTo>
                  <a:lnTo>
                    <a:pt x="0" y="2089150"/>
                  </a:lnTo>
                  <a:lnTo>
                    <a:pt x="2262504" y="2089150"/>
                  </a:lnTo>
                  <a:lnTo>
                    <a:pt x="22625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9" name="object 37">
              <a:extLst>
                <a:ext uri="{FF2B5EF4-FFF2-40B4-BE49-F238E27FC236}">
                  <a16:creationId xmlns:a16="http://schemas.microsoft.com/office/drawing/2014/main" id="{C26AAD2D-3EF2-5996-5664-693841197413}"/>
                </a:ext>
              </a:extLst>
            </p:cNvPr>
            <p:cNvSpPr/>
            <p:nvPr/>
          </p:nvSpPr>
          <p:spPr>
            <a:xfrm>
              <a:off x="5039995" y="1066800"/>
              <a:ext cx="2262505" cy="2089150"/>
            </a:xfrm>
            <a:custGeom>
              <a:avLst/>
              <a:gdLst/>
              <a:ahLst/>
              <a:cxnLst/>
              <a:rect l="l" t="t" r="r" b="b"/>
              <a:pathLst>
                <a:path w="2262504" h="2089150">
                  <a:moveTo>
                    <a:pt x="0" y="2089150"/>
                  </a:moveTo>
                  <a:lnTo>
                    <a:pt x="2262504" y="2089150"/>
                  </a:lnTo>
                  <a:lnTo>
                    <a:pt x="2262504" y="0"/>
                  </a:lnTo>
                  <a:lnTo>
                    <a:pt x="0" y="0"/>
                  </a:lnTo>
                  <a:lnTo>
                    <a:pt x="0" y="20891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pic>
          <p:nvPicPr>
            <p:cNvPr id="10" name="object 38">
              <a:extLst>
                <a:ext uri="{FF2B5EF4-FFF2-40B4-BE49-F238E27FC236}">
                  <a16:creationId xmlns:a16="http://schemas.microsoft.com/office/drawing/2014/main" id="{830B0BEB-0069-3970-E209-8B5EF8AB771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78425" y="1234439"/>
              <a:ext cx="1983104" cy="18046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5919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466" y="11108799"/>
            <a:ext cx="4196279" cy="389448"/>
          </a:xfrm>
          <a:prstGeom prst="rect">
            <a:avLst/>
          </a:prstGeom>
        </p:spPr>
        <p:txBody>
          <a:bodyPr vert="horz" wrap="square" lIns="0" tIns="19922" rIns="0" bIns="0" rtlCol="0">
            <a:spAutoFit/>
          </a:bodyPr>
          <a:lstStyle/>
          <a:p>
            <a:pPr marL="19921">
              <a:spcBef>
                <a:spcPts val="157"/>
              </a:spcBef>
            </a:pP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Błędy za efektywność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9476" y="13011970"/>
            <a:ext cx="4938755" cy="1288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Podczas przeszkody:</a:t>
            </a:r>
          </a:p>
          <a:p>
            <a:pPr marL="363562" indent="-213157">
              <a:lnSpc>
                <a:spcPct val="115000"/>
              </a:lnSpc>
              <a:buSzPts val="1200"/>
              <a:buFont typeface="Arial"/>
              <a:buChar char="-"/>
            </a:pPr>
            <a:r>
              <a:rPr lang="en-US" sz="1882" dirty="0" err="1">
                <a:latin typeface="Arial" panose="020B0604020202020204" pitchFamily="34" charset="0"/>
                <a:cs typeface="Arial" panose="020B0604020202020204" pitchFamily="34" charset="0"/>
              </a:rPr>
              <a:t>zmiana</a:t>
            </a:r>
            <a:r>
              <a:rPr lang="en-US" sz="188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82" dirty="0" err="1">
                <a:latin typeface="Arial" panose="020B0604020202020204" pitchFamily="34" charset="0"/>
                <a:cs typeface="Arial" panose="020B0604020202020204" pitchFamily="34" charset="0"/>
              </a:rPr>
              <a:t>chodu</a:t>
            </a:r>
            <a:endParaRPr lang="en-US" sz="1882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63562" indent="-213157">
              <a:lnSpc>
                <a:spcPct val="117500"/>
              </a:lnSpc>
              <a:buSzPts val="1200"/>
              <a:buFont typeface="Arial"/>
              <a:buChar char="-"/>
            </a:pPr>
            <a:r>
              <a:rPr lang="en-US" sz="1882" dirty="0" err="1">
                <a:latin typeface="Arial" panose="020B0604020202020204" pitchFamily="34" charset="0"/>
                <a:cs typeface="Arial" panose="020B0604020202020204" pitchFamily="34" charset="0"/>
              </a:rPr>
              <a:t>dotknięcie</a:t>
            </a:r>
            <a:r>
              <a:rPr lang="en-US" sz="188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82" dirty="0" err="1">
                <a:latin typeface="Arial" panose="020B0604020202020204" pitchFamily="34" charset="0"/>
                <a:cs typeface="Arial" panose="020B0604020202020204" pitchFamily="34" charset="0"/>
              </a:rPr>
              <a:t>beczki</a:t>
            </a:r>
            <a:endParaRPr lang="pl-PL" sz="1882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63562" indent="-213157">
              <a:lnSpc>
                <a:spcPct val="117500"/>
              </a:lnSpc>
              <a:buSzPts val="1200"/>
              <a:buFont typeface="Arial"/>
              <a:buChar char="-"/>
            </a:pPr>
            <a:r>
              <a:rPr lang="pl-PL" sz="1882" b="1" spc="-16" dirty="0">
                <a:latin typeface="Arial"/>
                <a:cs typeface="Arial"/>
              </a:rPr>
              <a:t>-</a:t>
            </a:r>
            <a:endParaRPr sz="1882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0710" y="14145908"/>
            <a:ext cx="4947522" cy="1312569"/>
          </a:xfrm>
          <a:prstGeom prst="rect">
            <a:avLst/>
          </a:prstGeom>
          <a:solidFill>
            <a:srgbClr val="FFE499"/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Niebezpieczne sytuacje:</a:t>
            </a:r>
          </a:p>
          <a:p>
            <a:pPr marL="241047" indent="-213157">
              <a:lnSpc>
                <a:spcPct val="117500"/>
              </a:lnSpc>
              <a:buClr>
                <a:schemeClr val="dk1"/>
              </a:buClr>
              <a:buSzPts val="1200"/>
              <a:buChar char="-"/>
            </a:pPr>
            <a:r>
              <a:rPr lang="pl-PL" sz="1882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Utrata równowagi przez jeźdźca lub konia</a:t>
            </a:r>
          </a:p>
          <a:p>
            <a:pPr marL="241047" indent="-213157">
              <a:lnSpc>
                <a:spcPct val="117500"/>
              </a:lnSpc>
              <a:buClr>
                <a:schemeClr val="dk1"/>
              </a:buClr>
              <a:buSzPts val="1200"/>
              <a:buChar char="-"/>
            </a:pPr>
            <a:r>
              <a:rPr lang="pl-PL" sz="1882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Każdy inny chód niż stęp</a:t>
            </a:r>
            <a:endParaRPr lang="pl-PL" sz="1882" dirty="0">
              <a:solidFill>
                <a:srgbClr val="805F00"/>
              </a:solidFill>
              <a:latin typeface="Arial" panose="020B0604020202020204" pitchFamily="34" charset="0"/>
              <a:ea typeface="Arial Black"/>
              <a:cs typeface="Arial" panose="020B0604020202020204" pitchFamily="34" charset="0"/>
              <a:sym typeface="Arial Black"/>
            </a:endParaRPr>
          </a:p>
          <a:p>
            <a:pPr marL="27890">
              <a:spcBef>
                <a:spcPts val="188"/>
              </a:spcBef>
            </a:pPr>
            <a:endParaRPr sz="1882" dirty="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47163" y="11108799"/>
            <a:ext cx="4909671" cy="40973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2400" dirty="0">
                <a:solidFill>
                  <a:srgbClr val="385522"/>
                </a:solidFill>
                <a:latin typeface="Arial Black"/>
                <a:cs typeface="Arial Black"/>
              </a:rPr>
              <a:t>Ocena stylu:</a:t>
            </a:r>
          </a:p>
          <a:p>
            <a:pPr marL="27890">
              <a:lnSpc>
                <a:spcPct val="117499"/>
              </a:lnSpc>
              <a:spcBef>
                <a:spcPts val="8"/>
              </a:spcBef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Utrzymanie wybranego chodu</a:t>
            </a:r>
            <a:endParaRPr lang="pl-PL"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41047" indent="-213157">
              <a:lnSpc>
                <a:spcPct val="115000"/>
              </a:lnSpc>
              <a:buSzPts val="1200"/>
              <a:buFont typeface="Arial"/>
              <a:buChar char="-"/>
            </a:pPr>
            <a:r>
              <a:rPr lang="pl-PL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Galop</a:t>
            </a:r>
          </a:p>
          <a:p>
            <a:pPr marL="241047" indent="-213157">
              <a:lnSpc>
                <a:spcPct val="117499"/>
              </a:lnSpc>
              <a:buSzPts val="1200"/>
              <a:buFont typeface="Arial"/>
              <a:buChar char="-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Kłus</a:t>
            </a:r>
          </a:p>
          <a:p>
            <a:pPr marL="241047" indent="-213157">
              <a:lnSpc>
                <a:spcPct val="117499"/>
              </a:lnSpc>
              <a:buSzPts val="1200"/>
              <a:buFont typeface="Arial"/>
              <a:buChar char="-"/>
            </a:pPr>
            <a:r>
              <a:rPr lang="pl-PL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Stęp – tylko w zawodach </a:t>
            </a:r>
            <a:r>
              <a:rPr lang="pl-PL" sz="2800" dirty="0">
                <a:latin typeface="Arial"/>
                <a:ea typeface="Arial"/>
                <a:cs typeface="Arial"/>
                <a:sym typeface="Arial"/>
              </a:rPr>
              <a:t>*</a:t>
            </a:r>
          </a:p>
          <a:p>
            <a:pPr>
              <a:spcBef>
                <a:spcPts val="47"/>
              </a:spcBef>
            </a:pPr>
            <a:endParaRPr lang="pl-PL" sz="3200" dirty="0">
              <a:latin typeface="Arial"/>
              <a:ea typeface="Arial"/>
              <a:cs typeface="Arial"/>
              <a:sym typeface="Arial"/>
            </a:endParaRPr>
          </a:p>
          <a:p>
            <a:pPr marL="28886" marR="62752">
              <a:lnSpc>
                <a:spcPct val="95500"/>
              </a:lnSpc>
              <a:buClr>
                <a:schemeClr val="dk1"/>
              </a:buClr>
            </a:pPr>
            <a:r>
              <a:rPr lang="pl-PL" sz="2400" i="1" dirty="0">
                <a:solidFill>
                  <a:schemeClr val="dk1"/>
                </a:solidFill>
              </a:rPr>
              <a:t>W przypadku zmiany chodu w punktacji uwzględnia się chód niższy. Powrót do początkowego chodu nie jest oceniany.</a:t>
            </a:r>
            <a:endParaRPr lang="pl-PL" sz="2400" dirty="0">
              <a:solidFill>
                <a:srgbClr val="385522"/>
              </a:solidFill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2799" y="3263153"/>
            <a:ext cx="3156528" cy="1198737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9765" rIns="0" bIns="0" rtlCol="0">
            <a:spAutoFit/>
          </a:bodyPr>
          <a:lstStyle/>
          <a:p>
            <a:pPr marL="150405">
              <a:spcBef>
                <a:spcPts val="471"/>
              </a:spcBef>
            </a:pPr>
            <a:r>
              <a:rPr sz="1882" b="1" spc="-16" dirty="0">
                <a:latin typeface="Georgia"/>
                <a:cs typeface="Georgia"/>
              </a:rPr>
              <a:t>Gr</a:t>
            </a:r>
            <a:r>
              <a:rPr lang="pl-PL" sz="1882" b="1" spc="-16" dirty="0" err="1">
                <a:latin typeface="Georgia"/>
                <a:cs typeface="Georgia"/>
              </a:rPr>
              <a:t>upa</a:t>
            </a:r>
            <a:r>
              <a:rPr sz="1882" b="1" spc="-78" dirty="0">
                <a:latin typeface="Georgia"/>
                <a:cs typeface="Georgia"/>
              </a:rPr>
              <a:t>:</a:t>
            </a:r>
            <a:r>
              <a:rPr lang="pl-PL" sz="1882" b="1" spc="-78" dirty="0">
                <a:latin typeface="Georgia"/>
                <a:cs typeface="Georgia"/>
              </a:rPr>
              <a:t> 1</a:t>
            </a:r>
          </a:p>
          <a:p>
            <a:pPr marL="150405" algn="ctr">
              <a:spcBef>
                <a:spcPts val="471"/>
              </a:spcBef>
            </a:pPr>
            <a:r>
              <a:rPr lang="pl-PL" sz="2800" b="1" i="1" spc="-78" dirty="0">
                <a:latin typeface="Georgia" panose="02040502050405020303" pitchFamily="18" charset="0"/>
                <a:cs typeface="Georgia"/>
              </a:rPr>
              <a:t>Ósemka</a:t>
            </a:r>
            <a:r>
              <a:rPr lang="pl-PL" sz="1882" b="1" spc="-78" dirty="0">
                <a:latin typeface="Georgia"/>
                <a:cs typeface="Georgia"/>
              </a:rPr>
              <a:t> </a:t>
            </a:r>
          </a:p>
          <a:p>
            <a:pPr marL="150405">
              <a:spcBef>
                <a:spcPts val="471"/>
              </a:spcBef>
            </a:pPr>
            <a:endParaRPr lang="pl-PL" sz="1882" b="1" spc="-78" dirty="0">
              <a:latin typeface="Georgia"/>
              <a:cs typeface="Georg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52039" y="1114345"/>
            <a:ext cx="1170279" cy="1354411"/>
            <a:chOff x="513397" y="703897"/>
            <a:chExt cx="1115695" cy="1206500"/>
          </a:xfrm>
        </p:grpSpPr>
        <p:sp>
          <p:nvSpPr>
            <p:cNvPr id="19" name="object 19"/>
            <p:cNvSpPr/>
            <p:nvPr/>
          </p:nvSpPr>
          <p:spPr>
            <a:xfrm>
              <a:off x="594359" y="7848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4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0" name="object 20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1" name="object 21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0" y="1125220"/>
                  </a:moveTo>
                  <a:lnTo>
                    <a:pt x="1034415" y="1125220"/>
                  </a:lnTo>
                  <a:lnTo>
                    <a:pt x="1034415" y="0"/>
                  </a:lnTo>
                  <a:lnTo>
                    <a:pt x="0" y="0"/>
                  </a:lnTo>
                  <a:lnTo>
                    <a:pt x="0" y="11252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044" y="758824"/>
              <a:ext cx="923925" cy="114744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819376" y="5197288"/>
            <a:ext cx="5178206" cy="41935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txBody>
          <a:bodyPr vert="horz" wrap="square" lIns="0" tIns="104588" rIns="0" bIns="0" rtlCol="0">
            <a:spAutoFit/>
          </a:bodyPr>
          <a:lstStyle/>
          <a:p>
            <a:pPr marL="150405"/>
            <a:r>
              <a:rPr lang="pl-PL" sz="2400" dirty="0">
                <a:latin typeface="Arial Black"/>
                <a:ea typeface="Arial Black"/>
                <a:cs typeface="Arial Black"/>
                <a:sym typeface="Arial Black"/>
              </a:rPr>
              <a:t>Sprzęt</a:t>
            </a:r>
          </a:p>
          <a:p>
            <a:pPr marL="493306" indent="-342900">
              <a:lnSpc>
                <a:spcPct val="117499"/>
              </a:lnSpc>
              <a:spcBef>
                <a:spcPts val="8"/>
              </a:spcBef>
              <a:buSzPts val="1200"/>
              <a:buFont typeface="Wingdings" panose="05000000000000000000" pitchFamily="2" charset="2"/>
              <a:buChar char="q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2 czerwone chorągiewki</a:t>
            </a:r>
            <a:endParaRPr lang="pl-PL"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93306" indent="-342900">
              <a:lnSpc>
                <a:spcPct val="115000"/>
              </a:lnSpc>
              <a:buSzPts val="1200"/>
              <a:buFont typeface="Wingdings" panose="05000000000000000000" pitchFamily="2" charset="2"/>
              <a:buChar char="q"/>
            </a:pPr>
            <a:r>
              <a:rPr lang="pl-PL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białe chorągiewki</a:t>
            </a:r>
            <a:endParaRPr lang="pl-PL"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93306" indent="-342900">
              <a:lnSpc>
                <a:spcPct val="115000"/>
              </a:lnSpc>
              <a:buSzPts val="1200"/>
              <a:buFont typeface="Wingdings" panose="05000000000000000000" pitchFamily="2" charset="2"/>
              <a:buChar char="q"/>
            </a:pPr>
            <a:r>
              <a:rPr lang="pl-PL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 num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endParaRPr lang="pl-PL"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93305" indent="-342900">
              <a:lnSpc>
                <a:spcPct val="115000"/>
              </a:lnSpc>
              <a:buSzPts val="1200"/>
              <a:buFont typeface="Wingdings" panose="05000000000000000000" pitchFamily="2" charset="2"/>
              <a:buChar char="q"/>
            </a:pPr>
            <a:r>
              <a:rPr lang="pl-PL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beczki o wysokości co najmniej </a:t>
            </a:r>
            <a:r>
              <a:rPr lang="pl-PL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1,30 m</a:t>
            </a:r>
          </a:p>
          <a:p>
            <a:pPr marL="493305" indent="-342900">
              <a:lnSpc>
                <a:spcPct val="115000"/>
              </a:lnSpc>
              <a:buSzPts val="1200"/>
              <a:buFont typeface="Wingdings" panose="05000000000000000000" pitchFamily="2" charset="2"/>
              <a:buChar char="q"/>
            </a:pPr>
            <a:r>
              <a:rPr lang="pl-PL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itery</a:t>
            </a:r>
            <a:r>
              <a:rPr lang="pl-PL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l-PL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B</a:t>
            </a:r>
          </a:p>
          <a:p>
            <a:pPr marL="493305" indent="-342900">
              <a:lnSpc>
                <a:spcPct val="115000"/>
              </a:lnSpc>
              <a:buSzPts val="1200"/>
              <a:buFont typeface="Wingdings" panose="05000000000000000000" pitchFamily="2" charset="2"/>
              <a:buChar char="q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Linia oceny jest nakreślona na ziemi</a:t>
            </a:r>
          </a:p>
          <a:p>
            <a:pPr marL="493305" indent="-342900">
              <a:lnSpc>
                <a:spcPct val="115000"/>
              </a:lnSpc>
              <a:buSzPts val="1200"/>
              <a:buFont typeface="Wingdings" panose="05000000000000000000" pitchFamily="2" charset="2"/>
              <a:buChar char="q"/>
            </a:pPr>
            <a:endParaRPr sz="1882" b="1" dirty="0">
              <a:latin typeface="Arial Black"/>
              <a:cs typeface="Arial Black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048973"/>
              </p:ext>
            </p:extLst>
          </p:nvPr>
        </p:nvGraphicFramePr>
        <p:xfrm>
          <a:off x="5139765" y="2750832"/>
          <a:ext cx="2123479" cy="18723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9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3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59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5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037464"/>
                  </a:ext>
                </a:extLst>
              </a:tr>
              <a:tr h="467590">
                <a:tc>
                  <a:txBody>
                    <a:bodyPr/>
                    <a:lstStyle/>
                    <a:p>
                      <a:pPr marL="185420" marR="179070" indent="59055" algn="ctr">
                        <a:lnSpc>
                          <a:spcPts val="1150"/>
                        </a:lnSpc>
                        <a:spcBef>
                          <a:spcPts val="59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175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6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pl-PL" sz="1600" dirty="0">
                          <a:latin typeface="Times New Roman"/>
                          <a:cs typeface="Times New Roman"/>
                        </a:rPr>
                        <a:t>***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211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841665"/>
                  </a:ext>
                </a:extLst>
              </a:tr>
            </a:tbl>
          </a:graphicData>
        </a:graphic>
      </p:graphicFrame>
      <p:sp>
        <p:nvSpPr>
          <p:cNvPr id="32" name="object 32"/>
          <p:cNvSpPr txBox="1"/>
          <p:nvPr/>
        </p:nvSpPr>
        <p:spPr>
          <a:xfrm>
            <a:off x="857610" y="9782426"/>
            <a:ext cx="10671984" cy="1168898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8573" rIns="0" bIns="0" rtlCol="0">
            <a:spAutoFit/>
          </a:bodyPr>
          <a:lstStyle/>
          <a:p>
            <a:pPr marL="1992" algn="ctr"/>
            <a:r>
              <a:rPr lang="pl-PL" sz="2800" dirty="0">
                <a:solidFill>
                  <a:srgbClr val="1F4E79"/>
                </a:solidFill>
                <a:latin typeface="Arial Black"/>
                <a:ea typeface="Arial Black"/>
                <a:cs typeface="Arial Black"/>
                <a:sym typeface="Arial Black"/>
              </a:rPr>
              <a:t>Cel: Ósemka</a:t>
            </a:r>
            <a:endParaRPr lang="pl-PL" sz="2800"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996" algn="ctr">
              <a:spcBef>
                <a:spcPts val="125"/>
              </a:spcBef>
            </a:pPr>
            <a:r>
              <a:rPr lang="pl-PL" sz="2000" dirty="0">
                <a:highlight>
                  <a:srgbClr val="FFFFFF"/>
                </a:highlight>
                <a:latin typeface="Arial "/>
              </a:rPr>
              <a:t>Przejazd figury “8” z wodzami w jednej ręce bez dotknięcia beczek z zachowaniem początkowo obranego chodu</a:t>
            </a:r>
          </a:p>
        </p:txBody>
      </p:sp>
      <p:grpSp>
        <p:nvGrpSpPr>
          <p:cNvPr id="34" name="object 34"/>
          <p:cNvGrpSpPr/>
          <p:nvPr/>
        </p:nvGrpSpPr>
        <p:grpSpPr>
          <a:xfrm>
            <a:off x="7573049" y="1556991"/>
            <a:ext cx="4007223" cy="3191434"/>
            <a:chOff x="4814570" y="824864"/>
            <a:chExt cx="2554605" cy="2034539"/>
          </a:xfrm>
        </p:grpSpPr>
        <p:sp>
          <p:nvSpPr>
            <p:cNvPr id="35" name="object 35"/>
            <p:cNvSpPr/>
            <p:nvPr/>
          </p:nvSpPr>
          <p:spPr>
            <a:xfrm>
              <a:off x="4890770" y="9010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6" name="object 36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7" name="object 37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0" y="1958339"/>
                  </a:moveTo>
                  <a:lnTo>
                    <a:pt x="2478404" y="1958339"/>
                  </a:lnTo>
                  <a:lnTo>
                    <a:pt x="2478404" y="0"/>
                  </a:lnTo>
                  <a:lnTo>
                    <a:pt x="0" y="0"/>
                  </a:lnTo>
                  <a:lnTo>
                    <a:pt x="0" y="195833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</p:grpSp>
      <p:pic>
        <p:nvPicPr>
          <p:cNvPr id="7" name="Obraz 6">
            <a:extLst>
              <a:ext uri="{FF2B5EF4-FFF2-40B4-BE49-F238E27FC236}">
                <a16:creationId xmlns:a16="http://schemas.microsoft.com/office/drawing/2014/main" id="{B157F88A-7E5C-0405-BFD1-A428B461A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78" y="1269218"/>
            <a:ext cx="1047750" cy="1047750"/>
          </a:xfrm>
          <a:prstGeom prst="rect">
            <a:avLst/>
          </a:prstGeom>
        </p:spPr>
      </p:pic>
      <p:sp>
        <p:nvSpPr>
          <p:cNvPr id="33" name="object 26">
            <a:extLst>
              <a:ext uri="{FF2B5EF4-FFF2-40B4-BE49-F238E27FC236}">
                <a16:creationId xmlns:a16="http://schemas.microsoft.com/office/drawing/2014/main" id="{8D46B11A-F125-B600-F6F8-DAEE3F991EDF}"/>
              </a:ext>
            </a:extLst>
          </p:cNvPr>
          <p:cNvSpPr txBox="1"/>
          <p:nvPr/>
        </p:nvSpPr>
        <p:spPr>
          <a:xfrm>
            <a:off x="6095999" y="5248181"/>
            <a:ext cx="5484273" cy="414825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  <a:effectLst/>
        </p:spPr>
        <p:txBody>
          <a:bodyPr vert="horz" wrap="square" lIns="0" tIns="104588" rIns="0" bIns="0" rtlCol="0">
            <a:spAutoFit/>
          </a:bodyPr>
          <a:lstStyle/>
          <a:p>
            <a:pPr marL="152397">
              <a:spcBef>
                <a:spcPts val="824"/>
              </a:spcBef>
            </a:pPr>
            <a:r>
              <a:rPr lang="pl-PL" sz="2400" dirty="0">
                <a:latin typeface="Arial Black"/>
                <a:cs typeface="Arial Black"/>
              </a:rPr>
              <a:t>Właściwości:</a:t>
            </a:r>
          </a:p>
          <a:p>
            <a:pPr marL="495297" indent="-342900">
              <a:spcBef>
                <a:spcPts val="824"/>
              </a:spcBef>
              <a:buFont typeface="Wingdings" panose="05000000000000000000" pitchFamily="2" charset="2"/>
              <a:buChar char="q"/>
            </a:pPr>
            <a:r>
              <a:rPr lang="pl-PL" sz="2300" dirty="0">
                <a:latin typeface="Arial" panose="020B0604020202020204" pitchFamily="34" charset="0"/>
                <a:cs typeface="Arial" panose="020B0604020202020204" pitchFamily="34" charset="0"/>
              </a:rPr>
              <a:t>Szerokość wjazdu i wyjazdu 4m</a:t>
            </a:r>
            <a:endParaRPr lang="pl-PL" sz="23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94303" marR="211165" indent="-342900">
              <a:lnSpc>
                <a:spcPct val="115000"/>
              </a:lnSpc>
              <a:spcBef>
                <a:spcPts val="102"/>
              </a:spcBef>
              <a:buSzPts val="1200"/>
              <a:buFont typeface="Wingdings" panose="05000000000000000000" pitchFamily="2" charset="2"/>
              <a:buChar char="q"/>
            </a:pPr>
            <a:r>
              <a:rPr lang="pl-PL" sz="2300" dirty="0">
                <a:latin typeface="Arial" panose="020B0604020202020204" pitchFamily="34" charset="0"/>
                <a:cs typeface="Arial" panose="020B0604020202020204" pitchFamily="34" charset="0"/>
              </a:rPr>
              <a:t>Odległość między wjazdem i wyjazdem a linią beczek wynosi 10m</a:t>
            </a:r>
            <a:endParaRPr lang="pl-PL" sz="23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95298" indent="-342900">
              <a:lnSpc>
                <a:spcPct val="109583"/>
              </a:lnSpc>
              <a:buSzPts val="1200"/>
              <a:buFont typeface="Wingdings" panose="05000000000000000000" pitchFamily="2" charset="2"/>
              <a:buChar char="q"/>
            </a:pPr>
            <a:r>
              <a:rPr lang="pl-PL" sz="2300" dirty="0">
                <a:latin typeface="Arial" panose="020B0604020202020204" pitchFamily="34" charset="0"/>
                <a:cs typeface="Arial" panose="020B0604020202020204" pitchFamily="34" charset="0"/>
              </a:rPr>
              <a:t>Odległość pomiędzy beczkami</a:t>
            </a:r>
            <a:r>
              <a:rPr lang="pl-PL" sz="23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15 m.</a:t>
            </a:r>
          </a:p>
          <a:p>
            <a:pPr marL="494303" marR="247023" indent="-342900">
              <a:lnSpc>
                <a:spcPct val="115000"/>
              </a:lnSpc>
              <a:spcBef>
                <a:spcPts val="8"/>
              </a:spcBef>
              <a:buSzPts val="1200"/>
              <a:buFont typeface="Wingdings" panose="05000000000000000000" pitchFamily="2" charset="2"/>
              <a:buChar char="q"/>
            </a:pPr>
            <a:r>
              <a:rPr lang="pl-PL" sz="2300" dirty="0">
                <a:latin typeface="Arial" panose="020B0604020202020204" pitchFamily="34" charset="0"/>
                <a:cs typeface="Arial" panose="020B0604020202020204" pitchFamily="34" charset="0"/>
              </a:rPr>
              <a:t>Jeździec trzyma wodze w jednej, wybranej ręce</a:t>
            </a:r>
            <a:endParaRPr lang="pl-PL" sz="23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95298" marR="291846" indent="-342900">
              <a:lnSpc>
                <a:spcPct val="115000"/>
              </a:lnSpc>
              <a:buSzPts val="1200"/>
              <a:buFont typeface="Wingdings" panose="05000000000000000000" pitchFamily="2" charset="2"/>
              <a:buChar char="q"/>
            </a:pPr>
            <a:r>
              <a:rPr lang="pl-PL" sz="2300" dirty="0">
                <a:latin typeface="Arial" panose="020B0604020202020204" pitchFamily="34" charset="0"/>
                <a:cs typeface="Arial" panose="020B0604020202020204" pitchFamily="34" charset="0"/>
              </a:rPr>
              <a:t>Kierunek pokonywania bramek pozostawiony jest do decyzji gospodarza toru</a:t>
            </a:r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0A4BBB45-CB76-F814-6B5A-D68BB91F3758}"/>
              </a:ext>
            </a:extLst>
          </p:cNvPr>
          <p:cNvSpPr txBox="1"/>
          <p:nvPr/>
        </p:nvSpPr>
        <p:spPr>
          <a:xfrm>
            <a:off x="930710" y="11640156"/>
            <a:ext cx="4947521" cy="138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>
              <a:lnSpc>
                <a:spcPct val="117500"/>
              </a:lnSpc>
              <a:buClr>
                <a:schemeClr val="dk1"/>
              </a:buClr>
              <a:buSzPts val="1100"/>
            </a:pPr>
            <a:r>
              <a:rPr lang="pl-PL" sz="1882" b="1" spc="-16" dirty="0">
                <a:latin typeface="Arial"/>
                <a:cs typeface="Arial"/>
              </a:rPr>
              <a:t>Przed przeszkodą:</a:t>
            </a:r>
          </a:p>
          <a:p>
            <a:pPr>
              <a:lnSpc>
                <a:spcPct val="117500"/>
              </a:lnSpc>
              <a:buClr>
                <a:schemeClr val="dk1"/>
              </a:buClr>
              <a:buSzPts val="1100"/>
            </a:pPr>
            <a:r>
              <a:rPr lang="pl-PL" sz="1882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wolta, wyłamanie, cofnięcie, odmowa, błąd trasy</a:t>
            </a:r>
            <a:endParaRPr lang="pl-PL" sz="1882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060064" marR="7968" indent="-342900">
              <a:lnSpc>
                <a:spcPct val="115000"/>
              </a:lnSpc>
              <a:spcBef>
                <a:spcPts val="102"/>
              </a:spcBef>
              <a:buClr>
                <a:schemeClr val="dk1"/>
              </a:buClr>
              <a:buSzPts val="1100"/>
              <a:buFontTx/>
              <a:buChar char="-"/>
            </a:pPr>
            <a:endParaRPr sz="2000" dirty="0">
              <a:latin typeface="Arial"/>
              <a:cs typeface="Arial"/>
            </a:endParaRPr>
          </a:p>
        </p:txBody>
      </p:sp>
      <p:pic>
        <p:nvPicPr>
          <p:cNvPr id="43" name="Obraz 42">
            <a:extLst>
              <a:ext uri="{FF2B5EF4-FFF2-40B4-BE49-F238E27FC236}">
                <a16:creationId xmlns:a16="http://schemas.microsoft.com/office/drawing/2014/main" id="{66D1166C-938B-E138-A607-EB1AB528F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072" y="1159209"/>
            <a:ext cx="3984977" cy="1463855"/>
          </a:xfrm>
          <a:prstGeom prst="rect">
            <a:avLst/>
          </a:prstGeom>
        </p:spPr>
      </p:pic>
      <p:grpSp>
        <p:nvGrpSpPr>
          <p:cNvPr id="3" name="Google Shape;74;p1">
            <a:extLst>
              <a:ext uri="{FF2B5EF4-FFF2-40B4-BE49-F238E27FC236}">
                <a16:creationId xmlns:a16="http://schemas.microsoft.com/office/drawing/2014/main" id="{A59DDAA6-5C4B-03C2-E4DC-E9A0366EA1D8}"/>
              </a:ext>
            </a:extLst>
          </p:cNvPr>
          <p:cNvGrpSpPr/>
          <p:nvPr/>
        </p:nvGrpSpPr>
        <p:grpSpPr>
          <a:xfrm>
            <a:off x="7538654" y="1349806"/>
            <a:ext cx="4255027" cy="3398620"/>
            <a:chOff x="4921884" y="828675"/>
            <a:chExt cx="2674657" cy="2374900"/>
          </a:xfrm>
        </p:grpSpPr>
        <p:sp>
          <p:nvSpPr>
            <p:cNvPr id="4" name="Google Shape;75;p1">
              <a:extLst>
                <a:ext uri="{FF2B5EF4-FFF2-40B4-BE49-F238E27FC236}">
                  <a16:creationId xmlns:a16="http://schemas.microsoft.com/office/drawing/2014/main" id="{6ED10117-5251-1A76-6FAE-839A3DB96511}"/>
                </a:ext>
              </a:extLst>
            </p:cNvPr>
            <p:cNvSpPr/>
            <p:nvPr/>
          </p:nvSpPr>
          <p:spPr>
            <a:xfrm>
              <a:off x="4998084" y="904875"/>
              <a:ext cx="2478405" cy="2298700"/>
            </a:xfrm>
            <a:custGeom>
              <a:avLst/>
              <a:gdLst/>
              <a:ahLst/>
              <a:cxnLst/>
              <a:rect l="l" t="t" r="r" b="b"/>
              <a:pathLst>
                <a:path w="2478404" h="2298700" extrusionOk="0">
                  <a:moveTo>
                    <a:pt x="2478405" y="0"/>
                  </a:moveTo>
                  <a:lnTo>
                    <a:pt x="0" y="0"/>
                  </a:lnTo>
                  <a:lnTo>
                    <a:pt x="0" y="2298700"/>
                  </a:lnTo>
                  <a:lnTo>
                    <a:pt x="2478405" y="2298700"/>
                  </a:lnTo>
                  <a:lnTo>
                    <a:pt x="2478405" y="0"/>
                  </a:lnTo>
                  <a:close/>
                </a:path>
              </a:pathLst>
            </a:custGeom>
            <a:solidFill>
              <a:srgbClr val="808080">
                <a:alpha val="4980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2823"/>
            </a:p>
          </p:txBody>
        </p:sp>
        <p:sp>
          <p:nvSpPr>
            <p:cNvPr id="5" name="Google Shape;76;p1">
              <a:extLst>
                <a:ext uri="{FF2B5EF4-FFF2-40B4-BE49-F238E27FC236}">
                  <a16:creationId xmlns:a16="http://schemas.microsoft.com/office/drawing/2014/main" id="{85E0430D-B6FA-C62A-B5A9-BCED3B348A4F}"/>
                </a:ext>
              </a:extLst>
            </p:cNvPr>
            <p:cNvSpPr/>
            <p:nvPr/>
          </p:nvSpPr>
          <p:spPr>
            <a:xfrm>
              <a:off x="4921884" y="828675"/>
              <a:ext cx="2478405" cy="2298700"/>
            </a:xfrm>
            <a:custGeom>
              <a:avLst/>
              <a:gdLst/>
              <a:ahLst/>
              <a:cxnLst/>
              <a:rect l="l" t="t" r="r" b="b"/>
              <a:pathLst>
                <a:path w="2478404" h="2298700" extrusionOk="0">
                  <a:moveTo>
                    <a:pt x="2478405" y="0"/>
                  </a:moveTo>
                  <a:lnTo>
                    <a:pt x="0" y="0"/>
                  </a:lnTo>
                  <a:lnTo>
                    <a:pt x="0" y="2298700"/>
                  </a:lnTo>
                  <a:lnTo>
                    <a:pt x="2478405" y="2298700"/>
                  </a:lnTo>
                  <a:lnTo>
                    <a:pt x="2478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2823"/>
            </a:p>
          </p:txBody>
        </p:sp>
        <p:sp>
          <p:nvSpPr>
            <p:cNvPr id="9" name="Google Shape;77;p1">
              <a:extLst>
                <a:ext uri="{FF2B5EF4-FFF2-40B4-BE49-F238E27FC236}">
                  <a16:creationId xmlns:a16="http://schemas.microsoft.com/office/drawing/2014/main" id="{76DD7338-1E0A-E146-29DB-C17704CB5D91}"/>
                </a:ext>
              </a:extLst>
            </p:cNvPr>
            <p:cNvSpPr/>
            <p:nvPr/>
          </p:nvSpPr>
          <p:spPr>
            <a:xfrm>
              <a:off x="4921884" y="828675"/>
              <a:ext cx="2478405" cy="2298700"/>
            </a:xfrm>
            <a:custGeom>
              <a:avLst/>
              <a:gdLst/>
              <a:ahLst/>
              <a:cxnLst/>
              <a:rect l="l" t="t" r="r" b="b"/>
              <a:pathLst>
                <a:path w="2478404" h="2298700" extrusionOk="0">
                  <a:moveTo>
                    <a:pt x="0" y="2298700"/>
                  </a:moveTo>
                  <a:lnTo>
                    <a:pt x="2478405" y="2298700"/>
                  </a:lnTo>
                  <a:lnTo>
                    <a:pt x="2478405" y="0"/>
                  </a:lnTo>
                  <a:lnTo>
                    <a:pt x="0" y="0"/>
                  </a:lnTo>
                  <a:lnTo>
                    <a:pt x="0" y="2298700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2823"/>
            </a:p>
          </p:txBody>
        </p:sp>
        <p:pic>
          <p:nvPicPr>
            <p:cNvPr id="10" name="Google Shape;78;p1">
              <a:extLst>
                <a:ext uri="{FF2B5EF4-FFF2-40B4-BE49-F238E27FC236}">
                  <a16:creationId xmlns:a16="http://schemas.microsoft.com/office/drawing/2014/main" id="{8EB8EFCF-C783-538C-9B0B-31F80475EDC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019166" y="880336"/>
              <a:ext cx="2577375" cy="199443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1647457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5313" y="10254689"/>
            <a:ext cx="4196279" cy="389448"/>
          </a:xfrm>
          <a:prstGeom prst="rect">
            <a:avLst/>
          </a:prstGeom>
        </p:spPr>
        <p:txBody>
          <a:bodyPr vert="horz" wrap="square" lIns="0" tIns="19922" rIns="0" bIns="0" rtlCol="0">
            <a:spAutoFit/>
          </a:bodyPr>
          <a:lstStyle/>
          <a:p>
            <a:pPr marL="19921">
              <a:spcBef>
                <a:spcPts val="157"/>
              </a:spcBef>
            </a:pP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Błędy za efektywność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5312" y="11890785"/>
            <a:ext cx="4938755" cy="12255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Podczas przeszkody: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  <a:endParaRPr sz="1882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6545" y="12636202"/>
            <a:ext cx="4947522" cy="2255520"/>
          </a:xfrm>
          <a:prstGeom prst="rect">
            <a:avLst/>
          </a:prstGeom>
          <a:solidFill>
            <a:srgbClr val="FFE499"/>
          </a:solidFill>
        </p:spPr>
        <p:txBody>
          <a:bodyPr vert="horz" wrap="square" lIns="0" tIns="23906" rIns="0" bIns="0" rtlCol="0">
            <a:spAutoFit/>
          </a:bodyPr>
          <a:lstStyle/>
          <a:p>
            <a:pPr marL="363562" indent="-213157">
              <a:lnSpc>
                <a:spcPts val="2212"/>
              </a:lnSpc>
              <a:spcBef>
                <a:spcPts val="102"/>
              </a:spcBef>
              <a:buChar char="-"/>
              <a:tabLst>
                <a:tab pos="363562" algn="l"/>
              </a:tabLst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Niebezpieczne sytuacje:</a:t>
            </a:r>
          </a:p>
          <a:p>
            <a:pPr marL="363562" indent="-213157">
              <a:lnSpc>
                <a:spcPts val="2212"/>
              </a:lnSpc>
              <a:spcBef>
                <a:spcPts val="102"/>
              </a:spcBef>
              <a:buChar char="-"/>
              <a:tabLst>
                <a:tab pos="363562" algn="l"/>
              </a:tabLst>
            </a:pPr>
            <a:r>
              <a:rPr lang="pl-PL" sz="1882" dirty="0">
                <a:latin typeface="Arial"/>
                <a:cs typeface="Arial"/>
              </a:rPr>
              <a:t>Utrata równowagi przez jeźdźca</a:t>
            </a:r>
          </a:p>
          <a:p>
            <a:pPr marL="363562" indent="-213157">
              <a:lnSpc>
                <a:spcPts val="2165"/>
              </a:lnSpc>
              <a:buChar char="-"/>
              <a:tabLst>
                <a:tab pos="363562" algn="l"/>
              </a:tabLst>
            </a:pPr>
            <a:r>
              <a:rPr lang="pl-PL" sz="1882" dirty="0">
                <a:latin typeface="Arial"/>
                <a:cs typeface="Arial"/>
              </a:rPr>
              <a:t>Potrącenie jeźdźca przez konia</a:t>
            </a:r>
          </a:p>
          <a:p>
            <a:pPr marL="363562" indent="-213157">
              <a:lnSpc>
                <a:spcPts val="2165"/>
              </a:lnSpc>
              <a:buChar char="-"/>
              <a:tabLst>
                <a:tab pos="363562" algn="l"/>
              </a:tabLst>
            </a:pPr>
            <a:r>
              <a:rPr lang="pl-PL" sz="1882" dirty="0">
                <a:latin typeface="Arial"/>
                <a:cs typeface="Arial"/>
              </a:rPr>
              <a:t>Wejście konia do rowu</a:t>
            </a:r>
          </a:p>
          <a:p>
            <a:pPr marL="150405" marR="718158" indent="213157">
              <a:lnSpc>
                <a:spcPts val="2165"/>
              </a:lnSpc>
              <a:spcBef>
                <a:spcPts val="102"/>
              </a:spcBef>
              <a:buChar char="-"/>
              <a:tabLst>
                <a:tab pos="363562" algn="l"/>
              </a:tabLst>
            </a:pPr>
            <a:r>
              <a:rPr lang="pl-PL" sz="1882" dirty="0">
                <a:latin typeface="Arial"/>
                <a:cs typeface="Arial"/>
              </a:rPr>
              <a:t>Wodze na ziemi lub dotykające przeszkody</a:t>
            </a:r>
          </a:p>
          <a:p>
            <a:pPr marL="363562" indent="-213157">
              <a:lnSpc>
                <a:spcPts val="2039"/>
              </a:lnSpc>
              <a:buChar char="-"/>
              <a:tabLst>
                <a:tab pos="363562" algn="l"/>
              </a:tabLst>
            </a:pPr>
            <a:r>
              <a:rPr lang="pl-PL" sz="1882" dirty="0">
                <a:latin typeface="Arial"/>
                <a:cs typeface="Arial"/>
              </a:rPr>
              <a:t>Jeździec pozostający w tyle za linią łopatek konia</a:t>
            </a: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-</a:t>
            </a:r>
            <a:endParaRPr sz="1882" dirty="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57975" y="10639512"/>
            <a:ext cx="4909671" cy="43551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2400" dirty="0">
                <a:solidFill>
                  <a:srgbClr val="385522"/>
                </a:solidFill>
                <a:latin typeface="Arial Black"/>
                <a:cs typeface="Arial Black"/>
              </a:rPr>
              <a:t>Ocena stylu:</a:t>
            </a:r>
            <a:endParaRPr lang="pl-PL" sz="1882" dirty="0">
              <a:latin typeface="Arial Black"/>
              <a:cs typeface="Arial Black"/>
            </a:endParaRPr>
          </a:p>
          <a:p>
            <a:pPr>
              <a:spcBef>
                <a:spcPts val="243"/>
              </a:spcBef>
            </a:pPr>
            <a:endParaRPr lang="pl-PL" sz="1882" dirty="0">
              <a:latin typeface="Arial Black"/>
              <a:cs typeface="Arial Black"/>
            </a:endParaRPr>
          </a:p>
          <a:p>
            <a:pPr marL="27890" marR="931317">
              <a:lnSpc>
                <a:spcPts val="2165"/>
              </a:lnSpc>
            </a:pPr>
            <a:r>
              <a:rPr lang="pl-PL" sz="1882" b="1" dirty="0">
                <a:latin typeface="Arial"/>
                <a:cs typeface="Arial"/>
              </a:rPr>
              <a:t>Jeździec nie dalej w tyle niż na wysokości linii łopatek konia</a:t>
            </a:r>
            <a:endParaRPr lang="pl-PL" sz="1882" dirty="0">
              <a:latin typeface="Arial"/>
              <a:cs typeface="Arial"/>
            </a:endParaRPr>
          </a:p>
          <a:p>
            <a:pPr marL="27890" marR="2105673">
              <a:lnSpc>
                <a:spcPts val="4329"/>
              </a:lnSpc>
              <a:spcBef>
                <a:spcPts val="431"/>
              </a:spcBef>
            </a:pPr>
            <a:r>
              <a:rPr lang="pl-PL" sz="1725" b="1" dirty="0">
                <a:latin typeface="Arial"/>
                <a:cs typeface="Arial"/>
              </a:rPr>
              <a:t>Regularny ruch do przodu </a:t>
            </a:r>
            <a:r>
              <a:rPr lang="pl-PL" sz="1725" b="1" spc="-16" dirty="0">
                <a:latin typeface="Arial"/>
                <a:cs typeface="Arial"/>
              </a:rPr>
              <a:t> </a:t>
            </a:r>
            <a:endParaRPr lang="pl-PL" sz="1882" b="1" dirty="0">
              <a:latin typeface="Arial"/>
              <a:cs typeface="Arial"/>
            </a:endParaRPr>
          </a:p>
          <a:p>
            <a:pPr marL="27890" marR="2105673">
              <a:lnSpc>
                <a:spcPts val="4329"/>
              </a:lnSpc>
              <a:spcBef>
                <a:spcPts val="431"/>
              </a:spcBef>
            </a:pPr>
            <a:r>
              <a:rPr lang="pl-PL" sz="2400" b="1" dirty="0">
                <a:latin typeface="Arial"/>
                <a:cs typeface="Arial"/>
              </a:rPr>
              <a:t>Kontrola trasy</a:t>
            </a:r>
            <a:endParaRPr lang="pl-PL" sz="2400" dirty="0">
              <a:latin typeface="Arial"/>
              <a:cs typeface="Arial"/>
            </a:endParaRPr>
          </a:p>
          <a:p>
            <a:pPr marL="27890"/>
            <a:r>
              <a:rPr lang="pl-PL" sz="2000" dirty="0">
                <a:latin typeface="Arial"/>
                <a:cs typeface="Arial"/>
              </a:rPr>
              <a:t>Koń utrzymany w linii prostopadłej do frontu przeszkody</a:t>
            </a:r>
          </a:p>
          <a:p>
            <a:pPr marL="370790" indent="-342900">
              <a:spcBef>
                <a:spcPts val="188"/>
              </a:spcBef>
              <a:buFont typeface="Wingdings" panose="05000000000000000000" pitchFamily="2" charset="2"/>
              <a:buChar char="Ø"/>
            </a:pPr>
            <a:endParaRPr lang="pl-PL" sz="1882" dirty="0">
              <a:latin typeface="Arial Black"/>
              <a:cs typeface="Arial Black"/>
            </a:endParaRPr>
          </a:p>
          <a:p>
            <a:pPr>
              <a:spcBef>
                <a:spcPts val="243"/>
              </a:spcBef>
            </a:pPr>
            <a:endParaRPr lang="pl-PL" sz="1882" dirty="0">
              <a:latin typeface="Arial Black"/>
              <a:cs typeface="Arial Black"/>
            </a:endParaRPr>
          </a:p>
          <a:p>
            <a:pPr>
              <a:spcBef>
                <a:spcPts val="243"/>
              </a:spcBef>
            </a:pPr>
            <a:endParaRPr lang="pl-PL" sz="1882" dirty="0">
              <a:latin typeface="Arial Black"/>
              <a:cs typeface="Arial Black"/>
            </a:endParaRPr>
          </a:p>
          <a:p>
            <a:pPr>
              <a:spcBef>
                <a:spcPts val="243"/>
              </a:spcBef>
            </a:pPr>
            <a:endParaRPr sz="1882" dirty="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2798" y="3263153"/>
            <a:ext cx="3382931" cy="1275874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9765" rIns="0" bIns="0" rtlCol="0">
            <a:spAutoFit/>
          </a:bodyPr>
          <a:lstStyle/>
          <a:p>
            <a:pPr marL="150405">
              <a:spcBef>
                <a:spcPts val="471"/>
              </a:spcBef>
            </a:pPr>
            <a:r>
              <a:rPr sz="1882" b="1" spc="-16" dirty="0">
                <a:latin typeface="Georgia"/>
                <a:cs typeface="Georgia"/>
              </a:rPr>
              <a:t>Gr</a:t>
            </a:r>
            <a:r>
              <a:rPr lang="pl-PL" sz="1882" b="1" spc="-16" dirty="0" err="1">
                <a:latin typeface="Georgia"/>
                <a:cs typeface="Georgia"/>
              </a:rPr>
              <a:t>upa</a:t>
            </a:r>
            <a:r>
              <a:rPr sz="1882" b="1" spc="47" dirty="0">
                <a:latin typeface="Georgia"/>
                <a:cs typeface="Georgia"/>
              </a:rPr>
              <a:t> </a:t>
            </a:r>
            <a:r>
              <a:rPr sz="1882" b="1" spc="-78" dirty="0">
                <a:latin typeface="Georgia"/>
                <a:cs typeface="Georgia"/>
              </a:rPr>
              <a:t>:</a:t>
            </a:r>
            <a:r>
              <a:rPr lang="pl-PL" sz="1882" b="1" spc="-78" dirty="0">
                <a:latin typeface="Georgia"/>
                <a:cs typeface="Georgia"/>
              </a:rPr>
              <a:t> 4</a:t>
            </a:r>
          </a:p>
          <a:p>
            <a:pPr marL="150405">
              <a:spcBef>
                <a:spcPts val="471"/>
              </a:spcBef>
            </a:pPr>
            <a:r>
              <a:rPr lang="pl-PL" sz="2800" b="1" i="1" spc="-78" dirty="0">
                <a:latin typeface="Georgia" panose="02040502050405020303" pitchFamily="18" charset="0"/>
                <a:cs typeface="Arial" panose="020B0604020202020204" pitchFamily="34" charset="0"/>
              </a:rPr>
              <a:t>Przeprowadzenie konia przez rów</a:t>
            </a:r>
          </a:p>
        </p:txBody>
      </p:sp>
      <p:grpSp>
        <p:nvGrpSpPr>
          <p:cNvPr id="18" name="object 18"/>
          <p:cNvGrpSpPr/>
          <p:nvPr/>
        </p:nvGrpSpPr>
        <p:grpSpPr>
          <a:xfrm>
            <a:off x="752039" y="1114345"/>
            <a:ext cx="1170279" cy="1354411"/>
            <a:chOff x="513397" y="703897"/>
            <a:chExt cx="1115695" cy="1206500"/>
          </a:xfrm>
        </p:grpSpPr>
        <p:sp>
          <p:nvSpPr>
            <p:cNvPr id="19" name="object 19"/>
            <p:cNvSpPr/>
            <p:nvPr/>
          </p:nvSpPr>
          <p:spPr>
            <a:xfrm>
              <a:off x="594359" y="7848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4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0" name="object 20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1" name="object 21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0" y="1125220"/>
                  </a:moveTo>
                  <a:lnTo>
                    <a:pt x="1034415" y="1125220"/>
                  </a:lnTo>
                  <a:lnTo>
                    <a:pt x="1034415" y="0"/>
                  </a:lnTo>
                  <a:lnTo>
                    <a:pt x="0" y="0"/>
                  </a:lnTo>
                  <a:lnTo>
                    <a:pt x="0" y="11252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044" y="758824"/>
              <a:ext cx="923925" cy="114744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819376" y="5197288"/>
            <a:ext cx="5178206" cy="319793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txBody>
          <a:bodyPr vert="horz" wrap="square" lIns="0" tIns="104588" rIns="0" bIns="0" rtlCol="0">
            <a:spAutoFit/>
          </a:bodyPr>
          <a:lstStyle/>
          <a:p>
            <a:pPr marL="150405">
              <a:spcBef>
                <a:spcPts val="808"/>
              </a:spcBef>
            </a:pPr>
            <a:r>
              <a:rPr lang="pl-PL" sz="2400" dirty="0">
                <a:latin typeface="Arial Black"/>
                <a:cs typeface="Arial Black"/>
              </a:rPr>
              <a:t>Sprzęt:</a:t>
            </a:r>
          </a:p>
          <a:p>
            <a:pPr>
              <a:lnSpc>
                <a:spcPct val="150000"/>
              </a:lnSpc>
              <a:spcBef>
                <a:spcPts val="102"/>
              </a:spcBef>
            </a:pPr>
            <a:endParaRPr lang="pl-PL" sz="2400" dirty="0">
              <a:latin typeface="Arial Black"/>
              <a:cs typeface="Arial Black"/>
            </a:endParaRPr>
          </a:p>
          <a:p>
            <a:pPr marL="493306" indent="-34290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35279" algn="l"/>
              </a:tabLst>
            </a:pPr>
            <a:r>
              <a:rPr lang="pl-PL" sz="2400" b="1" dirty="0">
                <a:latin typeface="Arial"/>
                <a:cs typeface="Arial"/>
              </a:rPr>
              <a:t>1</a:t>
            </a:r>
            <a:r>
              <a:rPr lang="pl-PL" sz="2400" b="1" spc="-24" dirty="0">
                <a:latin typeface="Arial"/>
                <a:cs typeface="Arial"/>
              </a:rPr>
              <a:t> </a:t>
            </a:r>
            <a:r>
              <a:rPr lang="pl-PL" sz="2400" b="1" dirty="0">
                <a:latin typeface="Arial"/>
                <a:cs typeface="Arial"/>
              </a:rPr>
              <a:t>czerwona chorągiewka</a:t>
            </a:r>
          </a:p>
          <a:p>
            <a:pPr marL="493306" indent="-34290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35279" algn="l"/>
              </a:tabLst>
            </a:pPr>
            <a:r>
              <a:rPr lang="pl-PL" sz="2400" b="1" dirty="0">
                <a:latin typeface="Arial"/>
                <a:cs typeface="Arial"/>
              </a:rPr>
              <a:t>1</a:t>
            </a:r>
            <a:r>
              <a:rPr lang="pl-PL" sz="2400" b="1" spc="-24" dirty="0">
                <a:latin typeface="Arial"/>
                <a:cs typeface="Arial"/>
              </a:rPr>
              <a:t> </a:t>
            </a:r>
            <a:r>
              <a:rPr lang="pl-PL" sz="2400" b="1" dirty="0">
                <a:latin typeface="Arial"/>
                <a:cs typeface="Arial"/>
              </a:rPr>
              <a:t>biała chorągiewka</a:t>
            </a:r>
          </a:p>
          <a:p>
            <a:pPr marL="493306" indent="-34290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35279" algn="l"/>
              </a:tabLst>
            </a:pPr>
            <a:r>
              <a:rPr lang="pl-PL" sz="2400" b="1" dirty="0">
                <a:latin typeface="Arial"/>
                <a:cs typeface="Arial"/>
              </a:rPr>
              <a:t>1 </a:t>
            </a:r>
            <a:r>
              <a:rPr lang="pl-PL" sz="2400" b="1" spc="-16" dirty="0">
                <a:latin typeface="Arial"/>
                <a:cs typeface="Arial"/>
              </a:rPr>
              <a:t>numer</a:t>
            </a:r>
          </a:p>
          <a:p>
            <a:pPr marL="493306" indent="-34290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35279" algn="l"/>
              </a:tabLst>
            </a:pPr>
            <a:r>
              <a:rPr lang="pl-PL" sz="2400" b="1" spc="-16" dirty="0">
                <a:latin typeface="Arial"/>
                <a:cs typeface="Arial"/>
              </a:rPr>
              <a:t>1 biały drąg</a:t>
            </a:r>
            <a:endParaRPr sz="1882" dirty="0">
              <a:latin typeface="Arial Black"/>
              <a:cs typeface="Arial Black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788932"/>
              </p:ext>
            </p:extLst>
          </p:nvPr>
        </p:nvGraphicFramePr>
        <p:xfrm>
          <a:off x="4314709" y="2750832"/>
          <a:ext cx="2948535" cy="18723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8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59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Szerokość rowu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5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O,6 m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037464"/>
                  </a:ext>
                </a:extLst>
              </a:tr>
              <a:tr h="467590">
                <a:tc>
                  <a:txBody>
                    <a:bodyPr/>
                    <a:lstStyle/>
                    <a:p>
                      <a:pPr marL="185420" marR="179070" indent="59055" algn="ctr">
                        <a:lnSpc>
                          <a:spcPts val="1150"/>
                        </a:lnSpc>
                        <a:spcBef>
                          <a:spcPts val="59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175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0,7 m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6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pl-PL" sz="1600" dirty="0">
                          <a:latin typeface="Times New Roman"/>
                          <a:cs typeface="Times New Roman"/>
                        </a:rPr>
                        <a:t>***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0,9 m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211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841665"/>
                  </a:ext>
                </a:extLst>
              </a:tr>
            </a:tbl>
          </a:graphicData>
        </a:graphic>
      </p:graphicFrame>
      <p:sp>
        <p:nvSpPr>
          <p:cNvPr id="32" name="object 32"/>
          <p:cNvSpPr txBox="1"/>
          <p:nvPr/>
        </p:nvSpPr>
        <p:spPr>
          <a:xfrm>
            <a:off x="857610" y="8666341"/>
            <a:ext cx="10671984" cy="133304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8573" rIns="0" bIns="0" rtlCol="0">
            <a:spAutoFit/>
          </a:bodyPr>
          <a:lstStyle/>
          <a:p>
            <a:pPr marL="4980" algn="ctr">
              <a:spcBef>
                <a:spcPts val="855"/>
              </a:spcBef>
            </a:pP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Cel: Przeprowadzenie konia przez rów</a:t>
            </a:r>
          </a:p>
          <a:p>
            <a:pPr marL="4980" algn="ctr">
              <a:spcBef>
                <a:spcPts val="855"/>
              </a:spcBef>
            </a:pPr>
            <a:r>
              <a:rPr lang="pl-PL" sz="2400" dirty="0">
                <a:latin typeface="Arial"/>
                <a:cs typeface="Arial"/>
              </a:rPr>
              <a:t>Pokonanie przeszkody z koniem w ręku. Skok nie jest obowiązkowy, ale koń nie może wejść do rowu.</a:t>
            </a:r>
            <a:endParaRPr lang="pl-PL" sz="2400" dirty="0">
              <a:solidFill>
                <a:srgbClr val="17365D"/>
              </a:solidFill>
              <a:latin typeface="Arial Black"/>
              <a:cs typeface="Arial Black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573049" y="1556991"/>
            <a:ext cx="4007223" cy="3191434"/>
            <a:chOff x="4814570" y="824864"/>
            <a:chExt cx="2554605" cy="2034539"/>
          </a:xfrm>
        </p:grpSpPr>
        <p:sp>
          <p:nvSpPr>
            <p:cNvPr id="35" name="object 35"/>
            <p:cNvSpPr/>
            <p:nvPr/>
          </p:nvSpPr>
          <p:spPr>
            <a:xfrm>
              <a:off x="4890770" y="9010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6" name="object 36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7" name="object 37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0" y="1958339"/>
                  </a:moveTo>
                  <a:lnTo>
                    <a:pt x="2478404" y="1958339"/>
                  </a:lnTo>
                  <a:lnTo>
                    <a:pt x="2478404" y="0"/>
                  </a:lnTo>
                  <a:lnTo>
                    <a:pt x="0" y="0"/>
                  </a:lnTo>
                  <a:lnTo>
                    <a:pt x="0" y="195833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</p:grpSp>
      <p:pic>
        <p:nvPicPr>
          <p:cNvPr id="7" name="Obraz 6">
            <a:extLst>
              <a:ext uri="{FF2B5EF4-FFF2-40B4-BE49-F238E27FC236}">
                <a16:creationId xmlns:a16="http://schemas.microsoft.com/office/drawing/2014/main" id="{B157F88A-7E5C-0405-BFD1-A428B461A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78" y="1269218"/>
            <a:ext cx="1047750" cy="1047750"/>
          </a:xfrm>
          <a:prstGeom prst="rect">
            <a:avLst/>
          </a:prstGeom>
        </p:spPr>
      </p:pic>
      <p:sp>
        <p:nvSpPr>
          <p:cNvPr id="33" name="object 26">
            <a:extLst>
              <a:ext uri="{FF2B5EF4-FFF2-40B4-BE49-F238E27FC236}">
                <a16:creationId xmlns:a16="http://schemas.microsoft.com/office/drawing/2014/main" id="{8D46B11A-F125-B600-F6F8-DAEE3F991EDF}"/>
              </a:ext>
            </a:extLst>
          </p:cNvPr>
          <p:cNvSpPr txBox="1"/>
          <p:nvPr/>
        </p:nvSpPr>
        <p:spPr>
          <a:xfrm>
            <a:off x="6095999" y="5248181"/>
            <a:ext cx="5484273" cy="316285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  <a:effectLst/>
        </p:spPr>
        <p:txBody>
          <a:bodyPr vert="horz" wrap="square" lIns="0" tIns="104588" rIns="0" bIns="0" rtlCol="0">
            <a:spAutoFit/>
          </a:bodyPr>
          <a:lstStyle/>
          <a:p>
            <a:pPr marL="152397">
              <a:spcBef>
                <a:spcPts val="808"/>
              </a:spcBef>
            </a:pPr>
            <a:r>
              <a:rPr lang="pl-PL" sz="2400" spc="-16" dirty="0">
                <a:latin typeface="Arial Black"/>
                <a:cs typeface="Arial Black"/>
              </a:rPr>
              <a:t>Właściwości</a:t>
            </a:r>
          </a:p>
          <a:p>
            <a:pPr marL="495297" indent="-342900">
              <a:spcBef>
                <a:spcPts val="808"/>
              </a:spcBef>
              <a:buFont typeface="Wingdings" panose="05000000000000000000" pitchFamily="2" charset="2"/>
              <a:buChar char="q"/>
            </a:pPr>
            <a:r>
              <a:rPr lang="pl-PL" sz="2400" dirty="0">
                <a:latin typeface="Arial"/>
                <a:cs typeface="Arial"/>
              </a:rPr>
              <a:t>Naturalny lub zbudowany, z wodą lub bez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spc="-16" dirty="0">
                <a:latin typeface="Arial" panose="020B0604020202020204" pitchFamily="34" charset="0"/>
                <a:cs typeface="Arial" panose="020B0604020202020204" pitchFamily="34" charset="0"/>
              </a:rPr>
              <a:t>Przeszkoda z wyraźną krawędzią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spc="-16" dirty="0">
                <a:latin typeface="Arial" panose="020B0604020202020204" pitchFamily="34" charset="0"/>
                <a:cs typeface="Arial" panose="020B0604020202020204" pitchFamily="34" charset="0"/>
              </a:rPr>
              <a:t>Stabilne podłoże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spc="-16" dirty="0">
                <a:latin typeface="Arial" panose="020B0604020202020204" pitchFamily="34" charset="0"/>
                <a:cs typeface="Arial" panose="020B0604020202020204" pitchFamily="34" charset="0"/>
              </a:rPr>
              <a:t>Bezpieczne miejsce odbicia i lądowania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spc="-16" dirty="0">
                <a:latin typeface="Arial" panose="020B0604020202020204" pitchFamily="34" charset="0"/>
                <a:cs typeface="Arial" panose="020B0604020202020204" pitchFamily="34" charset="0"/>
              </a:rPr>
              <a:t>Szerokość: minimum 2,5 metrów</a:t>
            </a:r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0A4BBB45-CB76-F814-6B5A-D68BB91F3758}"/>
              </a:ext>
            </a:extLst>
          </p:cNvPr>
          <p:cNvSpPr txBox="1"/>
          <p:nvPr/>
        </p:nvSpPr>
        <p:spPr>
          <a:xfrm>
            <a:off x="896546" y="10619038"/>
            <a:ext cx="4947521" cy="19290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150405">
              <a:spcBef>
                <a:spcPts val="824"/>
              </a:spcBef>
            </a:pPr>
            <a:r>
              <a:rPr lang="pl-PL" sz="2400" b="1" spc="-16" dirty="0">
                <a:latin typeface="Arial"/>
                <a:cs typeface="Arial"/>
              </a:rPr>
              <a:t>Przed przeszkodą</a:t>
            </a:r>
            <a:r>
              <a:rPr lang="pl-PL" sz="1882" b="1" spc="-16" dirty="0">
                <a:latin typeface="Arial"/>
                <a:cs typeface="Arial"/>
              </a:rPr>
              <a:t>:</a:t>
            </a:r>
            <a:endParaRPr lang="pl-PL" sz="2800" dirty="0">
              <a:latin typeface="Arial"/>
              <a:cs typeface="Arial"/>
            </a:endParaRPr>
          </a:p>
          <a:p>
            <a:pPr marL="150405" marR="759995" indent="213157">
              <a:lnSpc>
                <a:spcPts val="2165"/>
              </a:lnSpc>
              <a:spcBef>
                <a:spcPts val="102"/>
              </a:spcBef>
              <a:buChar char="-"/>
              <a:tabLst>
                <a:tab pos="363562" algn="l"/>
              </a:tabLst>
            </a:pPr>
            <a:r>
              <a:rPr lang="pl-PL" sz="2000" dirty="0">
                <a:latin typeface="Arial"/>
                <a:cs typeface="Arial"/>
              </a:rPr>
              <a:t>Wolta, wyłamanie, cofnięcie, odmowa, błąd trasy</a:t>
            </a:r>
          </a:p>
          <a:p>
            <a:pPr marL="150405" marR="246027">
              <a:lnSpc>
                <a:spcPts val="1804"/>
              </a:lnSpc>
              <a:spcBef>
                <a:spcPts val="2149"/>
              </a:spcBef>
            </a:pPr>
            <a:r>
              <a:rPr lang="pl-PL" sz="2000" i="1" dirty="0">
                <a:latin typeface="Arial"/>
                <a:cs typeface="Arial"/>
              </a:rPr>
              <a:t>Zmiana chodu, skok z miejsca lub z przyhamowania nie stanowią błędu, ale podlegają ocenie za styl. </a:t>
            </a:r>
            <a:r>
              <a:rPr lang="pl-PL" sz="1882" b="1" spc="-16" dirty="0">
                <a:latin typeface="Arial"/>
                <a:cs typeface="Arial"/>
              </a:rPr>
              <a:t>-</a:t>
            </a:r>
            <a:endParaRPr sz="1882" dirty="0">
              <a:latin typeface="Arial"/>
              <a:cs typeface="Arial"/>
            </a:endParaRPr>
          </a:p>
        </p:txBody>
      </p:sp>
      <p:pic>
        <p:nvPicPr>
          <p:cNvPr id="43" name="Obraz 42">
            <a:extLst>
              <a:ext uri="{FF2B5EF4-FFF2-40B4-BE49-F238E27FC236}">
                <a16:creationId xmlns:a16="http://schemas.microsoft.com/office/drawing/2014/main" id="{66D1166C-938B-E138-A607-EB1AB528F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072" y="1159209"/>
            <a:ext cx="3984977" cy="1463855"/>
          </a:xfrm>
          <a:prstGeom prst="rect">
            <a:avLst/>
          </a:prstGeom>
        </p:spPr>
      </p:pic>
      <p:grpSp>
        <p:nvGrpSpPr>
          <p:cNvPr id="3" name="object 34">
            <a:extLst>
              <a:ext uri="{FF2B5EF4-FFF2-40B4-BE49-F238E27FC236}">
                <a16:creationId xmlns:a16="http://schemas.microsoft.com/office/drawing/2014/main" id="{21E8B506-8E5C-7359-6EB9-A18B93A0362E}"/>
              </a:ext>
            </a:extLst>
          </p:cNvPr>
          <p:cNvGrpSpPr/>
          <p:nvPr/>
        </p:nvGrpSpPr>
        <p:grpSpPr>
          <a:xfrm>
            <a:off x="7512305" y="1458610"/>
            <a:ext cx="4067967" cy="3373163"/>
            <a:chOff x="5044757" y="842962"/>
            <a:chExt cx="2343785" cy="2170430"/>
          </a:xfrm>
        </p:grpSpPr>
        <p:sp>
          <p:nvSpPr>
            <p:cNvPr id="4" name="object 35">
              <a:extLst>
                <a:ext uri="{FF2B5EF4-FFF2-40B4-BE49-F238E27FC236}">
                  <a16:creationId xmlns:a16="http://schemas.microsoft.com/office/drawing/2014/main" id="{AEBB9D48-B0D8-A039-CE15-B727653D7595}"/>
                </a:ext>
              </a:extLst>
            </p:cNvPr>
            <p:cNvSpPr/>
            <p:nvPr/>
          </p:nvSpPr>
          <p:spPr>
            <a:xfrm>
              <a:off x="5125720" y="923925"/>
              <a:ext cx="2262505" cy="2089150"/>
            </a:xfrm>
            <a:custGeom>
              <a:avLst/>
              <a:gdLst/>
              <a:ahLst/>
              <a:cxnLst/>
              <a:rect l="l" t="t" r="r" b="b"/>
              <a:pathLst>
                <a:path w="2262504" h="2089150">
                  <a:moveTo>
                    <a:pt x="2262504" y="0"/>
                  </a:moveTo>
                  <a:lnTo>
                    <a:pt x="0" y="0"/>
                  </a:lnTo>
                  <a:lnTo>
                    <a:pt x="0" y="2089150"/>
                  </a:lnTo>
                  <a:lnTo>
                    <a:pt x="2262504" y="2089150"/>
                  </a:lnTo>
                  <a:lnTo>
                    <a:pt x="2262504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5" name="object 36">
              <a:extLst>
                <a:ext uri="{FF2B5EF4-FFF2-40B4-BE49-F238E27FC236}">
                  <a16:creationId xmlns:a16="http://schemas.microsoft.com/office/drawing/2014/main" id="{444E59A4-94C0-B213-7B52-7EC642BCE087}"/>
                </a:ext>
              </a:extLst>
            </p:cNvPr>
            <p:cNvSpPr/>
            <p:nvPr/>
          </p:nvSpPr>
          <p:spPr>
            <a:xfrm>
              <a:off x="5049520" y="847725"/>
              <a:ext cx="2262505" cy="2089150"/>
            </a:xfrm>
            <a:custGeom>
              <a:avLst/>
              <a:gdLst/>
              <a:ahLst/>
              <a:cxnLst/>
              <a:rect l="l" t="t" r="r" b="b"/>
              <a:pathLst>
                <a:path w="2262504" h="2089150">
                  <a:moveTo>
                    <a:pt x="2262504" y="0"/>
                  </a:moveTo>
                  <a:lnTo>
                    <a:pt x="0" y="0"/>
                  </a:lnTo>
                  <a:lnTo>
                    <a:pt x="0" y="2089150"/>
                  </a:lnTo>
                  <a:lnTo>
                    <a:pt x="2262504" y="2089150"/>
                  </a:lnTo>
                  <a:lnTo>
                    <a:pt x="22625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9" name="object 37">
              <a:extLst>
                <a:ext uri="{FF2B5EF4-FFF2-40B4-BE49-F238E27FC236}">
                  <a16:creationId xmlns:a16="http://schemas.microsoft.com/office/drawing/2014/main" id="{BAD7B23B-16FC-F537-1CD8-92D54258FC9D}"/>
                </a:ext>
              </a:extLst>
            </p:cNvPr>
            <p:cNvSpPr/>
            <p:nvPr/>
          </p:nvSpPr>
          <p:spPr>
            <a:xfrm>
              <a:off x="5049520" y="847725"/>
              <a:ext cx="2262505" cy="2089150"/>
            </a:xfrm>
            <a:custGeom>
              <a:avLst/>
              <a:gdLst/>
              <a:ahLst/>
              <a:cxnLst/>
              <a:rect l="l" t="t" r="r" b="b"/>
              <a:pathLst>
                <a:path w="2262504" h="2089150">
                  <a:moveTo>
                    <a:pt x="0" y="2089150"/>
                  </a:moveTo>
                  <a:lnTo>
                    <a:pt x="2262504" y="2089150"/>
                  </a:lnTo>
                  <a:lnTo>
                    <a:pt x="2262504" y="0"/>
                  </a:lnTo>
                  <a:lnTo>
                    <a:pt x="0" y="0"/>
                  </a:lnTo>
                  <a:lnTo>
                    <a:pt x="0" y="20891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pic>
          <p:nvPicPr>
            <p:cNvPr id="10" name="object 38">
              <a:extLst>
                <a:ext uri="{FF2B5EF4-FFF2-40B4-BE49-F238E27FC236}">
                  <a16:creationId xmlns:a16="http://schemas.microsoft.com/office/drawing/2014/main" id="{6F97EE0D-5346-2EAF-2201-B80DF7DD0D1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61157" y="1032754"/>
              <a:ext cx="2029802" cy="1607583"/>
            </a:xfrm>
            <a:prstGeom prst="rect">
              <a:avLst/>
            </a:prstGeom>
          </p:spPr>
        </p:pic>
        <p:sp>
          <p:nvSpPr>
            <p:cNvPr id="11" name="object 39">
              <a:extLst>
                <a:ext uri="{FF2B5EF4-FFF2-40B4-BE49-F238E27FC236}">
                  <a16:creationId xmlns:a16="http://schemas.microsoft.com/office/drawing/2014/main" id="{229DB72F-C078-2B2D-908E-86CAA1CB773E}"/>
                </a:ext>
              </a:extLst>
            </p:cNvPr>
            <p:cNvSpPr/>
            <p:nvPr/>
          </p:nvSpPr>
          <p:spPr>
            <a:xfrm>
              <a:off x="5148688" y="1017366"/>
              <a:ext cx="2050414" cy="1617980"/>
            </a:xfrm>
            <a:custGeom>
              <a:avLst/>
              <a:gdLst/>
              <a:ahLst/>
              <a:cxnLst/>
              <a:rect l="l" t="t" r="r" b="b"/>
              <a:pathLst>
                <a:path w="2050415" h="1617980">
                  <a:moveTo>
                    <a:pt x="0" y="1617851"/>
                  </a:moveTo>
                  <a:lnTo>
                    <a:pt x="2050296" y="1617851"/>
                  </a:lnTo>
                  <a:lnTo>
                    <a:pt x="2050296" y="0"/>
                  </a:lnTo>
                  <a:lnTo>
                    <a:pt x="0" y="0"/>
                  </a:lnTo>
                  <a:lnTo>
                    <a:pt x="0" y="1617851"/>
                  </a:lnTo>
                  <a:close/>
                </a:path>
              </a:pathLst>
            </a:custGeom>
            <a:ln w="94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</p:grpSp>
    </p:spTree>
    <p:extLst>
      <p:ext uri="{BB962C8B-B14F-4D97-AF65-F5344CB8AC3E}">
        <p14:creationId xmlns:p14="http://schemas.microsoft.com/office/powerpoint/2010/main" val="3119175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1263" y="10250064"/>
            <a:ext cx="4196279" cy="389448"/>
          </a:xfrm>
          <a:prstGeom prst="rect">
            <a:avLst/>
          </a:prstGeom>
        </p:spPr>
        <p:txBody>
          <a:bodyPr vert="horz" wrap="square" lIns="0" tIns="19922" rIns="0" bIns="0" rtlCol="0">
            <a:spAutoFit/>
          </a:bodyPr>
          <a:lstStyle/>
          <a:p>
            <a:pPr marL="19921">
              <a:spcBef>
                <a:spcPts val="157"/>
              </a:spcBef>
            </a:pP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Błędy za efektywność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1262" y="11824490"/>
            <a:ext cx="4938755" cy="12255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Podczas przeszkody: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  <a:endParaRPr sz="1882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1789" y="12752682"/>
            <a:ext cx="4947522" cy="2578300"/>
          </a:xfrm>
          <a:prstGeom prst="rect">
            <a:avLst/>
          </a:prstGeom>
          <a:solidFill>
            <a:srgbClr val="FFE499"/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Niebezpieczne sytuacje:</a:t>
            </a:r>
          </a:p>
          <a:p>
            <a:pPr marL="241047" marR="18925" indent="-213157">
              <a:lnSpc>
                <a:spcPts val="2212"/>
              </a:lnSpc>
              <a:spcBef>
                <a:spcPts val="94"/>
              </a:spcBef>
              <a:buChar char="-"/>
              <a:tabLst>
                <a:tab pos="241047" algn="l"/>
              </a:tabLst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-</a:t>
            </a:r>
            <a:r>
              <a:rPr lang="pl-PL" sz="1882" dirty="0">
                <a:latin typeface="Arial"/>
                <a:cs typeface="Arial"/>
              </a:rPr>
              <a:t>Utrata równowagi przez jeźdźca</a:t>
            </a:r>
          </a:p>
          <a:p>
            <a:pPr marL="27890" marR="18925">
              <a:lnSpc>
                <a:spcPts val="2165"/>
              </a:lnSpc>
              <a:tabLst>
                <a:tab pos="241047" algn="l"/>
              </a:tabLst>
            </a:pPr>
            <a:r>
              <a:rPr lang="pl-PL" sz="1882" dirty="0">
                <a:latin typeface="Arial"/>
                <a:cs typeface="Arial"/>
              </a:rPr>
              <a:t>-  Koń napiera na jeźdźca</a:t>
            </a:r>
          </a:p>
          <a:p>
            <a:pPr marL="241047" marR="18925" indent="-213157">
              <a:lnSpc>
                <a:spcPts val="2165"/>
              </a:lnSpc>
              <a:buChar char="-"/>
              <a:tabLst>
                <a:tab pos="241047" algn="l"/>
              </a:tabLst>
            </a:pPr>
            <a:r>
              <a:rPr lang="pl-PL" sz="1882" dirty="0">
                <a:latin typeface="Arial"/>
                <a:cs typeface="Arial"/>
              </a:rPr>
              <a:t>Koń uderza przeszkodę</a:t>
            </a:r>
          </a:p>
          <a:p>
            <a:pPr marL="27890" marR="685290" indent="213157">
              <a:lnSpc>
                <a:spcPts val="2165"/>
              </a:lnSpc>
              <a:spcBef>
                <a:spcPts val="102"/>
              </a:spcBef>
              <a:buChar char="-"/>
              <a:tabLst>
                <a:tab pos="241047" algn="l"/>
              </a:tabLst>
            </a:pPr>
            <a:r>
              <a:rPr lang="pl-PL" sz="1882" dirty="0">
                <a:latin typeface="Arial"/>
                <a:cs typeface="Arial"/>
              </a:rPr>
              <a:t>Wodze dotykają podłoża lub elementu przeszkody</a:t>
            </a:r>
          </a:p>
          <a:p>
            <a:pPr marL="241047" indent="-213157">
              <a:lnSpc>
                <a:spcPts val="1969"/>
              </a:lnSpc>
              <a:buChar char="-"/>
              <a:tabLst>
                <a:tab pos="241047" algn="l"/>
              </a:tabLst>
            </a:pPr>
            <a:r>
              <a:rPr lang="pl-PL" sz="1882" dirty="0">
                <a:latin typeface="Arial"/>
                <a:cs typeface="Arial"/>
              </a:rPr>
              <a:t>Łopatka konia wyprzedza linię ramion jeźdźca</a:t>
            </a:r>
          </a:p>
          <a:p>
            <a:pPr marL="27890">
              <a:spcBef>
                <a:spcPts val="188"/>
              </a:spcBef>
            </a:pPr>
            <a:endParaRPr sz="1882" dirty="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39833" y="10614413"/>
            <a:ext cx="4909671" cy="45510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2400" dirty="0">
                <a:solidFill>
                  <a:srgbClr val="385522"/>
                </a:solidFill>
                <a:latin typeface="Arial Black"/>
                <a:cs typeface="Arial Black"/>
              </a:rPr>
              <a:t>Ocena stylu:</a:t>
            </a:r>
          </a:p>
          <a:p>
            <a:pPr marL="27890">
              <a:spcBef>
                <a:spcPts val="188"/>
              </a:spcBef>
            </a:pPr>
            <a:endParaRPr lang="pl-PL" sz="2400" b="1" dirty="0">
              <a:solidFill>
                <a:srgbClr val="385522"/>
              </a:solidFill>
              <a:latin typeface="Arial Black"/>
              <a:cs typeface="Arial"/>
            </a:endParaRPr>
          </a:p>
          <a:p>
            <a:pPr marL="27890">
              <a:spcBef>
                <a:spcPts val="188"/>
              </a:spcBef>
            </a:pPr>
            <a:r>
              <a:rPr lang="pl-PL" sz="2400" b="1" dirty="0">
                <a:latin typeface="Arial"/>
                <a:cs typeface="Arial"/>
              </a:rPr>
              <a:t>Koń nie przekracza linii ramion jeźdźca.</a:t>
            </a:r>
          </a:p>
          <a:p>
            <a:pPr marL="27890">
              <a:spcBef>
                <a:spcPts val="188"/>
              </a:spcBef>
            </a:pPr>
            <a:endParaRPr lang="pl-PL" sz="2400" b="1" dirty="0">
              <a:latin typeface="Arial"/>
              <a:cs typeface="Arial"/>
            </a:endParaRPr>
          </a:p>
          <a:p>
            <a:pPr marL="27890">
              <a:spcBef>
                <a:spcPts val="188"/>
              </a:spcBef>
            </a:pPr>
            <a:r>
              <a:rPr lang="pl-PL" sz="2400" b="1" dirty="0">
                <a:latin typeface="Arial"/>
                <a:cs typeface="Arial"/>
              </a:rPr>
              <a:t>Regularny ruch do przodu</a:t>
            </a:r>
          </a:p>
          <a:p>
            <a:pPr marL="68623" marR="2291511">
              <a:lnSpc>
                <a:spcPts val="5327"/>
              </a:lnSpc>
            </a:pPr>
            <a:r>
              <a:rPr lang="pl-PL" sz="2400" b="1" dirty="0">
                <a:latin typeface="Arial"/>
                <a:cs typeface="Arial"/>
              </a:rPr>
              <a:t>Kontrola trasy</a:t>
            </a:r>
            <a:endParaRPr lang="pl-PL" sz="2400" dirty="0">
              <a:latin typeface="Arial"/>
              <a:cs typeface="Arial"/>
            </a:endParaRPr>
          </a:p>
          <a:p>
            <a:pPr marL="27890"/>
            <a:r>
              <a:rPr lang="pl-PL" sz="2400" dirty="0">
                <a:latin typeface="Arial"/>
                <a:cs typeface="Arial"/>
              </a:rPr>
              <a:t>Koń utrzymany w linii prostopadłej do frontu przeszkody</a:t>
            </a:r>
          </a:p>
          <a:p>
            <a:pPr marL="27890">
              <a:spcBef>
                <a:spcPts val="188"/>
              </a:spcBef>
            </a:pPr>
            <a:endParaRPr lang="pl-PL" sz="2400" dirty="0">
              <a:solidFill>
                <a:srgbClr val="385522"/>
              </a:solidFill>
              <a:latin typeface="Arial Black"/>
              <a:cs typeface="Arial Black"/>
            </a:endParaRPr>
          </a:p>
          <a:p>
            <a:pPr marL="27890">
              <a:spcBef>
                <a:spcPts val="188"/>
              </a:spcBef>
            </a:pPr>
            <a:endParaRPr lang="pl-PL" sz="2400" dirty="0">
              <a:solidFill>
                <a:srgbClr val="385522"/>
              </a:solidFill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2799" y="3263153"/>
            <a:ext cx="3156528" cy="1198737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9765" rIns="0" bIns="0" rtlCol="0">
            <a:spAutoFit/>
          </a:bodyPr>
          <a:lstStyle/>
          <a:p>
            <a:pPr marL="150405">
              <a:spcBef>
                <a:spcPts val="471"/>
              </a:spcBef>
            </a:pPr>
            <a:r>
              <a:rPr sz="1882" b="1" spc="-16" dirty="0">
                <a:latin typeface="Georgia"/>
                <a:cs typeface="Georgia"/>
              </a:rPr>
              <a:t>Gr</a:t>
            </a:r>
            <a:r>
              <a:rPr lang="pl-PL" sz="1882" b="1" spc="-16" dirty="0" err="1">
                <a:latin typeface="Georgia"/>
                <a:cs typeface="Georgia"/>
              </a:rPr>
              <a:t>upa</a:t>
            </a:r>
            <a:r>
              <a:rPr lang="pl-PL" sz="1882" b="1" spc="47" dirty="0">
                <a:latin typeface="Georgia"/>
                <a:cs typeface="Georgia"/>
              </a:rPr>
              <a:t>: 4</a:t>
            </a:r>
            <a:r>
              <a:rPr lang="pl-PL" sz="1882" b="1" spc="-78" dirty="0">
                <a:latin typeface="Georgia"/>
                <a:cs typeface="Georgia"/>
              </a:rPr>
              <a:t> </a:t>
            </a:r>
          </a:p>
          <a:p>
            <a:pPr marL="150405" algn="ctr">
              <a:spcBef>
                <a:spcPts val="471"/>
              </a:spcBef>
            </a:pPr>
            <a:r>
              <a:rPr lang="pl-PL" sz="2800" b="1" i="1" dirty="0">
                <a:latin typeface="Georgia" panose="02040502050405020303" pitchFamily="18" charset="0"/>
                <a:cs typeface="Georgia"/>
              </a:rPr>
              <a:t>Kłoda w ręku</a:t>
            </a:r>
          </a:p>
          <a:p>
            <a:pPr marL="150405">
              <a:spcBef>
                <a:spcPts val="471"/>
              </a:spcBef>
            </a:pPr>
            <a:endParaRPr lang="pl-PL" sz="1882" b="1" spc="-78" dirty="0">
              <a:latin typeface="Georgia"/>
              <a:cs typeface="Georg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52039" y="1114345"/>
            <a:ext cx="1170279" cy="1354411"/>
            <a:chOff x="513397" y="703897"/>
            <a:chExt cx="1115695" cy="1206500"/>
          </a:xfrm>
        </p:grpSpPr>
        <p:sp>
          <p:nvSpPr>
            <p:cNvPr id="19" name="object 19"/>
            <p:cNvSpPr/>
            <p:nvPr/>
          </p:nvSpPr>
          <p:spPr>
            <a:xfrm>
              <a:off x="594359" y="7848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4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0" name="object 20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1" name="object 21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0" y="1125220"/>
                  </a:moveTo>
                  <a:lnTo>
                    <a:pt x="1034415" y="1125220"/>
                  </a:lnTo>
                  <a:lnTo>
                    <a:pt x="1034415" y="0"/>
                  </a:lnTo>
                  <a:lnTo>
                    <a:pt x="0" y="0"/>
                  </a:lnTo>
                  <a:lnTo>
                    <a:pt x="0" y="11252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044" y="758824"/>
              <a:ext cx="923925" cy="114744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819376" y="5197288"/>
            <a:ext cx="5178206" cy="326801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txBody>
          <a:bodyPr vert="horz" wrap="square" lIns="0" tIns="104588" rIns="0" bIns="0" rtlCol="0">
            <a:spAutoFit/>
          </a:bodyPr>
          <a:lstStyle/>
          <a:p>
            <a:pPr marL="150405"/>
            <a:r>
              <a:rPr lang="pl-PL" sz="2400" dirty="0">
                <a:latin typeface="Arial Black"/>
                <a:ea typeface="Arial Black"/>
                <a:cs typeface="Arial Black"/>
                <a:sym typeface="Arial Black"/>
              </a:rPr>
              <a:t>Sprzęt:</a:t>
            </a:r>
          </a:p>
          <a:p>
            <a:pPr marL="150405"/>
            <a:endParaRPr lang="pl-PL" sz="2400" dirty="0">
              <a:latin typeface="Arial Black"/>
              <a:ea typeface="Arial Black"/>
              <a:cs typeface="Arial Black"/>
              <a:sym typeface="Arial Black"/>
            </a:endParaRPr>
          </a:p>
          <a:p>
            <a:pPr>
              <a:spcBef>
                <a:spcPts val="94"/>
              </a:spcBef>
            </a:pPr>
            <a:endParaRPr lang="pl-PL" sz="2400"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493306" indent="-342900">
              <a:buFont typeface="Wingdings" panose="05000000000000000000" pitchFamily="2" charset="2"/>
              <a:buChar char="q"/>
              <a:tabLst>
                <a:tab pos="435279" algn="l"/>
              </a:tabLst>
            </a:pPr>
            <a:r>
              <a:rPr lang="pl-PL" sz="2400" b="1" dirty="0">
                <a:latin typeface="Arial"/>
                <a:cs typeface="Arial"/>
              </a:rPr>
              <a:t>1</a:t>
            </a:r>
            <a:r>
              <a:rPr lang="pl-PL" sz="2400" b="1" spc="-8" dirty="0">
                <a:latin typeface="Arial"/>
                <a:cs typeface="Arial"/>
              </a:rPr>
              <a:t> czerwona chorągiewka</a:t>
            </a:r>
            <a:endParaRPr lang="pl-PL" sz="2400" b="1" dirty="0">
              <a:latin typeface="Arial"/>
              <a:cs typeface="Arial"/>
            </a:endParaRPr>
          </a:p>
          <a:p>
            <a:pPr marL="493306" indent="-342900">
              <a:buFont typeface="Wingdings" panose="05000000000000000000" pitchFamily="2" charset="2"/>
              <a:buChar char="q"/>
              <a:tabLst>
                <a:tab pos="435279" algn="l"/>
              </a:tabLst>
            </a:pPr>
            <a:r>
              <a:rPr lang="pl-PL" sz="2400" b="1" dirty="0">
                <a:latin typeface="Arial"/>
                <a:cs typeface="Arial"/>
              </a:rPr>
              <a:t>1</a:t>
            </a:r>
            <a:r>
              <a:rPr lang="pl-PL" sz="2400" b="1" spc="-24" dirty="0">
                <a:latin typeface="Arial"/>
                <a:cs typeface="Arial"/>
              </a:rPr>
              <a:t> biała chorągiewka</a:t>
            </a:r>
            <a:endParaRPr lang="pl-PL" sz="2400" b="1" dirty="0">
              <a:latin typeface="Arial"/>
              <a:cs typeface="Arial"/>
            </a:endParaRPr>
          </a:p>
          <a:p>
            <a:pPr marL="493306" indent="-342900">
              <a:buFont typeface="Wingdings" panose="05000000000000000000" pitchFamily="2" charset="2"/>
              <a:buChar char="q"/>
              <a:tabLst>
                <a:tab pos="435279" algn="l"/>
              </a:tabLst>
            </a:pPr>
            <a:r>
              <a:rPr lang="pl-PL" sz="2400" b="1" dirty="0">
                <a:latin typeface="Arial"/>
                <a:cs typeface="Arial"/>
              </a:rPr>
              <a:t>1 </a:t>
            </a:r>
            <a:r>
              <a:rPr lang="pl-PL" sz="2400" b="1" spc="-16" dirty="0">
                <a:latin typeface="Arial"/>
                <a:cs typeface="Arial"/>
              </a:rPr>
              <a:t>numer</a:t>
            </a:r>
          </a:p>
          <a:p>
            <a:pPr marL="493306" indent="-342900">
              <a:buFont typeface="Wingdings" panose="05000000000000000000" pitchFamily="2" charset="2"/>
              <a:buChar char="q"/>
              <a:tabLst>
                <a:tab pos="435279" algn="l"/>
              </a:tabLst>
            </a:pPr>
            <a:r>
              <a:rPr lang="pl-PL" sz="2400" b="1" spc="-16" dirty="0">
                <a:latin typeface="Arial"/>
                <a:cs typeface="Arial"/>
              </a:rPr>
              <a:t>1 duża kłoda lub kilka małych</a:t>
            </a:r>
          </a:p>
          <a:p>
            <a:pPr marL="493306" indent="-342900">
              <a:lnSpc>
                <a:spcPts val="2212"/>
              </a:lnSpc>
              <a:buFont typeface="Wingdings" panose="05000000000000000000" pitchFamily="2" charset="2"/>
              <a:buChar char="q"/>
              <a:tabLst>
                <a:tab pos="435279" algn="l"/>
              </a:tabLst>
            </a:pPr>
            <a:endParaRPr lang="pl-PL" sz="2400" b="1" spc="-16" dirty="0">
              <a:latin typeface="Arial"/>
              <a:cs typeface="Arial"/>
            </a:endParaRPr>
          </a:p>
          <a:p>
            <a:pPr marL="493306" indent="-342900">
              <a:lnSpc>
                <a:spcPts val="2212"/>
              </a:lnSpc>
              <a:buFont typeface="Wingdings" panose="05000000000000000000" pitchFamily="2" charset="2"/>
              <a:buChar char="q"/>
              <a:tabLst>
                <a:tab pos="435279" algn="l"/>
              </a:tabLst>
            </a:pPr>
            <a:endParaRPr sz="1882" b="1" dirty="0">
              <a:latin typeface="Arial Black"/>
              <a:cs typeface="Arial Black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387371"/>
              </p:ext>
            </p:extLst>
          </p:nvPr>
        </p:nvGraphicFramePr>
        <p:xfrm>
          <a:off x="4314709" y="2750832"/>
          <a:ext cx="2948535" cy="18723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8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59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Wysokość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5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Max. 0,3 m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037464"/>
                  </a:ext>
                </a:extLst>
              </a:tr>
              <a:tr h="467590">
                <a:tc>
                  <a:txBody>
                    <a:bodyPr/>
                    <a:lstStyle/>
                    <a:p>
                      <a:pPr marL="185420" marR="179070" indent="59055" algn="ctr">
                        <a:lnSpc>
                          <a:spcPts val="1150"/>
                        </a:lnSpc>
                        <a:spcBef>
                          <a:spcPts val="59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175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0,5 m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6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pl-PL" sz="1600" dirty="0">
                          <a:latin typeface="Times New Roman"/>
                          <a:cs typeface="Times New Roman"/>
                        </a:rPr>
                        <a:t>***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0,6 m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211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841665"/>
                  </a:ext>
                </a:extLst>
              </a:tr>
            </a:tbl>
          </a:graphicData>
        </a:graphic>
      </p:graphicFrame>
      <p:sp>
        <p:nvSpPr>
          <p:cNvPr id="32" name="object 32"/>
          <p:cNvSpPr txBox="1"/>
          <p:nvPr/>
        </p:nvSpPr>
        <p:spPr>
          <a:xfrm>
            <a:off x="857610" y="8849166"/>
            <a:ext cx="10671984" cy="843617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8573" rIns="0" bIns="0" rtlCol="0">
            <a:spAutoFit/>
          </a:bodyPr>
          <a:lstStyle/>
          <a:p>
            <a:pPr marL="3984" algn="ctr">
              <a:spcBef>
                <a:spcPts val="855"/>
              </a:spcBef>
            </a:pPr>
            <a:r>
              <a:rPr lang="pl-PL" sz="2800" dirty="0">
                <a:solidFill>
                  <a:srgbClr val="17365D"/>
                </a:solidFill>
                <a:latin typeface="Arial Black"/>
                <a:cs typeface="Arial Black"/>
              </a:rPr>
              <a:t>Cel: Kłoda w ręku</a:t>
            </a:r>
            <a:endParaRPr lang="pl-PL" sz="2800" dirty="0">
              <a:latin typeface="Arial Black"/>
              <a:cs typeface="Arial Black"/>
            </a:endParaRPr>
          </a:p>
          <a:p>
            <a:pPr marL="2988" algn="ctr">
              <a:lnSpc>
                <a:spcPts val="2212"/>
              </a:lnSpc>
              <a:spcBef>
                <a:spcPts val="133"/>
              </a:spcBef>
            </a:pPr>
            <a:r>
              <a:rPr lang="pl-PL" sz="2400" dirty="0">
                <a:latin typeface="Arial"/>
                <a:cs typeface="Arial"/>
              </a:rPr>
              <a:t>Pokonanie przeszkody z koniem w ręku. Skok nie jest obowiązkowy.</a:t>
            </a:r>
            <a:endParaRPr lang="pl-PL" sz="2400" dirty="0">
              <a:solidFill>
                <a:srgbClr val="17365D"/>
              </a:solidFill>
              <a:latin typeface="Arial Black"/>
              <a:cs typeface="Arial Black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573049" y="1556991"/>
            <a:ext cx="4007223" cy="3191434"/>
            <a:chOff x="4814570" y="824864"/>
            <a:chExt cx="2554605" cy="2034539"/>
          </a:xfrm>
        </p:grpSpPr>
        <p:sp>
          <p:nvSpPr>
            <p:cNvPr id="35" name="object 35"/>
            <p:cNvSpPr/>
            <p:nvPr/>
          </p:nvSpPr>
          <p:spPr>
            <a:xfrm>
              <a:off x="4890770" y="9010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6" name="object 36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7" name="object 37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0" y="1958339"/>
                  </a:moveTo>
                  <a:lnTo>
                    <a:pt x="2478404" y="1958339"/>
                  </a:lnTo>
                  <a:lnTo>
                    <a:pt x="2478404" y="0"/>
                  </a:lnTo>
                  <a:lnTo>
                    <a:pt x="0" y="0"/>
                  </a:lnTo>
                  <a:lnTo>
                    <a:pt x="0" y="195833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</p:grpSp>
      <p:pic>
        <p:nvPicPr>
          <p:cNvPr id="7" name="Obraz 6">
            <a:extLst>
              <a:ext uri="{FF2B5EF4-FFF2-40B4-BE49-F238E27FC236}">
                <a16:creationId xmlns:a16="http://schemas.microsoft.com/office/drawing/2014/main" id="{B157F88A-7E5C-0405-BFD1-A428B461A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78" y="1269218"/>
            <a:ext cx="1047750" cy="1047750"/>
          </a:xfrm>
          <a:prstGeom prst="rect">
            <a:avLst/>
          </a:prstGeom>
        </p:spPr>
      </p:pic>
      <p:sp>
        <p:nvSpPr>
          <p:cNvPr id="33" name="object 26">
            <a:extLst>
              <a:ext uri="{FF2B5EF4-FFF2-40B4-BE49-F238E27FC236}">
                <a16:creationId xmlns:a16="http://schemas.microsoft.com/office/drawing/2014/main" id="{8D46B11A-F125-B600-F6F8-DAEE3F991EDF}"/>
              </a:ext>
            </a:extLst>
          </p:cNvPr>
          <p:cNvSpPr txBox="1"/>
          <p:nvPr/>
        </p:nvSpPr>
        <p:spPr>
          <a:xfrm>
            <a:off x="6095999" y="5248181"/>
            <a:ext cx="5484273" cy="334752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  <a:effectLst/>
        </p:spPr>
        <p:txBody>
          <a:bodyPr vert="horz" wrap="square" lIns="0" tIns="104588" rIns="0" bIns="0" rtlCol="0">
            <a:spAutoFit/>
          </a:bodyPr>
          <a:lstStyle/>
          <a:p>
            <a:pPr marL="152397">
              <a:spcBef>
                <a:spcPts val="824"/>
              </a:spcBef>
            </a:pPr>
            <a:r>
              <a:rPr lang="pl-PL" sz="2400" dirty="0">
                <a:latin typeface="Arial Black"/>
                <a:cs typeface="Arial Black"/>
              </a:rPr>
              <a:t>Właściwości:</a:t>
            </a:r>
          </a:p>
          <a:p>
            <a:pPr marL="152397">
              <a:spcBef>
                <a:spcPts val="824"/>
              </a:spcBef>
            </a:pPr>
            <a:endParaRPr lang="pl-PL" sz="2400" dirty="0">
              <a:latin typeface="Arial Black"/>
              <a:cs typeface="Arial Black"/>
            </a:endParaRPr>
          </a:p>
          <a:p>
            <a:pPr marL="152397" algn="just"/>
            <a:r>
              <a:rPr lang="pl-PL" sz="2400" dirty="0">
                <a:latin typeface="Arial"/>
                <a:cs typeface="Arial"/>
              </a:rPr>
              <a:t>Kłoda lub kilka kłód bez bocznych gałęzi, na stabilnym wypoziomowanym podłożu</a:t>
            </a:r>
          </a:p>
          <a:p>
            <a:pPr marL="152397" algn="just"/>
            <a:r>
              <a:rPr lang="pl-PL" sz="2400" dirty="0">
                <a:latin typeface="Arial"/>
                <a:cs typeface="Arial"/>
              </a:rPr>
              <a:t>-</a:t>
            </a:r>
            <a:r>
              <a:rPr lang="pl-PL" sz="2400" spc="-24" dirty="0">
                <a:latin typeface="Arial"/>
                <a:cs typeface="Arial"/>
              </a:rPr>
              <a:t> Wjazd szerokość min. 2,5 m</a:t>
            </a:r>
            <a:endParaRPr lang="pl-PL" sz="2400" dirty="0">
              <a:latin typeface="Arial"/>
              <a:cs typeface="Arial"/>
            </a:endParaRPr>
          </a:p>
          <a:p>
            <a:pPr marL="152397" marR="136460" algn="just">
              <a:lnSpc>
                <a:spcPts val="1804"/>
              </a:lnSpc>
            </a:pPr>
            <a:r>
              <a:rPr lang="pl-PL" sz="1800" i="1" dirty="0">
                <a:latin typeface="Arial"/>
                <a:cs typeface="Arial"/>
              </a:rPr>
              <a:t>Trasa dla jeźdźca może być warunkowo wyznaczona z boku, koń nie może wejść na trasę jeźdźca.</a:t>
            </a:r>
          </a:p>
          <a:p>
            <a:pPr marL="152397" marR="136460" algn="just">
              <a:lnSpc>
                <a:spcPts val="1804"/>
              </a:lnSpc>
            </a:pPr>
            <a:endParaRPr lang="pl-PL" sz="1800" dirty="0">
              <a:latin typeface="Arial"/>
              <a:cs typeface="Arial"/>
            </a:endParaRPr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0A4BBB45-CB76-F814-6B5A-D68BB91F3758}"/>
              </a:ext>
            </a:extLst>
          </p:cNvPr>
          <p:cNvSpPr txBox="1"/>
          <p:nvPr/>
        </p:nvSpPr>
        <p:spPr>
          <a:xfrm>
            <a:off x="942496" y="10614413"/>
            <a:ext cx="4947521" cy="2112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>
              <a:lnSpc>
                <a:spcPct val="117500"/>
              </a:lnSpc>
              <a:buClr>
                <a:schemeClr val="dk1"/>
              </a:buClr>
              <a:buSzPts val="1100"/>
            </a:pPr>
            <a:r>
              <a:rPr lang="pl-PL" sz="1882" b="1" spc="-16" dirty="0">
                <a:latin typeface="Arial"/>
                <a:cs typeface="Arial"/>
              </a:rPr>
              <a:t>Przed przeszkodą:</a:t>
            </a:r>
          </a:p>
          <a:p>
            <a:pPr>
              <a:lnSpc>
                <a:spcPct val="117500"/>
              </a:lnSpc>
              <a:buClr>
                <a:schemeClr val="dk1"/>
              </a:buClr>
              <a:buSzPts val="1100"/>
            </a:pPr>
            <a:r>
              <a:rPr lang="pl-PL" sz="1882" dirty="0">
                <a:latin typeface="Arial"/>
                <a:cs typeface="Arial"/>
              </a:rPr>
              <a:t> Wolta,</a:t>
            </a:r>
            <a:r>
              <a:rPr lang="pl-PL" sz="1882" spc="-86" dirty="0">
                <a:latin typeface="Arial"/>
                <a:cs typeface="Arial"/>
              </a:rPr>
              <a:t> </a:t>
            </a:r>
            <a:r>
              <a:rPr lang="pl-PL" sz="1882" dirty="0">
                <a:latin typeface="Arial"/>
                <a:cs typeface="Arial"/>
              </a:rPr>
              <a:t>wyłamanie,</a:t>
            </a:r>
            <a:r>
              <a:rPr lang="pl-PL" sz="1882" spc="-86" dirty="0">
                <a:latin typeface="Arial"/>
                <a:cs typeface="Arial"/>
              </a:rPr>
              <a:t> </a:t>
            </a:r>
            <a:r>
              <a:rPr lang="pl-PL" sz="1882" dirty="0">
                <a:latin typeface="Arial"/>
                <a:cs typeface="Arial"/>
              </a:rPr>
              <a:t>cofnięcie,</a:t>
            </a:r>
            <a:r>
              <a:rPr lang="pl-PL" sz="1882" spc="-74" dirty="0">
                <a:latin typeface="Arial"/>
                <a:cs typeface="Arial"/>
              </a:rPr>
              <a:t> </a:t>
            </a:r>
            <a:r>
              <a:rPr lang="pl-PL" sz="1882" spc="-25" dirty="0">
                <a:latin typeface="Arial"/>
                <a:cs typeface="Arial"/>
              </a:rPr>
              <a:t>odmowa, </a:t>
            </a:r>
            <a:r>
              <a:rPr lang="pl-PL" sz="1882" dirty="0">
                <a:latin typeface="Arial"/>
                <a:cs typeface="Arial"/>
              </a:rPr>
              <a:t>błąd</a:t>
            </a:r>
            <a:r>
              <a:rPr lang="pl-PL" sz="1882" spc="-38" dirty="0">
                <a:latin typeface="Arial"/>
                <a:cs typeface="Arial"/>
              </a:rPr>
              <a:t> </a:t>
            </a:r>
            <a:r>
              <a:rPr lang="pl-PL" sz="1882" spc="-25" dirty="0">
                <a:latin typeface="Arial"/>
                <a:cs typeface="Arial"/>
              </a:rPr>
              <a:t>trasy</a:t>
            </a:r>
          </a:p>
          <a:p>
            <a:pPr>
              <a:lnSpc>
                <a:spcPct val="117500"/>
              </a:lnSpc>
              <a:buClr>
                <a:schemeClr val="dk1"/>
              </a:buClr>
              <a:buSzPts val="1100"/>
            </a:pPr>
            <a:r>
              <a:rPr lang="pl-PL" sz="2000" i="1" dirty="0">
                <a:latin typeface="Arial"/>
                <a:cs typeface="Arial"/>
              </a:rPr>
              <a:t>Zmiana chodu, skok z miejsca lub z przyhamowania nie stanowią błędu, ale podlegają ocenie za styl</a:t>
            </a:r>
            <a:endParaRPr lang="pl-PL" sz="2000" dirty="0">
              <a:solidFill>
                <a:schemeClr val="dk1"/>
              </a:solidFill>
            </a:endParaRPr>
          </a:p>
        </p:txBody>
      </p:sp>
      <p:pic>
        <p:nvPicPr>
          <p:cNvPr id="43" name="Obraz 42">
            <a:extLst>
              <a:ext uri="{FF2B5EF4-FFF2-40B4-BE49-F238E27FC236}">
                <a16:creationId xmlns:a16="http://schemas.microsoft.com/office/drawing/2014/main" id="{66D1166C-938B-E138-A607-EB1AB528F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072" y="1159209"/>
            <a:ext cx="3984977" cy="1463855"/>
          </a:xfrm>
          <a:prstGeom prst="rect">
            <a:avLst/>
          </a:prstGeom>
        </p:spPr>
      </p:pic>
      <p:grpSp>
        <p:nvGrpSpPr>
          <p:cNvPr id="3" name="object 35">
            <a:extLst>
              <a:ext uri="{FF2B5EF4-FFF2-40B4-BE49-F238E27FC236}">
                <a16:creationId xmlns:a16="http://schemas.microsoft.com/office/drawing/2014/main" id="{549CB424-BA0A-40F9-76A6-5C07405C1D7B}"/>
              </a:ext>
            </a:extLst>
          </p:cNvPr>
          <p:cNvGrpSpPr/>
          <p:nvPr/>
        </p:nvGrpSpPr>
        <p:grpSpPr>
          <a:xfrm>
            <a:off x="7512304" y="1474839"/>
            <a:ext cx="4067967" cy="3148365"/>
            <a:chOff x="5194617" y="1147762"/>
            <a:chExt cx="2133600" cy="1969135"/>
          </a:xfrm>
        </p:grpSpPr>
        <p:sp>
          <p:nvSpPr>
            <p:cNvPr id="4" name="object 36">
              <a:extLst>
                <a:ext uri="{FF2B5EF4-FFF2-40B4-BE49-F238E27FC236}">
                  <a16:creationId xmlns:a16="http://schemas.microsoft.com/office/drawing/2014/main" id="{61E50C5F-5D82-690B-1153-129DC42D101D}"/>
                </a:ext>
              </a:extLst>
            </p:cNvPr>
            <p:cNvSpPr/>
            <p:nvPr/>
          </p:nvSpPr>
          <p:spPr>
            <a:xfrm>
              <a:off x="5275579" y="1228725"/>
              <a:ext cx="2052320" cy="1887855"/>
            </a:xfrm>
            <a:custGeom>
              <a:avLst/>
              <a:gdLst/>
              <a:ahLst/>
              <a:cxnLst/>
              <a:rect l="l" t="t" r="r" b="b"/>
              <a:pathLst>
                <a:path w="2052320" h="1887855">
                  <a:moveTo>
                    <a:pt x="2052320" y="0"/>
                  </a:moveTo>
                  <a:lnTo>
                    <a:pt x="0" y="0"/>
                  </a:lnTo>
                  <a:lnTo>
                    <a:pt x="0" y="1887854"/>
                  </a:lnTo>
                  <a:lnTo>
                    <a:pt x="2052320" y="1887854"/>
                  </a:lnTo>
                  <a:lnTo>
                    <a:pt x="2052320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5" name="object 37">
              <a:extLst>
                <a:ext uri="{FF2B5EF4-FFF2-40B4-BE49-F238E27FC236}">
                  <a16:creationId xmlns:a16="http://schemas.microsoft.com/office/drawing/2014/main" id="{D065B6AC-60F3-5B41-755A-42EF077C2DB6}"/>
                </a:ext>
              </a:extLst>
            </p:cNvPr>
            <p:cNvSpPr/>
            <p:nvPr/>
          </p:nvSpPr>
          <p:spPr>
            <a:xfrm>
              <a:off x="5199379" y="1152525"/>
              <a:ext cx="2052320" cy="1887855"/>
            </a:xfrm>
            <a:custGeom>
              <a:avLst/>
              <a:gdLst/>
              <a:ahLst/>
              <a:cxnLst/>
              <a:rect l="l" t="t" r="r" b="b"/>
              <a:pathLst>
                <a:path w="2052320" h="1887855">
                  <a:moveTo>
                    <a:pt x="2052320" y="0"/>
                  </a:moveTo>
                  <a:lnTo>
                    <a:pt x="0" y="0"/>
                  </a:lnTo>
                  <a:lnTo>
                    <a:pt x="0" y="1887854"/>
                  </a:lnTo>
                  <a:lnTo>
                    <a:pt x="2052320" y="1887854"/>
                  </a:lnTo>
                  <a:lnTo>
                    <a:pt x="2052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9" name="object 38">
              <a:extLst>
                <a:ext uri="{FF2B5EF4-FFF2-40B4-BE49-F238E27FC236}">
                  <a16:creationId xmlns:a16="http://schemas.microsoft.com/office/drawing/2014/main" id="{DE7555CA-8B57-009B-C64E-55C44434FFD7}"/>
                </a:ext>
              </a:extLst>
            </p:cNvPr>
            <p:cNvSpPr/>
            <p:nvPr/>
          </p:nvSpPr>
          <p:spPr>
            <a:xfrm>
              <a:off x="5199379" y="1152525"/>
              <a:ext cx="2052320" cy="1887855"/>
            </a:xfrm>
            <a:custGeom>
              <a:avLst/>
              <a:gdLst/>
              <a:ahLst/>
              <a:cxnLst/>
              <a:rect l="l" t="t" r="r" b="b"/>
              <a:pathLst>
                <a:path w="2052320" h="1887855">
                  <a:moveTo>
                    <a:pt x="0" y="1887854"/>
                  </a:moveTo>
                  <a:lnTo>
                    <a:pt x="2052320" y="1887854"/>
                  </a:lnTo>
                  <a:lnTo>
                    <a:pt x="2052320" y="0"/>
                  </a:lnTo>
                  <a:lnTo>
                    <a:pt x="0" y="0"/>
                  </a:lnTo>
                  <a:lnTo>
                    <a:pt x="0" y="1887854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pic>
          <p:nvPicPr>
            <p:cNvPr id="10" name="object 39">
              <a:extLst>
                <a:ext uri="{FF2B5EF4-FFF2-40B4-BE49-F238E27FC236}">
                  <a16:creationId xmlns:a16="http://schemas.microsoft.com/office/drawing/2014/main" id="{83F20A36-4DF8-AB81-7227-7DEFEBA674D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95899" y="1494790"/>
              <a:ext cx="1924684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75301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5910" y="10885637"/>
            <a:ext cx="4196279" cy="389448"/>
          </a:xfrm>
          <a:prstGeom prst="rect">
            <a:avLst/>
          </a:prstGeom>
        </p:spPr>
        <p:txBody>
          <a:bodyPr vert="horz" wrap="square" lIns="0" tIns="19922" rIns="0" bIns="0" rtlCol="0">
            <a:spAutoFit/>
          </a:bodyPr>
          <a:lstStyle/>
          <a:p>
            <a:pPr marL="19921">
              <a:spcBef>
                <a:spcPts val="157"/>
              </a:spcBef>
            </a:pP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Błędy za efektywność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5910" y="12594184"/>
            <a:ext cx="4938755" cy="15077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Podczas przeszkody: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spc="-16" dirty="0">
                <a:latin typeface="Arial"/>
                <a:cs typeface="Arial"/>
              </a:rPr>
              <a:t>przerwanie ciągłości ruchu</a:t>
            </a:r>
          </a:p>
          <a:p>
            <a:pPr marL="362821" indent="-342900">
              <a:lnSpc>
                <a:spcPts val="2212"/>
              </a:lnSpc>
              <a:spcBef>
                <a:spcPts val="157"/>
              </a:spcBef>
              <a:buFontTx/>
              <a:buChar char="-"/>
            </a:pPr>
            <a:r>
              <a:rPr lang="pl-PL" sz="1882" spc="-16" dirty="0">
                <a:latin typeface="Arial"/>
                <a:cs typeface="Arial"/>
              </a:rPr>
              <a:t>Kończyny jeźdźca i konia nie mogą się dotykać</a:t>
            </a:r>
          </a:p>
          <a:p>
            <a:pPr marL="362821" indent="-342900">
              <a:lnSpc>
                <a:spcPts val="2212"/>
              </a:lnSpc>
              <a:spcBef>
                <a:spcPts val="157"/>
              </a:spcBef>
              <a:buFontTx/>
              <a:buChar char="-"/>
            </a:pPr>
            <a:r>
              <a:rPr lang="pl-PL" sz="1882" b="1" spc="-16" dirty="0">
                <a:latin typeface="Arial"/>
                <a:cs typeface="Arial"/>
              </a:rPr>
              <a:t>-</a:t>
            </a:r>
            <a:endParaRPr sz="1882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5263" y="13902029"/>
            <a:ext cx="4947522" cy="1783211"/>
          </a:xfrm>
          <a:prstGeom prst="rect">
            <a:avLst/>
          </a:prstGeom>
          <a:solidFill>
            <a:srgbClr val="FFE499"/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Niebezpieczne sytuacje:</a:t>
            </a:r>
          </a:p>
          <a:p>
            <a:pPr marL="241047" indent="-213157">
              <a:lnSpc>
                <a:spcPts val="2212"/>
              </a:lnSpc>
              <a:spcBef>
                <a:spcPts val="94"/>
              </a:spcBef>
              <a:buChar char="-"/>
              <a:tabLst>
                <a:tab pos="241047" algn="l"/>
              </a:tabLst>
            </a:pPr>
            <a:r>
              <a:rPr lang="pl-PL" sz="1882" dirty="0">
                <a:latin typeface="Arial"/>
                <a:cs typeface="Arial"/>
              </a:rPr>
              <a:t>Utrata równowagi przez jeźdźca</a:t>
            </a:r>
          </a:p>
          <a:p>
            <a:pPr marL="241047" indent="-213157">
              <a:lnSpc>
                <a:spcPts val="2165"/>
              </a:lnSpc>
              <a:buChar char="-"/>
              <a:tabLst>
                <a:tab pos="241047" algn="l"/>
              </a:tabLst>
            </a:pPr>
            <a:r>
              <a:rPr lang="pl-PL" sz="1882" dirty="0">
                <a:latin typeface="Arial"/>
                <a:cs typeface="Arial"/>
              </a:rPr>
              <a:t>Koń napiera na jeźdźca</a:t>
            </a:r>
          </a:p>
          <a:p>
            <a:pPr marL="27890" marR="595644" indent="213157">
              <a:lnSpc>
                <a:spcPts val="2165"/>
              </a:lnSpc>
              <a:spcBef>
                <a:spcPts val="102"/>
              </a:spcBef>
              <a:buChar char="-"/>
              <a:tabLst>
                <a:tab pos="241047" algn="l"/>
              </a:tabLst>
            </a:pPr>
            <a:r>
              <a:rPr lang="pl-PL" sz="1882" dirty="0">
                <a:latin typeface="Arial"/>
                <a:cs typeface="Arial"/>
              </a:rPr>
              <a:t>Wodze dotykają ziemi lub elementu przeszkody</a:t>
            </a:r>
          </a:p>
          <a:p>
            <a:pPr marL="27890">
              <a:spcBef>
                <a:spcPts val="188"/>
              </a:spcBef>
            </a:pPr>
            <a:endParaRPr sz="1882" dirty="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40243" y="11275555"/>
            <a:ext cx="4909671" cy="43996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2400" dirty="0">
                <a:solidFill>
                  <a:srgbClr val="385522"/>
                </a:solidFill>
                <a:latin typeface="Arial Black"/>
                <a:cs typeface="Arial Black"/>
              </a:rPr>
              <a:t>Ocena stylu:</a:t>
            </a:r>
          </a:p>
          <a:p>
            <a:pPr marL="27890">
              <a:spcBef>
                <a:spcPts val="188"/>
              </a:spcBef>
            </a:pPr>
            <a:endParaRPr lang="pl-PL" sz="2400" dirty="0">
              <a:solidFill>
                <a:srgbClr val="385522"/>
              </a:solidFill>
              <a:latin typeface="Arial Black"/>
              <a:cs typeface="Arial Black"/>
            </a:endParaRPr>
          </a:p>
          <a:p>
            <a:pPr marL="27890" marR="931317">
              <a:lnSpc>
                <a:spcPts val="2165"/>
              </a:lnSpc>
            </a:pPr>
            <a:r>
              <a:rPr lang="pl-PL" sz="2400" b="1" dirty="0">
                <a:latin typeface="Arial"/>
                <a:cs typeface="Arial"/>
              </a:rPr>
              <a:t>Koń nie przekracza linii ramion jeźdźca. </a:t>
            </a:r>
          </a:p>
          <a:p>
            <a:pPr marL="27890" marR="931317">
              <a:lnSpc>
                <a:spcPts val="2165"/>
              </a:lnSpc>
            </a:pPr>
            <a:endParaRPr lang="pl-PL" sz="2400" b="1" dirty="0">
              <a:latin typeface="Arial"/>
              <a:cs typeface="Arial"/>
            </a:endParaRPr>
          </a:p>
          <a:p>
            <a:pPr marL="27890" marR="931317">
              <a:lnSpc>
                <a:spcPts val="2165"/>
              </a:lnSpc>
            </a:pPr>
            <a:r>
              <a:rPr lang="pl-PL" sz="2400" b="1" spc="-16" dirty="0">
                <a:latin typeface="Arial"/>
                <a:cs typeface="Arial"/>
              </a:rPr>
              <a:t>Zachowanie ciągłości ruchu.</a:t>
            </a:r>
          </a:p>
          <a:p>
            <a:pPr marL="27890" marR="931317">
              <a:lnSpc>
                <a:spcPts val="2165"/>
              </a:lnSpc>
            </a:pPr>
            <a:endParaRPr lang="pl-PL" sz="2400" b="1" spc="-16" dirty="0">
              <a:latin typeface="Arial"/>
              <a:cs typeface="Arial"/>
            </a:endParaRPr>
          </a:p>
          <a:p>
            <a:pPr marL="27890" marR="931317">
              <a:lnSpc>
                <a:spcPts val="2165"/>
              </a:lnSpc>
            </a:pPr>
            <a:r>
              <a:rPr lang="pl-PL" sz="2400" b="1" spc="-16" dirty="0">
                <a:latin typeface="Arial"/>
                <a:cs typeface="Arial"/>
              </a:rPr>
              <a:t> Kontrola trasy:</a:t>
            </a:r>
          </a:p>
          <a:p>
            <a:pPr marL="27890" marR="931317">
              <a:lnSpc>
                <a:spcPts val="2165"/>
              </a:lnSpc>
            </a:pPr>
            <a:endParaRPr lang="pl-PL" sz="2400" b="1" spc="-16" dirty="0">
              <a:latin typeface="Arial"/>
              <a:cs typeface="Arial"/>
            </a:endParaRPr>
          </a:p>
          <a:p>
            <a:pPr marL="27890" marR="931317">
              <a:lnSpc>
                <a:spcPts val="2165"/>
              </a:lnSpc>
            </a:pPr>
            <a:r>
              <a:rPr lang="pl-PL" sz="2400" spc="-16" dirty="0">
                <a:latin typeface="Arial"/>
                <a:cs typeface="Arial"/>
              </a:rPr>
              <a:t>Koń pokonuje przeszkodę po linii przeszkody</a:t>
            </a:r>
            <a:endParaRPr lang="pl-PL" sz="2400" dirty="0">
              <a:latin typeface="Arial"/>
              <a:cs typeface="Arial"/>
            </a:endParaRPr>
          </a:p>
          <a:p>
            <a:pPr marL="27890">
              <a:spcBef>
                <a:spcPts val="188"/>
              </a:spcBef>
            </a:pPr>
            <a:endParaRPr lang="pl-PL" sz="2400" dirty="0">
              <a:solidFill>
                <a:srgbClr val="385522"/>
              </a:solidFill>
              <a:latin typeface="Arial Black"/>
              <a:cs typeface="Arial Black"/>
            </a:endParaRPr>
          </a:p>
          <a:p>
            <a:pPr marL="27890">
              <a:spcBef>
                <a:spcPts val="188"/>
              </a:spcBef>
            </a:pPr>
            <a:endParaRPr lang="pl-PL" sz="2400" dirty="0">
              <a:solidFill>
                <a:srgbClr val="385522"/>
              </a:solidFill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2799" y="3263153"/>
            <a:ext cx="3156528" cy="1198737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9765" rIns="0" bIns="0" rtlCol="0">
            <a:spAutoFit/>
          </a:bodyPr>
          <a:lstStyle/>
          <a:p>
            <a:pPr marL="150405">
              <a:spcBef>
                <a:spcPts val="471"/>
              </a:spcBef>
            </a:pPr>
            <a:r>
              <a:rPr sz="1882" b="1" spc="-16" dirty="0">
                <a:latin typeface="Georgia"/>
                <a:cs typeface="Georgia"/>
              </a:rPr>
              <a:t>Gr</a:t>
            </a:r>
            <a:r>
              <a:rPr lang="pl-PL" sz="1882" b="1" spc="-16" dirty="0" err="1">
                <a:latin typeface="Georgia"/>
                <a:cs typeface="Georgia"/>
              </a:rPr>
              <a:t>upa</a:t>
            </a:r>
            <a:r>
              <a:rPr sz="1882" b="1" spc="-78" dirty="0">
                <a:latin typeface="Georgia"/>
                <a:cs typeface="Georgia"/>
              </a:rPr>
              <a:t>:</a:t>
            </a:r>
            <a:r>
              <a:rPr lang="pl-PL" sz="1882" b="1" spc="-78" dirty="0">
                <a:latin typeface="Georgia"/>
                <a:cs typeface="Georgia"/>
              </a:rPr>
              <a:t> 4</a:t>
            </a:r>
          </a:p>
          <a:p>
            <a:pPr marL="150405">
              <a:spcBef>
                <a:spcPts val="471"/>
              </a:spcBef>
            </a:pPr>
            <a:r>
              <a:rPr lang="pl-PL" sz="2800" b="1" i="1" spc="-78" dirty="0">
                <a:latin typeface="Book Antiqua" panose="02040602050305030304" pitchFamily="18" charset="0"/>
                <a:cs typeface="Georgia"/>
              </a:rPr>
              <a:t> </a:t>
            </a:r>
            <a:r>
              <a:rPr lang="pl-PL" sz="2800" b="1" i="1" spc="-16" dirty="0">
                <a:latin typeface="Georgia" panose="02040502050405020303" pitchFamily="18" charset="0"/>
                <a:cs typeface="Georgia"/>
              </a:rPr>
              <a:t>Cofanie w ręku</a:t>
            </a:r>
            <a:endParaRPr lang="pl-PL" sz="2800" b="1" i="1" spc="-78" dirty="0">
              <a:latin typeface="Georgia" panose="02040502050405020303" pitchFamily="18" charset="0"/>
              <a:cs typeface="Georgia"/>
            </a:endParaRPr>
          </a:p>
          <a:p>
            <a:pPr marL="150405">
              <a:spcBef>
                <a:spcPts val="471"/>
              </a:spcBef>
            </a:pPr>
            <a:endParaRPr lang="pl-PL" sz="1882" b="1" spc="-78" dirty="0">
              <a:latin typeface="Georgia"/>
              <a:cs typeface="Georg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52039" y="1114345"/>
            <a:ext cx="1170279" cy="1354411"/>
            <a:chOff x="513397" y="703897"/>
            <a:chExt cx="1115695" cy="1206500"/>
          </a:xfrm>
        </p:grpSpPr>
        <p:sp>
          <p:nvSpPr>
            <p:cNvPr id="19" name="object 19"/>
            <p:cNvSpPr/>
            <p:nvPr/>
          </p:nvSpPr>
          <p:spPr>
            <a:xfrm>
              <a:off x="594359" y="7848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4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0" name="object 20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1" name="object 21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0" y="1125220"/>
                  </a:moveTo>
                  <a:lnTo>
                    <a:pt x="1034415" y="1125220"/>
                  </a:lnTo>
                  <a:lnTo>
                    <a:pt x="1034415" y="0"/>
                  </a:lnTo>
                  <a:lnTo>
                    <a:pt x="0" y="0"/>
                  </a:lnTo>
                  <a:lnTo>
                    <a:pt x="0" y="11252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044" y="758824"/>
              <a:ext cx="923925" cy="114744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819376" y="5197288"/>
            <a:ext cx="5178206" cy="31141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txBody>
          <a:bodyPr vert="horz" wrap="square" lIns="0" tIns="104588" rIns="0" bIns="0" rtlCol="0">
            <a:spAutoFit/>
          </a:bodyPr>
          <a:lstStyle/>
          <a:p>
            <a:pPr marL="150405"/>
            <a:r>
              <a:rPr lang="pl-PL" sz="2400" dirty="0">
                <a:latin typeface="Arial Black"/>
                <a:ea typeface="Arial Black"/>
                <a:cs typeface="Arial Black"/>
                <a:sym typeface="Arial Black"/>
              </a:rPr>
              <a:t>Sprzęt:</a:t>
            </a:r>
          </a:p>
          <a:p>
            <a:pPr marL="150405"/>
            <a:endParaRPr lang="pl-PL" sz="2400" dirty="0">
              <a:latin typeface="Arial Black"/>
              <a:cs typeface="Arial Black"/>
            </a:endParaRPr>
          </a:p>
          <a:p>
            <a:pPr marL="635742" indent="-342900">
              <a:lnSpc>
                <a:spcPts val="2212"/>
              </a:lnSpc>
              <a:spcBef>
                <a:spcPts val="8"/>
              </a:spcBef>
              <a:buFont typeface="Wingdings" panose="05000000000000000000" pitchFamily="2" charset="2"/>
              <a:buChar char="q"/>
              <a:tabLst>
                <a:tab pos="439263" algn="l"/>
              </a:tabLst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2400" spc="-16" dirty="0">
                <a:latin typeface="Arial" panose="020B0604020202020204" pitchFamily="34" charset="0"/>
                <a:cs typeface="Arial" panose="020B0604020202020204" pitchFamily="34" charset="0"/>
              </a:rPr>
              <a:t> czerwone chorągiewki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742" indent="-342900">
              <a:lnSpc>
                <a:spcPts val="2165"/>
              </a:lnSpc>
              <a:buFont typeface="Wingdings" panose="05000000000000000000" pitchFamily="2" charset="2"/>
              <a:buChar char="q"/>
              <a:tabLst>
                <a:tab pos="439263" algn="l"/>
              </a:tabLst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2400" spc="-16" dirty="0">
                <a:latin typeface="Arial" panose="020B0604020202020204" pitchFamily="34" charset="0"/>
                <a:cs typeface="Arial" panose="020B0604020202020204" pitchFamily="34" charset="0"/>
              </a:rPr>
              <a:t> białe chorągiewki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742" indent="-342900">
              <a:lnSpc>
                <a:spcPts val="2165"/>
              </a:lnSpc>
              <a:buFont typeface="Wingdings" panose="05000000000000000000" pitchFamily="2" charset="2"/>
              <a:buChar char="q"/>
              <a:tabLst>
                <a:tab pos="439263" algn="l"/>
              </a:tabLst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l-PL" sz="2400" spc="-16" dirty="0">
                <a:latin typeface="Arial" panose="020B0604020202020204" pitchFamily="34" charset="0"/>
                <a:cs typeface="Arial" panose="020B0604020202020204" pitchFamily="34" charset="0"/>
              </a:rPr>
              <a:t>numer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774" marR="138452" indent="-342900">
              <a:lnSpc>
                <a:spcPts val="2165"/>
              </a:lnSpc>
              <a:spcBef>
                <a:spcPts val="102"/>
              </a:spcBef>
              <a:buFont typeface="Wingdings" panose="05000000000000000000" pitchFamily="2" charset="2"/>
              <a:buChar char="q"/>
              <a:tabLst>
                <a:tab pos="434283" algn="l"/>
                <a:tab pos="472133" algn="l"/>
              </a:tabLst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4 półokrągłe drągi o długości 4m, przymocowane do podłoża</a:t>
            </a:r>
          </a:p>
          <a:p>
            <a:pPr marL="628770" marR="221126" indent="-342900">
              <a:lnSpc>
                <a:spcPts val="2165"/>
              </a:lnSpc>
              <a:buFont typeface="Wingdings" panose="05000000000000000000" pitchFamily="2" charset="2"/>
              <a:buChar char="q"/>
              <a:tabLst>
                <a:tab pos="420338" algn="l"/>
                <a:tab pos="432290" algn="l"/>
              </a:tabLst>
            </a:pPr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białe znaczniki wyznaczające dystans cofania, widoczne dla jeźdźca i sędziego.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086534"/>
              </p:ext>
            </p:extLst>
          </p:nvPr>
        </p:nvGraphicFramePr>
        <p:xfrm>
          <a:off x="4314709" y="2750832"/>
          <a:ext cx="2948535" cy="18723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8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59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Szerokość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5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Max. 0,5 m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037464"/>
                  </a:ext>
                </a:extLst>
              </a:tr>
              <a:tr h="467590">
                <a:tc>
                  <a:txBody>
                    <a:bodyPr/>
                    <a:lstStyle/>
                    <a:p>
                      <a:pPr marL="185420" marR="179070" indent="59055" algn="ctr">
                        <a:lnSpc>
                          <a:spcPts val="1150"/>
                        </a:lnSpc>
                        <a:spcBef>
                          <a:spcPts val="59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175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0,5-0,7 m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6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pl-PL" sz="1600" dirty="0">
                          <a:latin typeface="Times New Roman"/>
                          <a:cs typeface="Times New Roman"/>
                        </a:rPr>
                        <a:t>***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0,7-0,9 m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211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841665"/>
                  </a:ext>
                </a:extLst>
              </a:tr>
            </a:tbl>
          </a:graphicData>
        </a:graphic>
      </p:graphicFrame>
      <p:sp>
        <p:nvSpPr>
          <p:cNvPr id="32" name="object 32"/>
          <p:cNvSpPr txBox="1"/>
          <p:nvPr/>
        </p:nvSpPr>
        <p:spPr>
          <a:xfrm>
            <a:off x="908288" y="9400376"/>
            <a:ext cx="10671984" cy="1025269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8573" rIns="0" bIns="0" rtlCol="0">
            <a:spAutoFit/>
          </a:bodyPr>
          <a:lstStyle/>
          <a:p>
            <a:pPr marL="4980" algn="ctr">
              <a:spcBef>
                <a:spcPts val="855"/>
              </a:spcBef>
            </a:pPr>
            <a:r>
              <a:rPr lang="pl-PL" sz="2800" dirty="0">
                <a:solidFill>
                  <a:srgbClr val="17365D"/>
                </a:solidFill>
                <a:latin typeface="Arial Black"/>
                <a:cs typeface="Arial Black"/>
              </a:rPr>
              <a:t>Cel: Cofanie w ręku</a:t>
            </a:r>
          </a:p>
          <a:p>
            <a:pPr marL="4980" algn="ctr">
              <a:spcBef>
                <a:spcPts val="855"/>
              </a:spcBef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Wykonanie ćwiczenia płynnie i bez dotykania drągów</a:t>
            </a:r>
          </a:p>
        </p:txBody>
      </p:sp>
      <p:grpSp>
        <p:nvGrpSpPr>
          <p:cNvPr id="34" name="object 34"/>
          <p:cNvGrpSpPr/>
          <p:nvPr/>
        </p:nvGrpSpPr>
        <p:grpSpPr>
          <a:xfrm>
            <a:off x="7573049" y="1525818"/>
            <a:ext cx="4007223" cy="3191434"/>
            <a:chOff x="4814570" y="824864"/>
            <a:chExt cx="2554605" cy="2034539"/>
          </a:xfrm>
        </p:grpSpPr>
        <p:sp>
          <p:nvSpPr>
            <p:cNvPr id="35" name="object 35"/>
            <p:cNvSpPr/>
            <p:nvPr/>
          </p:nvSpPr>
          <p:spPr>
            <a:xfrm>
              <a:off x="4890770" y="9010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6" name="object 36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7" name="object 37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0" y="1958339"/>
                  </a:moveTo>
                  <a:lnTo>
                    <a:pt x="2478404" y="1958339"/>
                  </a:lnTo>
                  <a:lnTo>
                    <a:pt x="2478404" y="0"/>
                  </a:lnTo>
                  <a:lnTo>
                    <a:pt x="0" y="0"/>
                  </a:lnTo>
                  <a:lnTo>
                    <a:pt x="0" y="195833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</p:grpSp>
      <p:pic>
        <p:nvPicPr>
          <p:cNvPr id="7" name="Obraz 6">
            <a:extLst>
              <a:ext uri="{FF2B5EF4-FFF2-40B4-BE49-F238E27FC236}">
                <a16:creationId xmlns:a16="http://schemas.microsoft.com/office/drawing/2014/main" id="{B157F88A-7E5C-0405-BFD1-A428B461A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78" y="1269218"/>
            <a:ext cx="1047750" cy="1047750"/>
          </a:xfrm>
          <a:prstGeom prst="rect">
            <a:avLst/>
          </a:prstGeom>
        </p:spPr>
      </p:pic>
      <p:sp>
        <p:nvSpPr>
          <p:cNvPr id="33" name="object 26">
            <a:extLst>
              <a:ext uri="{FF2B5EF4-FFF2-40B4-BE49-F238E27FC236}">
                <a16:creationId xmlns:a16="http://schemas.microsoft.com/office/drawing/2014/main" id="{8D46B11A-F125-B600-F6F8-DAEE3F991EDF}"/>
              </a:ext>
            </a:extLst>
          </p:cNvPr>
          <p:cNvSpPr txBox="1"/>
          <p:nvPr/>
        </p:nvSpPr>
        <p:spPr>
          <a:xfrm>
            <a:off x="6095999" y="5248181"/>
            <a:ext cx="5484273" cy="401437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  <a:effectLst/>
        </p:spPr>
        <p:txBody>
          <a:bodyPr vert="horz" wrap="square" lIns="0" tIns="104588" rIns="0" bIns="0" rtlCol="0">
            <a:spAutoFit/>
          </a:bodyPr>
          <a:lstStyle/>
          <a:p>
            <a:pPr marL="152397">
              <a:spcBef>
                <a:spcPts val="824"/>
              </a:spcBef>
            </a:pPr>
            <a:r>
              <a:rPr lang="pl-PL" sz="2400" dirty="0">
                <a:latin typeface="Arial Black"/>
                <a:cs typeface="Arial Black"/>
              </a:rPr>
              <a:t>Właściwości:</a:t>
            </a:r>
          </a:p>
          <a:p>
            <a:pPr marL="152397" marR="138452">
              <a:spcBef>
                <a:spcPts val="2416"/>
              </a:spcBef>
            </a:pPr>
            <a:r>
              <a:rPr lang="pl-PL" sz="2100" dirty="0">
                <a:solidFill>
                  <a:srgbClr val="000000"/>
                </a:solidFill>
                <a:latin typeface="Arial" panose="020B0604020202020204" pitchFamily="34" charset="0"/>
              </a:rPr>
              <a:t>Cofanie w korytarzu wyznaczonym drągami o szerokości 0,90 m i zaznaczonymi białymi znacznikami strefą cofania. Liczone są tylko drągi dotknięte podczas cofania</a:t>
            </a:r>
          </a:p>
          <a:p>
            <a:pPr marR="407389" fontAlgn="base">
              <a:buFont typeface="Arial" panose="020B0604020202020204" pitchFamily="34" charset="0"/>
              <a:buChar char="•"/>
            </a:pPr>
            <a:r>
              <a:rPr lang="pl-PL" sz="2100" dirty="0">
                <a:solidFill>
                  <a:srgbClr val="000000"/>
                </a:solidFill>
                <a:latin typeface="Arial" panose="020B0604020202020204" pitchFamily="34" charset="0"/>
              </a:rPr>
              <a:t>Wszystkie delikatne metody są dozwolone</a:t>
            </a:r>
          </a:p>
          <a:p>
            <a:pPr marR="407389" fontAlgn="base">
              <a:buFont typeface="Arial" panose="020B0604020202020204" pitchFamily="34" charset="0"/>
              <a:buChar char="•"/>
            </a:pPr>
            <a:r>
              <a:rPr lang="pl-PL" sz="2100" dirty="0">
                <a:solidFill>
                  <a:srgbClr val="000000"/>
                </a:solidFill>
                <a:latin typeface="Arial" panose="020B0604020202020204" pitchFamily="34" charset="0"/>
              </a:rPr>
              <a:t>Jeździec i koń muszą pozostać w korytarzu</a:t>
            </a:r>
          </a:p>
          <a:p>
            <a:pPr marR="407389" fontAlgn="base">
              <a:buFont typeface="Arial" panose="020B0604020202020204" pitchFamily="34" charset="0"/>
              <a:buChar char="•"/>
            </a:pPr>
            <a:r>
              <a:rPr lang="pl-PL" sz="2100" dirty="0">
                <a:solidFill>
                  <a:srgbClr val="000000"/>
                </a:solidFill>
                <a:latin typeface="Arial" panose="020B0604020202020204" pitchFamily="34" charset="0"/>
              </a:rPr>
              <a:t>Chód konia na wejściu i wyjściu z przeszkody jest dowolny</a:t>
            </a:r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0A4BBB45-CB76-F814-6B5A-D68BB91F3758}"/>
              </a:ext>
            </a:extLst>
          </p:cNvPr>
          <p:cNvSpPr txBox="1"/>
          <p:nvPr/>
        </p:nvSpPr>
        <p:spPr>
          <a:xfrm>
            <a:off x="828194" y="11343418"/>
            <a:ext cx="4947521" cy="13034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>
              <a:lnSpc>
                <a:spcPct val="117500"/>
              </a:lnSpc>
              <a:buClr>
                <a:schemeClr val="dk1"/>
              </a:buClr>
              <a:buSzPts val="1100"/>
            </a:pPr>
            <a:r>
              <a:rPr lang="pl-PL" sz="1882" b="1" spc="-16" dirty="0">
                <a:latin typeface="Arial"/>
                <a:cs typeface="Arial"/>
              </a:rPr>
              <a:t>Przed przeszkodą:</a:t>
            </a:r>
          </a:p>
          <a:p>
            <a:pPr marL="235925" marR="1299935" indent="228114">
              <a:spcBef>
                <a:spcPts val="173"/>
              </a:spcBef>
              <a:buChar char="-"/>
              <a:tabLst>
                <a:tab pos="464039" algn="l"/>
              </a:tabLst>
            </a:pPr>
            <a:r>
              <a:rPr lang="pl-PL" sz="1882" dirty="0">
                <a:latin typeface="Arial"/>
                <a:cs typeface="Arial"/>
              </a:rPr>
              <a:t>Wolta, wyłamanie, cofnięcie, odmowa, błąd trasy </a:t>
            </a:r>
            <a:endParaRPr lang="pl-PL" sz="2000" dirty="0">
              <a:solidFill>
                <a:schemeClr val="dk1"/>
              </a:solidFill>
            </a:endParaRPr>
          </a:p>
          <a:p>
            <a:pPr marL="1060064" marR="7968" indent="-342900">
              <a:lnSpc>
                <a:spcPct val="115000"/>
              </a:lnSpc>
              <a:spcBef>
                <a:spcPts val="102"/>
              </a:spcBef>
              <a:buClr>
                <a:schemeClr val="dk1"/>
              </a:buClr>
              <a:buSzPts val="1100"/>
              <a:buFontTx/>
              <a:buChar char="-"/>
            </a:pPr>
            <a:endParaRPr sz="2000" dirty="0">
              <a:latin typeface="Arial"/>
              <a:cs typeface="Arial"/>
            </a:endParaRPr>
          </a:p>
        </p:txBody>
      </p:sp>
      <p:pic>
        <p:nvPicPr>
          <p:cNvPr id="43" name="Obraz 42">
            <a:extLst>
              <a:ext uri="{FF2B5EF4-FFF2-40B4-BE49-F238E27FC236}">
                <a16:creationId xmlns:a16="http://schemas.microsoft.com/office/drawing/2014/main" id="{66D1166C-938B-E138-A607-EB1AB528F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072" y="1159209"/>
            <a:ext cx="3984977" cy="1463855"/>
          </a:xfrm>
          <a:prstGeom prst="rect">
            <a:avLst/>
          </a:prstGeom>
        </p:spPr>
      </p:pic>
      <p:grpSp>
        <p:nvGrpSpPr>
          <p:cNvPr id="3" name="object 34">
            <a:extLst>
              <a:ext uri="{FF2B5EF4-FFF2-40B4-BE49-F238E27FC236}">
                <a16:creationId xmlns:a16="http://schemas.microsoft.com/office/drawing/2014/main" id="{EC4FB5C5-A7DA-A415-5FBC-CA6B11F3EE3B}"/>
              </a:ext>
            </a:extLst>
          </p:cNvPr>
          <p:cNvGrpSpPr/>
          <p:nvPr/>
        </p:nvGrpSpPr>
        <p:grpSpPr>
          <a:xfrm>
            <a:off x="7573048" y="1580705"/>
            <a:ext cx="3986939" cy="3144191"/>
            <a:chOff x="4809807" y="820102"/>
            <a:chExt cx="2559685" cy="2039620"/>
          </a:xfrm>
        </p:grpSpPr>
        <p:sp>
          <p:nvSpPr>
            <p:cNvPr id="4" name="object 35">
              <a:extLst>
                <a:ext uri="{FF2B5EF4-FFF2-40B4-BE49-F238E27FC236}">
                  <a16:creationId xmlns:a16="http://schemas.microsoft.com/office/drawing/2014/main" id="{1E8481F2-2312-4D20-5194-7B193C6D49BE}"/>
                </a:ext>
              </a:extLst>
            </p:cNvPr>
            <p:cNvSpPr/>
            <p:nvPr/>
          </p:nvSpPr>
          <p:spPr>
            <a:xfrm>
              <a:off x="4890770" y="9010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5" name="object 36">
              <a:extLst>
                <a:ext uri="{FF2B5EF4-FFF2-40B4-BE49-F238E27FC236}">
                  <a16:creationId xmlns:a16="http://schemas.microsoft.com/office/drawing/2014/main" id="{BD60DABA-A392-57B0-E7BA-031A1C2E60C5}"/>
                </a:ext>
              </a:extLst>
            </p:cNvPr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9" name="object 37">
              <a:extLst>
                <a:ext uri="{FF2B5EF4-FFF2-40B4-BE49-F238E27FC236}">
                  <a16:creationId xmlns:a16="http://schemas.microsoft.com/office/drawing/2014/main" id="{5E76632D-275F-CC59-9122-EBA4D57D8A47}"/>
                </a:ext>
              </a:extLst>
            </p:cNvPr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0" y="1958339"/>
                  </a:moveTo>
                  <a:lnTo>
                    <a:pt x="2478404" y="1958339"/>
                  </a:lnTo>
                  <a:lnTo>
                    <a:pt x="2478404" y="0"/>
                  </a:lnTo>
                  <a:lnTo>
                    <a:pt x="0" y="0"/>
                  </a:lnTo>
                  <a:lnTo>
                    <a:pt x="0" y="195833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pic>
          <p:nvPicPr>
            <p:cNvPr id="10" name="object 38">
              <a:extLst>
                <a:ext uri="{FF2B5EF4-FFF2-40B4-BE49-F238E27FC236}">
                  <a16:creationId xmlns:a16="http://schemas.microsoft.com/office/drawing/2014/main" id="{BEFD5E74-D72A-5469-9361-D7803560585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6490" y="993774"/>
              <a:ext cx="2233930" cy="1578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63376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3486" y="10643497"/>
            <a:ext cx="4196279" cy="389448"/>
          </a:xfrm>
          <a:prstGeom prst="rect">
            <a:avLst/>
          </a:prstGeom>
        </p:spPr>
        <p:txBody>
          <a:bodyPr vert="horz" wrap="square" lIns="0" tIns="19922" rIns="0" bIns="0" rtlCol="0">
            <a:spAutoFit/>
          </a:bodyPr>
          <a:lstStyle/>
          <a:p>
            <a:pPr marL="19921">
              <a:spcBef>
                <a:spcPts val="157"/>
              </a:spcBef>
            </a:pP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Błędy za efektywność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2569" y="12568796"/>
            <a:ext cx="4938755" cy="23718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rtl="0"/>
            <a:r>
              <a:rPr lang="pl-PL" sz="1882" b="1" spc="-16" dirty="0">
                <a:latin typeface="Arial"/>
                <a:cs typeface="Arial"/>
              </a:rPr>
              <a:t>Podczas przeszkody:</a:t>
            </a:r>
            <a:endParaRPr lang="pl-PL" sz="1800" b="0" dirty="0">
              <a:effectLst/>
            </a:endParaRPr>
          </a:p>
          <a:p>
            <a:pPr rtl="0" fontAlgn="base"/>
            <a:r>
              <a:rPr lang="pl-PL" sz="1800" b="0" i="0" u="none" strike="noStrik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Przerwanie ruchu naprzód</a:t>
            </a:r>
          </a:p>
          <a:p>
            <a:pPr rtl="0" fontAlgn="base"/>
            <a:r>
              <a:rPr lang="pl-PL" sz="1800" b="0" i="0" u="none" strike="noStrik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Wjazd lub wyjazd innym chodem niż stęp</a:t>
            </a:r>
          </a:p>
          <a:p>
            <a:pPr rtl="0" fontAlgn="base"/>
            <a:r>
              <a:rPr lang="pl-PL" sz="1800" b="0" i="0" u="none" strike="noStrik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Dotknięcie drąga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endParaRPr lang="pl-PL" sz="1882" b="1" spc="-16" dirty="0">
              <a:latin typeface="Arial"/>
              <a:cs typeface="Arial"/>
            </a:endParaRP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  <a:endParaRPr sz="1882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9654" y="13745575"/>
            <a:ext cx="4947522" cy="1829185"/>
          </a:xfrm>
          <a:prstGeom prst="rect">
            <a:avLst/>
          </a:prstGeom>
          <a:solidFill>
            <a:srgbClr val="FFE499"/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Niebezpieczne sytuacje:</a:t>
            </a:r>
          </a:p>
          <a:p>
            <a:pPr marL="17780" marR="12065">
              <a:lnSpc>
                <a:spcPct val="100000"/>
              </a:lnSpc>
              <a:spcBef>
                <a:spcPts val="120"/>
              </a:spcBef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- </a:t>
            </a:r>
            <a:r>
              <a:rPr lang="pl-PL" sz="1882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trat</a:t>
            </a:r>
            <a:r>
              <a:rPr lang="pl-PL" sz="1800" dirty="0">
                <a:latin typeface="Arial"/>
                <a:cs typeface="Arial"/>
              </a:rPr>
              <a:t>a równowagi przez jeźdźca</a:t>
            </a:r>
          </a:p>
          <a:p>
            <a:pPr marL="17780" marR="12065" indent="0">
              <a:lnSpc>
                <a:spcPts val="1380"/>
              </a:lnSpc>
              <a:buNone/>
              <a:tabLst>
                <a:tab pos="153670" algn="l"/>
              </a:tabLst>
            </a:pPr>
            <a:r>
              <a:rPr lang="pl-PL" sz="1800" dirty="0">
                <a:latin typeface="Arial"/>
                <a:cs typeface="Arial"/>
              </a:rPr>
              <a:t>-  Koń napiera na jeźdźca</a:t>
            </a:r>
          </a:p>
          <a:p>
            <a:pPr marL="153670" marR="12065" indent="-135890">
              <a:lnSpc>
                <a:spcPts val="1380"/>
              </a:lnSpc>
              <a:buChar char="-"/>
              <a:tabLst>
                <a:tab pos="153670" algn="l"/>
              </a:tabLst>
            </a:pPr>
            <a:r>
              <a:rPr lang="pl-PL" sz="1800" dirty="0">
                <a:latin typeface="Arial"/>
                <a:cs typeface="Arial"/>
              </a:rPr>
              <a:t>Koń taranuje przeszkodę</a:t>
            </a:r>
          </a:p>
          <a:p>
            <a:pPr marL="17780" marR="436880" indent="135890">
              <a:lnSpc>
                <a:spcPts val="1380"/>
              </a:lnSpc>
              <a:spcBef>
                <a:spcPts val="65"/>
              </a:spcBef>
              <a:buChar char="-"/>
              <a:tabLst>
                <a:tab pos="153670" algn="l"/>
              </a:tabLst>
            </a:pPr>
            <a:r>
              <a:rPr lang="pl-PL" sz="1800" dirty="0">
                <a:latin typeface="Arial"/>
                <a:cs typeface="Arial"/>
              </a:rPr>
              <a:t>Wodze dotykają podłoża lub elementu przeszkody</a:t>
            </a:r>
          </a:p>
          <a:p>
            <a:pPr marL="153670" indent="-135890">
              <a:lnSpc>
                <a:spcPts val="1255"/>
              </a:lnSpc>
              <a:buChar char="-"/>
              <a:tabLst>
                <a:tab pos="153670" algn="l"/>
              </a:tabLst>
            </a:pPr>
            <a:r>
              <a:rPr lang="pl-PL" sz="1800" dirty="0">
                <a:latin typeface="Arial"/>
                <a:cs typeface="Arial"/>
              </a:rPr>
              <a:t>Każdy inny chód niż stęp</a:t>
            </a:r>
          </a:p>
          <a:p>
            <a:pPr marL="27890">
              <a:spcBef>
                <a:spcPts val="188"/>
              </a:spcBef>
            </a:pPr>
            <a:endParaRPr sz="1882" dirty="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57975" y="10639512"/>
            <a:ext cx="4909671" cy="49588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23906" rIns="0" bIns="0" rtlCol="0">
            <a:spAutoFit/>
          </a:bodyPr>
          <a:lstStyle/>
          <a:p>
            <a:pPr marL="43748">
              <a:spcBef>
                <a:spcPts val="295"/>
              </a:spcBef>
            </a:pPr>
            <a:r>
              <a:rPr lang="pl-PL" sz="2400" dirty="0">
                <a:solidFill>
                  <a:srgbClr val="385522"/>
                </a:solidFill>
                <a:latin typeface="Arial Black"/>
                <a:cs typeface="Arial Black"/>
              </a:rPr>
              <a:t>Ocena stylu</a:t>
            </a:r>
            <a:endParaRPr lang="pl-PL" sz="2400" dirty="0">
              <a:latin typeface="Arial Black"/>
              <a:cs typeface="Arial Black"/>
            </a:endParaRPr>
          </a:p>
          <a:p>
            <a:pPr>
              <a:spcBef>
                <a:spcPts val="381"/>
              </a:spcBef>
            </a:pPr>
            <a:endParaRPr lang="pl-PL" sz="2400" dirty="0">
              <a:latin typeface="Arial Black"/>
              <a:cs typeface="Arial Black"/>
            </a:endParaRPr>
          </a:p>
          <a:p>
            <a:pPr marL="43748" marR="1460864">
              <a:lnSpc>
                <a:spcPts val="3396"/>
              </a:lnSpc>
            </a:pPr>
            <a:r>
              <a:rPr lang="pl-PL" sz="2400" b="1" dirty="0">
                <a:latin typeface="Arial"/>
                <a:cs typeface="Arial"/>
              </a:rPr>
              <a:t>Jeździec nie dalej niż na wysokości linii łopatek konia</a:t>
            </a:r>
          </a:p>
          <a:p>
            <a:pPr marL="43748" marR="1460864">
              <a:lnSpc>
                <a:spcPts val="3396"/>
              </a:lnSpc>
            </a:pPr>
            <a:r>
              <a:rPr lang="pl-PL" sz="2400" b="1" dirty="0">
                <a:latin typeface="Arial"/>
                <a:cs typeface="Arial"/>
              </a:rPr>
              <a:t>Regularny ruch do przodu</a:t>
            </a:r>
          </a:p>
          <a:p>
            <a:pPr marL="43748" marR="1460864">
              <a:lnSpc>
                <a:spcPts val="3396"/>
              </a:lnSpc>
            </a:pPr>
            <a:r>
              <a:rPr lang="pl-PL" sz="2400" b="1" dirty="0">
                <a:latin typeface="Arial"/>
                <a:cs typeface="Arial"/>
              </a:rPr>
              <a:t>Kontrola trasy</a:t>
            </a:r>
            <a:endParaRPr lang="pl-PL" sz="2400" dirty="0">
              <a:latin typeface="Arial"/>
              <a:cs typeface="Arial"/>
            </a:endParaRPr>
          </a:p>
          <a:p>
            <a:pPr marL="27890"/>
            <a:r>
              <a:rPr lang="pl-PL" sz="2400" dirty="0">
                <a:latin typeface="Arial"/>
                <a:cs typeface="Arial"/>
              </a:rPr>
              <a:t>Koń utrzymany w linii prostopadłej do frontu przeszkody</a:t>
            </a:r>
          </a:p>
          <a:p>
            <a:pPr marL="27890">
              <a:spcBef>
                <a:spcPts val="188"/>
              </a:spcBef>
            </a:pPr>
            <a:endParaRPr lang="pl-PL" sz="2400" dirty="0">
              <a:solidFill>
                <a:srgbClr val="385522"/>
              </a:solidFill>
              <a:latin typeface="Arial Black"/>
              <a:cs typeface="Arial Black"/>
            </a:endParaRPr>
          </a:p>
          <a:p>
            <a:pPr marL="27890">
              <a:spcBef>
                <a:spcPts val="188"/>
              </a:spcBef>
            </a:pPr>
            <a:endParaRPr lang="pl-PL" sz="2400" dirty="0">
              <a:solidFill>
                <a:srgbClr val="385522"/>
              </a:solidFill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7610" y="3192297"/>
            <a:ext cx="3832910" cy="1629624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9765" rIns="0" bIns="0" rtlCol="0">
            <a:spAutoFit/>
          </a:bodyPr>
          <a:lstStyle/>
          <a:p>
            <a:pPr marL="150405">
              <a:spcBef>
                <a:spcPts val="471"/>
              </a:spcBef>
            </a:pPr>
            <a:r>
              <a:rPr sz="1882" b="1" spc="-16" dirty="0">
                <a:latin typeface="Georgia"/>
                <a:cs typeface="Georgia"/>
              </a:rPr>
              <a:t>Gr</a:t>
            </a:r>
            <a:r>
              <a:rPr lang="pl-PL" sz="1882" b="1" spc="-16" dirty="0" err="1">
                <a:latin typeface="Georgia"/>
                <a:cs typeface="Georgia"/>
              </a:rPr>
              <a:t>upa</a:t>
            </a:r>
            <a:r>
              <a:rPr sz="1882" b="1" spc="47" dirty="0">
                <a:latin typeface="Georgia"/>
                <a:cs typeface="Georgia"/>
              </a:rPr>
              <a:t> </a:t>
            </a:r>
            <a:r>
              <a:rPr sz="1882" b="1" spc="-78" dirty="0">
                <a:latin typeface="Georgia"/>
                <a:cs typeface="Georgia"/>
              </a:rPr>
              <a:t>:</a:t>
            </a:r>
            <a:r>
              <a:rPr lang="pl-PL" sz="1882" b="1" spc="-78" dirty="0">
                <a:latin typeface="Georgia"/>
                <a:cs typeface="Georgia"/>
              </a:rPr>
              <a:t> 4</a:t>
            </a:r>
          </a:p>
          <a:p>
            <a:pPr marL="150405">
              <a:spcBef>
                <a:spcPts val="471"/>
              </a:spcBef>
            </a:pPr>
            <a:r>
              <a:rPr lang="pl-PL" sz="2800" b="1" i="1" spc="-78" dirty="0">
                <a:latin typeface="Georgia" panose="02040502050405020303" pitchFamily="18" charset="0"/>
                <a:cs typeface="Georgia"/>
              </a:rPr>
              <a:t>Prowadzenie konia po literze „S” </a:t>
            </a:r>
          </a:p>
          <a:p>
            <a:pPr marL="150405">
              <a:spcBef>
                <a:spcPts val="471"/>
              </a:spcBef>
            </a:pPr>
            <a:endParaRPr lang="pl-PL" sz="1882" b="1" spc="-78" dirty="0">
              <a:latin typeface="Georgia"/>
              <a:cs typeface="Georg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52039" y="1114345"/>
            <a:ext cx="1170279" cy="1354411"/>
            <a:chOff x="513397" y="703897"/>
            <a:chExt cx="1115695" cy="1206500"/>
          </a:xfrm>
        </p:grpSpPr>
        <p:sp>
          <p:nvSpPr>
            <p:cNvPr id="19" name="object 19"/>
            <p:cNvSpPr/>
            <p:nvPr/>
          </p:nvSpPr>
          <p:spPr>
            <a:xfrm>
              <a:off x="594359" y="7848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4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0" name="object 20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1" name="object 21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0" y="1125220"/>
                  </a:moveTo>
                  <a:lnTo>
                    <a:pt x="1034415" y="1125220"/>
                  </a:lnTo>
                  <a:lnTo>
                    <a:pt x="1034415" y="0"/>
                  </a:lnTo>
                  <a:lnTo>
                    <a:pt x="0" y="0"/>
                  </a:lnTo>
                  <a:lnTo>
                    <a:pt x="0" y="11252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044" y="758824"/>
              <a:ext cx="923925" cy="114744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819376" y="5197288"/>
            <a:ext cx="5178206" cy="3429596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txBody>
          <a:bodyPr vert="horz" wrap="square" lIns="0" tIns="104588" rIns="0" bIns="0" rtlCol="0">
            <a:spAutoFit/>
          </a:bodyPr>
          <a:lstStyle/>
          <a:p>
            <a:pPr marL="150405"/>
            <a:r>
              <a:rPr lang="pl-PL" sz="2400" dirty="0">
                <a:latin typeface="Arial Black"/>
                <a:ea typeface="Arial Black"/>
                <a:cs typeface="Arial Black"/>
                <a:sym typeface="Arial Black"/>
              </a:rPr>
              <a:t>Sprzęt</a:t>
            </a:r>
          </a:p>
          <a:p>
            <a:pPr marL="150405"/>
            <a:endParaRPr lang="pl-PL" sz="2400"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387723" indent="-342900" fontAlgn="base">
              <a:spcBef>
                <a:spcPts val="8"/>
              </a:spcBef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</a:rPr>
              <a:t>- 2 drągi długości 4 m</a:t>
            </a:r>
          </a:p>
          <a:p>
            <a:pPr marL="387723" indent="-342900" fontAlgn="base"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</a:rPr>
              <a:t>- 2 drągi długości 2,20 m</a:t>
            </a:r>
          </a:p>
          <a:p>
            <a:pPr marL="387723" indent="-342900" fontAlgn="base"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</a:rPr>
              <a:t>- 2 drągi długości 1,80 m</a:t>
            </a:r>
          </a:p>
          <a:p>
            <a:pPr marL="387723" indent="-342900" fontAlgn="base"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</a:rPr>
              <a:t>- 12 wsporników</a:t>
            </a:r>
          </a:p>
          <a:p>
            <a:pPr marL="394695" indent="-342900" fontAlgn="base"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</a:rPr>
              <a:t>- 2 czerwone chorągiewki</a:t>
            </a:r>
          </a:p>
          <a:p>
            <a:pPr marL="394695" indent="-342900" fontAlgn="base"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</a:rPr>
              <a:t>- 2 białe chorągiewki</a:t>
            </a:r>
          </a:p>
          <a:p>
            <a:pPr marL="394695" indent="-342900" fontAlgn="base"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</a:rPr>
              <a:t>- 1 numer</a:t>
            </a:r>
            <a:endParaRPr sz="1882" b="1" dirty="0">
              <a:latin typeface="Arial Black"/>
              <a:cs typeface="Arial Black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887509"/>
              </p:ext>
            </p:extLst>
          </p:nvPr>
        </p:nvGraphicFramePr>
        <p:xfrm>
          <a:off x="5054180" y="2464122"/>
          <a:ext cx="2325082" cy="18250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5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9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23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2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X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037464"/>
                  </a:ext>
                </a:extLst>
              </a:tr>
              <a:tr h="420234">
                <a:tc>
                  <a:txBody>
                    <a:bodyPr/>
                    <a:lstStyle/>
                    <a:p>
                      <a:pPr marL="185420" marR="179070" indent="59055" algn="ctr">
                        <a:lnSpc>
                          <a:spcPts val="1150"/>
                        </a:lnSpc>
                        <a:spcBef>
                          <a:spcPts val="59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175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X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0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pl-PL" sz="1600" dirty="0">
                          <a:latin typeface="Times New Roman"/>
                          <a:cs typeface="Times New Roman"/>
                        </a:rPr>
                        <a:t>***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X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211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841665"/>
                  </a:ext>
                </a:extLst>
              </a:tr>
            </a:tbl>
          </a:graphicData>
        </a:graphic>
      </p:graphicFrame>
      <p:sp>
        <p:nvSpPr>
          <p:cNvPr id="32" name="object 32"/>
          <p:cNvSpPr txBox="1"/>
          <p:nvPr/>
        </p:nvSpPr>
        <p:spPr>
          <a:xfrm>
            <a:off x="623454" y="9390597"/>
            <a:ext cx="10956817" cy="832908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8573" rIns="0" bIns="0" rtlCol="0">
            <a:spAutoFit/>
          </a:bodyPr>
          <a:lstStyle/>
          <a:p>
            <a:pPr marL="4980" algn="ctr"/>
            <a:r>
              <a:rPr lang="pl-PL" sz="2400" dirty="0">
                <a:solidFill>
                  <a:srgbClr val="17365D"/>
                </a:solidFill>
                <a:latin typeface="Arial Black" panose="020B0A04020102020204" pitchFamily="34" charset="0"/>
              </a:rPr>
              <a:t>Cel: Prowadzenie konia po literze “S”</a:t>
            </a:r>
            <a:endParaRPr lang="pl-PL" sz="2400" dirty="0"/>
          </a:p>
          <a:p>
            <a:pPr marL="4980" algn="ctr"/>
            <a:r>
              <a:rPr lang="pl-PL" sz="2300" dirty="0">
                <a:solidFill>
                  <a:srgbClr val="000000"/>
                </a:solidFill>
                <a:latin typeface="Arial" panose="020B0604020202020204" pitchFamily="34" charset="0"/>
              </a:rPr>
              <a:t>Pokonać przeszkodę stępem prowadząc konia w ręku, jeździec idzie przed koniem</a:t>
            </a:r>
            <a:endParaRPr lang="pl-PL" sz="2300" dirty="0"/>
          </a:p>
        </p:txBody>
      </p:sp>
      <p:grpSp>
        <p:nvGrpSpPr>
          <p:cNvPr id="34" name="object 34"/>
          <p:cNvGrpSpPr/>
          <p:nvPr/>
        </p:nvGrpSpPr>
        <p:grpSpPr>
          <a:xfrm>
            <a:off x="7573049" y="1556991"/>
            <a:ext cx="4007223" cy="3191434"/>
            <a:chOff x="4814570" y="824864"/>
            <a:chExt cx="2554605" cy="2034539"/>
          </a:xfrm>
        </p:grpSpPr>
        <p:sp>
          <p:nvSpPr>
            <p:cNvPr id="35" name="object 35"/>
            <p:cNvSpPr/>
            <p:nvPr/>
          </p:nvSpPr>
          <p:spPr>
            <a:xfrm>
              <a:off x="4890770" y="9010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6" name="object 36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7" name="object 37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0" y="1958339"/>
                  </a:moveTo>
                  <a:lnTo>
                    <a:pt x="2478404" y="1958339"/>
                  </a:lnTo>
                  <a:lnTo>
                    <a:pt x="2478404" y="0"/>
                  </a:lnTo>
                  <a:lnTo>
                    <a:pt x="0" y="0"/>
                  </a:lnTo>
                  <a:lnTo>
                    <a:pt x="0" y="195833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</p:grpSp>
      <p:pic>
        <p:nvPicPr>
          <p:cNvPr id="7" name="Obraz 6">
            <a:extLst>
              <a:ext uri="{FF2B5EF4-FFF2-40B4-BE49-F238E27FC236}">
                <a16:creationId xmlns:a16="http://schemas.microsoft.com/office/drawing/2014/main" id="{B157F88A-7E5C-0405-BFD1-A428B461A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78" y="1269218"/>
            <a:ext cx="1047750" cy="1047750"/>
          </a:xfrm>
          <a:prstGeom prst="rect">
            <a:avLst/>
          </a:prstGeom>
        </p:spPr>
      </p:pic>
      <p:sp>
        <p:nvSpPr>
          <p:cNvPr id="33" name="object 26">
            <a:extLst>
              <a:ext uri="{FF2B5EF4-FFF2-40B4-BE49-F238E27FC236}">
                <a16:creationId xmlns:a16="http://schemas.microsoft.com/office/drawing/2014/main" id="{8D46B11A-F125-B600-F6F8-DAEE3F991EDF}"/>
              </a:ext>
            </a:extLst>
          </p:cNvPr>
          <p:cNvSpPr txBox="1"/>
          <p:nvPr/>
        </p:nvSpPr>
        <p:spPr>
          <a:xfrm>
            <a:off x="6095999" y="5248181"/>
            <a:ext cx="5484273" cy="325519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  <a:effectLst/>
        </p:spPr>
        <p:txBody>
          <a:bodyPr vert="horz" wrap="square" lIns="0" tIns="104588" rIns="0" bIns="0" rtlCol="0">
            <a:spAutoFit/>
          </a:bodyPr>
          <a:lstStyle/>
          <a:p>
            <a:pPr marL="152397">
              <a:spcBef>
                <a:spcPts val="824"/>
              </a:spcBef>
            </a:pPr>
            <a:r>
              <a:rPr lang="pl-PL" sz="2400" dirty="0">
                <a:latin typeface="Arial Black"/>
                <a:cs typeface="Arial Black"/>
              </a:rPr>
              <a:t>Właściwości:</a:t>
            </a:r>
          </a:p>
          <a:p>
            <a:pPr marL="152397" marR="133472" algn="just">
              <a:spcBef>
                <a:spcPts val="2408"/>
              </a:spcBef>
            </a:pPr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</a:rPr>
              <a:t>Przejazd po trasie wyznaczonej drągami na wspornikach w kształcie podwójnej litery “U”</a:t>
            </a:r>
            <a:endParaRPr lang="pl-PL" sz="2400" dirty="0"/>
          </a:p>
          <a:p>
            <a:pPr fontAlgn="base">
              <a:spcBef>
                <a:spcPts val="2016"/>
              </a:spcBef>
            </a:pPr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</a:rPr>
              <a:t>- Dla każdej litery “U”:</a:t>
            </a:r>
          </a:p>
          <a:p>
            <a:pPr fontAlgn="base"/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</a:rPr>
              <a:t>- Szerokość : 0,90 m</a:t>
            </a:r>
          </a:p>
          <a:p>
            <a:pPr fontAlgn="base"/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</a:rPr>
              <a:t>- Długość: 4 m</a:t>
            </a:r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0A4BBB45-CB76-F814-6B5A-D68BB91F3758}"/>
              </a:ext>
            </a:extLst>
          </p:cNvPr>
          <p:cNvSpPr txBox="1"/>
          <p:nvPr/>
        </p:nvSpPr>
        <p:spPr>
          <a:xfrm>
            <a:off x="972569" y="11032945"/>
            <a:ext cx="4947521" cy="1584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17780" marR="12065">
              <a:lnSpc>
                <a:spcPts val="1410"/>
              </a:lnSpc>
            </a:pPr>
            <a:r>
              <a:rPr lang="pl-PL" sz="1882" b="1" spc="-16" dirty="0">
                <a:latin typeface="Arial"/>
                <a:cs typeface="Arial"/>
              </a:rPr>
              <a:t>Przed przeszkodą:</a:t>
            </a:r>
            <a:endParaRPr lang="pl-PL" sz="1800" dirty="0">
              <a:latin typeface="Arial"/>
              <a:cs typeface="Arial"/>
            </a:endParaRPr>
          </a:p>
          <a:p>
            <a:pPr rtl="0"/>
            <a:r>
              <a:rPr lang="pl-PL" sz="1800" b="0" i="0" u="none" strike="noStrik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wolta, wyłamanie, cofnięcie, odmowa, błąd trasy</a:t>
            </a:r>
          </a:p>
          <a:p>
            <a:pPr rtl="0"/>
            <a:r>
              <a:rPr lang="pl-PL" sz="1800" b="1" i="0" u="none" strike="noStrik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przeszkodzie</a:t>
            </a:r>
            <a:endParaRPr lang="pl-PL" sz="1800" b="0" dirty="0">
              <a:effectLst/>
            </a:endParaRPr>
          </a:p>
          <a:p>
            <a:pPr rtl="0" fontAlgn="base"/>
            <a:r>
              <a:rPr lang="pl-PL" sz="1800" b="0" i="0" u="none" strike="noStrik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Przerwanie ruchu naprzód</a:t>
            </a:r>
          </a:p>
          <a:p>
            <a:pPr rtl="0" fontAlgn="base"/>
            <a:r>
              <a:rPr lang="pl-PL" sz="1800" b="0" i="0" u="none" strike="noStrik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Wjazd lub wyjazd innym chodem niż stęp</a:t>
            </a:r>
          </a:p>
          <a:p>
            <a:pPr rtl="0" fontAlgn="base"/>
            <a:r>
              <a:rPr lang="pl-PL" sz="1800" b="0" i="0" u="none" strike="noStrik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Dotknięcie drąga</a:t>
            </a:r>
            <a:endParaRPr lang="pl-PL" sz="2000" dirty="0">
              <a:latin typeface="Arial"/>
              <a:cs typeface="Arial"/>
            </a:endParaRPr>
          </a:p>
        </p:txBody>
      </p:sp>
      <p:pic>
        <p:nvPicPr>
          <p:cNvPr id="43" name="Obraz 42">
            <a:extLst>
              <a:ext uri="{FF2B5EF4-FFF2-40B4-BE49-F238E27FC236}">
                <a16:creationId xmlns:a16="http://schemas.microsoft.com/office/drawing/2014/main" id="{66D1166C-938B-E138-A607-EB1AB528F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072" y="1159209"/>
            <a:ext cx="3984977" cy="1463855"/>
          </a:xfrm>
          <a:prstGeom prst="rect">
            <a:avLst/>
          </a:prstGeom>
        </p:spPr>
      </p:pic>
      <p:grpSp>
        <p:nvGrpSpPr>
          <p:cNvPr id="3" name="object 31">
            <a:extLst>
              <a:ext uri="{FF2B5EF4-FFF2-40B4-BE49-F238E27FC236}">
                <a16:creationId xmlns:a16="http://schemas.microsoft.com/office/drawing/2014/main" id="{EE00CD98-7F4D-A8F2-328D-E474FDFF5F32}"/>
              </a:ext>
            </a:extLst>
          </p:cNvPr>
          <p:cNvGrpSpPr/>
          <p:nvPr/>
        </p:nvGrpSpPr>
        <p:grpSpPr>
          <a:xfrm>
            <a:off x="7536692" y="1458610"/>
            <a:ext cx="3960408" cy="3404596"/>
            <a:chOff x="4847907" y="919162"/>
            <a:chExt cx="2524760" cy="2170430"/>
          </a:xfrm>
        </p:grpSpPr>
        <p:sp>
          <p:nvSpPr>
            <p:cNvPr id="4" name="object 32">
              <a:extLst>
                <a:ext uri="{FF2B5EF4-FFF2-40B4-BE49-F238E27FC236}">
                  <a16:creationId xmlns:a16="http://schemas.microsoft.com/office/drawing/2014/main" id="{3688515A-4FB8-F930-D6D3-B4F3175615CB}"/>
                </a:ext>
              </a:extLst>
            </p:cNvPr>
            <p:cNvSpPr/>
            <p:nvPr/>
          </p:nvSpPr>
          <p:spPr>
            <a:xfrm>
              <a:off x="4928870" y="1000125"/>
              <a:ext cx="2443480" cy="2089150"/>
            </a:xfrm>
            <a:custGeom>
              <a:avLst/>
              <a:gdLst/>
              <a:ahLst/>
              <a:cxnLst/>
              <a:rect l="l" t="t" r="r" b="b"/>
              <a:pathLst>
                <a:path w="2443479" h="2089150">
                  <a:moveTo>
                    <a:pt x="2443479" y="0"/>
                  </a:moveTo>
                  <a:lnTo>
                    <a:pt x="0" y="0"/>
                  </a:lnTo>
                  <a:lnTo>
                    <a:pt x="0" y="2089150"/>
                  </a:lnTo>
                  <a:lnTo>
                    <a:pt x="2443479" y="2089150"/>
                  </a:lnTo>
                  <a:lnTo>
                    <a:pt x="2443479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5" name="object 33">
              <a:extLst>
                <a:ext uri="{FF2B5EF4-FFF2-40B4-BE49-F238E27FC236}">
                  <a16:creationId xmlns:a16="http://schemas.microsoft.com/office/drawing/2014/main" id="{196A578D-7D8B-79EA-BDF9-735E1AB9D5D8}"/>
                </a:ext>
              </a:extLst>
            </p:cNvPr>
            <p:cNvSpPr/>
            <p:nvPr/>
          </p:nvSpPr>
          <p:spPr>
            <a:xfrm>
              <a:off x="4852670" y="923925"/>
              <a:ext cx="2443480" cy="2089150"/>
            </a:xfrm>
            <a:custGeom>
              <a:avLst/>
              <a:gdLst/>
              <a:ahLst/>
              <a:cxnLst/>
              <a:rect l="l" t="t" r="r" b="b"/>
              <a:pathLst>
                <a:path w="2443479" h="2089150">
                  <a:moveTo>
                    <a:pt x="2443479" y="0"/>
                  </a:moveTo>
                  <a:lnTo>
                    <a:pt x="0" y="0"/>
                  </a:lnTo>
                  <a:lnTo>
                    <a:pt x="0" y="2089150"/>
                  </a:lnTo>
                  <a:lnTo>
                    <a:pt x="2443479" y="2089150"/>
                  </a:lnTo>
                  <a:lnTo>
                    <a:pt x="24434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9" name="object 34">
              <a:extLst>
                <a:ext uri="{FF2B5EF4-FFF2-40B4-BE49-F238E27FC236}">
                  <a16:creationId xmlns:a16="http://schemas.microsoft.com/office/drawing/2014/main" id="{FCB8D431-D1F9-1901-BDE4-98A4E61D4C45}"/>
                </a:ext>
              </a:extLst>
            </p:cNvPr>
            <p:cNvSpPr/>
            <p:nvPr/>
          </p:nvSpPr>
          <p:spPr>
            <a:xfrm>
              <a:off x="4852670" y="923925"/>
              <a:ext cx="2443480" cy="2089150"/>
            </a:xfrm>
            <a:custGeom>
              <a:avLst/>
              <a:gdLst/>
              <a:ahLst/>
              <a:cxnLst/>
              <a:rect l="l" t="t" r="r" b="b"/>
              <a:pathLst>
                <a:path w="2443479" h="2089150">
                  <a:moveTo>
                    <a:pt x="0" y="2089150"/>
                  </a:moveTo>
                  <a:lnTo>
                    <a:pt x="2443479" y="2089150"/>
                  </a:lnTo>
                  <a:lnTo>
                    <a:pt x="2443479" y="0"/>
                  </a:lnTo>
                  <a:lnTo>
                    <a:pt x="0" y="0"/>
                  </a:lnTo>
                  <a:lnTo>
                    <a:pt x="0" y="20891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pic>
          <p:nvPicPr>
            <p:cNvPr id="10" name="object 35">
              <a:extLst>
                <a:ext uri="{FF2B5EF4-FFF2-40B4-BE49-F238E27FC236}">
                  <a16:creationId xmlns:a16="http://schemas.microsoft.com/office/drawing/2014/main" id="{25766E1B-05ED-1106-E3E7-774563715E8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48555" y="1092835"/>
              <a:ext cx="2328545" cy="17570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57562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3485" y="10639512"/>
            <a:ext cx="4196279" cy="389448"/>
          </a:xfrm>
          <a:prstGeom prst="rect">
            <a:avLst/>
          </a:prstGeom>
        </p:spPr>
        <p:txBody>
          <a:bodyPr vert="horz" wrap="square" lIns="0" tIns="19922" rIns="0" bIns="0" rtlCol="0">
            <a:spAutoFit/>
          </a:bodyPr>
          <a:lstStyle/>
          <a:p>
            <a:pPr marL="19921">
              <a:spcBef>
                <a:spcPts val="157"/>
              </a:spcBef>
            </a:pP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Błędy za efektywność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3485" y="12379660"/>
            <a:ext cx="4938755" cy="12255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Podczas przeszkody: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  <a:endParaRPr sz="1882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4719" y="13478357"/>
            <a:ext cx="4947522" cy="1312569"/>
          </a:xfrm>
          <a:prstGeom prst="rect">
            <a:avLst/>
          </a:prstGeom>
          <a:solidFill>
            <a:srgbClr val="FFE499"/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Niebezpieczne sytuacje:</a:t>
            </a:r>
          </a:p>
          <a:p>
            <a:pPr marL="241047" indent="-213157">
              <a:lnSpc>
                <a:spcPct val="117500"/>
              </a:lnSpc>
              <a:buClr>
                <a:schemeClr val="dk1"/>
              </a:buClr>
              <a:buSzPts val="1200"/>
              <a:buChar char="-"/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-</a:t>
            </a:r>
            <a:r>
              <a:rPr lang="pl-PL" sz="1882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Utrata równowagi przez jeźdźca lub konia</a:t>
            </a:r>
          </a:p>
          <a:p>
            <a:pPr marL="241047" indent="-213157">
              <a:lnSpc>
                <a:spcPct val="117500"/>
              </a:lnSpc>
              <a:buClr>
                <a:schemeClr val="dk1"/>
              </a:buClr>
              <a:buSzPts val="1200"/>
              <a:buChar char="-"/>
            </a:pPr>
            <a:r>
              <a:rPr lang="pl-PL" sz="1882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Każdy inny chód niż stęp</a:t>
            </a:r>
            <a:endParaRPr lang="pl-PL" sz="1882" dirty="0">
              <a:solidFill>
                <a:srgbClr val="805F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27890">
              <a:spcBef>
                <a:spcPts val="188"/>
              </a:spcBef>
            </a:pPr>
            <a:endParaRPr sz="1882" dirty="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57975" y="10639512"/>
            <a:ext cx="4909671" cy="27377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2400" dirty="0">
                <a:solidFill>
                  <a:srgbClr val="385522"/>
                </a:solidFill>
                <a:latin typeface="Arial Black"/>
                <a:cs typeface="Arial Black"/>
              </a:rPr>
              <a:t>Ocena stylu:</a:t>
            </a:r>
          </a:p>
          <a:p>
            <a:pPr marL="27890">
              <a:spcBef>
                <a:spcPts val="188"/>
              </a:spcBef>
            </a:pPr>
            <a:r>
              <a:rPr lang="pl-PL" sz="2400" dirty="0">
                <a:solidFill>
                  <a:srgbClr val="385522"/>
                </a:solidFill>
                <a:latin typeface="Arial Black"/>
                <a:cs typeface="Arial Black"/>
              </a:rPr>
              <a:t>Koń nie przekracza linii ramion jeźdźca</a:t>
            </a:r>
          </a:p>
          <a:p>
            <a:pPr marL="27890">
              <a:spcBef>
                <a:spcPts val="188"/>
              </a:spcBef>
            </a:pPr>
            <a:r>
              <a:rPr lang="pl-PL" sz="2400" dirty="0">
                <a:solidFill>
                  <a:srgbClr val="385522"/>
                </a:solidFill>
                <a:latin typeface="Arial Black"/>
                <a:cs typeface="Arial Black"/>
              </a:rPr>
              <a:t>Płynny ruch naprzód.</a:t>
            </a:r>
          </a:p>
          <a:p>
            <a:pPr marL="27890">
              <a:spcBef>
                <a:spcPts val="188"/>
              </a:spcBef>
            </a:pPr>
            <a:endParaRPr lang="pl-PL" sz="2400" dirty="0">
              <a:solidFill>
                <a:srgbClr val="385522"/>
              </a:solidFill>
              <a:latin typeface="Arial Black"/>
              <a:cs typeface="Arial Black"/>
            </a:endParaRPr>
          </a:p>
          <a:p>
            <a:pPr marL="27890">
              <a:spcBef>
                <a:spcPts val="188"/>
              </a:spcBef>
            </a:pPr>
            <a:endParaRPr lang="pl-PL" sz="2400" dirty="0">
              <a:solidFill>
                <a:srgbClr val="385522"/>
              </a:solidFill>
              <a:latin typeface="Arial Black"/>
              <a:cs typeface="Arial Black"/>
            </a:endParaRPr>
          </a:p>
          <a:p>
            <a:pPr marL="27890">
              <a:spcBef>
                <a:spcPts val="188"/>
              </a:spcBef>
            </a:pPr>
            <a:endParaRPr lang="pl-PL" sz="2400" dirty="0">
              <a:solidFill>
                <a:srgbClr val="385522"/>
              </a:solidFill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2798" y="3263153"/>
            <a:ext cx="3887693" cy="1629624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9765" rIns="0" bIns="0" rtlCol="0">
            <a:spAutoFit/>
          </a:bodyPr>
          <a:lstStyle/>
          <a:p>
            <a:pPr marL="150405">
              <a:spcBef>
                <a:spcPts val="471"/>
              </a:spcBef>
            </a:pPr>
            <a:r>
              <a:rPr sz="1882" b="1" spc="-16" dirty="0">
                <a:latin typeface="Georgia"/>
                <a:cs typeface="Georgia"/>
              </a:rPr>
              <a:t>Gr</a:t>
            </a:r>
            <a:r>
              <a:rPr lang="pl-PL" sz="1882" b="1" spc="-16" dirty="0" err="1">
                <a:latin typeface="Georgia"/>
                <a:cs typeface="Georgia"/>
              </a:rPr>
              <a:t>upa</a:t>
            </a:r>
            <a:r>
              <a:rPr sz="1882" b="1" spc="-78" dirty="0">
                <a:latin typeface="Georgia"/>
                <a:cs typeface="Georgia"/>
              </a:rPr>
              <a:t>:</a:t>
            </a:r>
            <a:r>
              <a:rPr lang="pl-PL" sz="1882" b="1" spc="-78" dirty="0">
                <a:latin typeface="Georgia"/>
                <a:cs typeface="Georgia"/>
              </a:rPr>
              <a:t> 4</a:t>
            </a:r>
          </a:p>
          <a:p>
            <a:pPr marL="150405">
              <a:spcBef>
                <a:spcPts val="471"/>
              </a:spcBef>
            </a:pPr>
            <a:r>
              <a:rPr lang="pl-PL" sz="2800" b="1" i="1" spc="-78" dirty="0">
                <a:latin typeface="Georgia" panose="02040502050405020303" pitchFamily="18" charset="0"/>
                <a:cs typeface="Georgia"/>
              </a:rPr>
              <a:t>Wprowadzanie konia do przyczepy </a:t>
            </a:r>
          </a:p>
          <a:p>
            <a:pPr marL="150405">
              <a:spcBef>
                <a:spcPts val="471"/>
              </a:spcBef>
            </a:pPr>
            <a:endParaRPr lang="pl-PL" sz="1882" b="1" spc="-78" dirty="0">
              <a:latin typeface="Georgia"/>
              <a:cs typeface="Georg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52039" y="1114345"/>
            <a:ext cx="1170279" cy="1354411"/>
            <a:chOff x="513397" y="703897"/>
            <a:chExt cx="1115695" cy="1206500"/>
          </a:xfrm>
        </p:grpSpPr>
        <p:sp>
          <p:nvSpPr>
            <p:cNvPr id="19" name="object 19"/>
            <p:cNvSpPr/>
            <p:nvPr/>
          </p:nvSpPr>
          <p:spPr>
            <a:xfrm>
              <a:off x="594359" y="7848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4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0" name="object 20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1" name="object 21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0" y="1125220"/>
                  </a:moveTo>
                  <a:lnTo>
                    <a:pt x="1034415" y="1125220"/>
                  </a:lnTo>
                  <a:lnTo>
                    <a:pt x="1034415" y="0"/>
                  </a:lnTo>
                  <a:lnTo>
                    <a:pt x="0" y="0"/>
                  </a:lnTo>
                  <a:lnTo>
                    <a:pt x="0" y="11252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044" y="758824"/>
              <a:ext cx="923925" cy="114744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819376" y="5197288"/>
            <a:ext cx="5178206" cy="256602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txBody>
          <a:bodyPr vert="horz" wrap="square" lIns="0" tIns="104588" rIns="0" bIns="0" rtlCol="0">
            <a:spAutoFit/>
          </a:bodyPr>
          <a:lstStyle/>
          <a:p>
            <a:pPr marL="150405"/>
            <a:r>
              <a:rPr lang="pl-PL" sz="2400" dirty="0">
                <a:latin typeface="Arial Black"/>
                <a:ea typeface="Arial Black"/>
                <a:cs typeface="Arial Black"/>
                <a:sym typeface="Arial Black"/>
              </a:rPr>
              <a:t>Sprzęt</a:t>
            </a:r>
          </a:p>
          <a:p>
            <a:pPr>
              <a:spcBef>
                <a:spcPts val="94"/>
              </a:spcBef>
            </a:pPr>
            <a:endParaRPr lang="pl-PL" sz="2400"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493306" indent="-342900">
              <a:lnSpc>
                <a:spcPct val="117500"/>
              </a:lnSpc>
              <a:buSzPts val="1200"/>
              <a:buFont typeface="Wingdings" panose="05000000000000000000" pitchFamily="2" charset="2"/>
              <a:buChar char="q"/>
            </a:pPr>
            <a:r>
              <a:rPr lang="pl-PL" sz="2400" b="1" dirty="0"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pl-PL" sz="2400" b="1" dirty="0"/>
              <a:t>czerwona chorągiewka</a:t>
            </a:r>
          </a:p>
          <a:p>
            <a:pPr marL="493306" indent="-342900">
              <a:lnSpc>
                <a:spcPct val="117500"/>
              </a:lnSpc>
              <a:buSzPts val="1200"/>
              <a:buFont typeface="Wingdings" panose="05000000000000000000" pitchFamily="2" charset="2"/>
              <a:buChar char="q"/>
            </a:pPr>
            <a:r>
              <a:rPr lang="pl-PL" sz="2400" b="1" dirty="0"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pl-PL" sz="2400" b="1" dirty="0"/>
              <a:t>biała chorągiewka</a:t>
            </a:r>
            <a:endParaRPr lang="pl-PL" sz="2400" b="1" dirty="0">
              <a:latin typeface="Arial"/>
              <a:ea typeface="Arial"/>
              <a:cs typeface="Arial"/>
              <a:sym typeface="Arial"/>
            </a:endParaRPr>
          </a:p>
          <a:p>
            <a:pPr marL="493306" indent="-342900">
              <a:lnSpc>
                <a:spcPct val="117499"/>
              </a:lnSpc>
              <a:buSzPts val="1200"/>
              <a:buFont typeface="Wingdings" panose="05000000000000000000" pitchFamily="2" charset="2"/>
              <a:buChar char="q"/>
            </a:pPr>
            <a:r>
              <a:rPr lang="pl-PL" sz="2400" b="1" dirty="0">
                <a:latin typeface="Arial"/>
                <a:ea typeface="Arial"/>
                <a:cs typeface="Arial"/>
                <a:sym typeface="Arial"/>
              </a:rPr>
              <a:t>1 num</a:t>
            </a:r>
            <a:r>
              <a:rPr lang="pl-PL" sz="2400" b="1" dirty="0"/>
              <a:t>er</a:t>
            </a:r>
          </a:p>
          <a:p>
            <a:pPr marL="493306" indent="-342900">
              <a:lnSpc>
                <a:spcPct val="117499"/>
              </a:lnSpc>
              <a:buSzPts val="1200"/>
              <a:buFont typeface="Wingdings" panose="05000000000000000000" pitchFamily="2" charset="2"/>
              <a:buChar char="q"/>
            </a:pPr>
            <a:r>
              <a:rPr lang="pl-PL" sz="2400" b="1" dirty="0">
                <a:latin typeface="Arial "/>
                <a:cs typeface="Arial Black"/>
              </a:rPr>
              <a:t>1 przyczepa na konie</a:t>
            </a:r>
            <a:endParaRPr sz="1882" b="1" dirty="0">
              <a:latin typeface="Arial "/>
              <a:cs typeface="Arial Black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456649"/>
              </p:ext>
            </p:extLst>
          </p:nvPr>
        </p:nvGraphicFramePr>
        <p:xfrm>
          <a:off x="4946073" y="2750831"/>
          <a:ext cx="2317171" cy="19975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3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3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51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Wysokość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7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037464"/>
                  </a:ext>
                </a:extLst>
              </a:tr>
              <a:tr h="506758">
                <a:tc>
                  <a:txBody>
                    <a:bodyPr/>
                    <a:lstStyle/>
                    <a:p>
                      <a:pPr marL="185420" marR="179070" indent="59055" algn="ctr">
                        <a:lnSpc>
                          <a:spcPts val="1150"/>
                        </a:lnSpc>
                        <a:spcBef>
                          <a:spcPts val="59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175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9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pl-PL" sz="1600" dirty="0">
                          <a:latin typeface="Times New Roman"/>
                          <a:cs typeface="Times New Roman"/>
                        </a:rPr>
                        <a:t>***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211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841665"/>
                  </a:ext>
                </a:extLst>
              </a:tr>
            </a:tbl>
          </a:graphicData>
        </a:graphic>
      </p:graphicFrame>
      <p:sp>
        <p:nvSpPr>
          <p:cNvPr id="32" name="object 32"/>
          <p:cNvSpPr txBox="1"/>
          <p:nvPr/>
        </p:nvSpPr>
        <p:spPr>
          <a:xfrm>
            <a:off x="812799" y="9390597"/>
            <a:ext cx="10671984" cy="963713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8573" rIns="0" bIns="0" rtlCol="0">
            <a:spAutoFit/>
          </a:bodyPr>
          <a:lstStyle/>
          <a:p>
            <a:pPr marL="4980" algn="ctr">
              <a:spcBef>
                <a:spcPts val="855"/>
              </a:spcBef>
            </a:pP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Cel: Wprowadzanie do przyczepy</a:t>
            </a:r>
          </a:p>
          <a:p>
            <a:pPr marL="4980" algn="ctr">
              <a:spcBef>
                <a:spcPts val="855"/>
              </a:spcBef>
            </a:pPr>
            <a:r>
              <a:rPr lang="pl-PL" sz="2400" dirty="0">
                <a:latin typeface="Arial "/>
                <a:cs typeface="Arial Black"/>
              </a:rPr>
              <a:t>Spokojne wejście do przyczepy i wyjście</a:t>
            </a: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. </a:t>
            </a:r>
          </a:p>
        </p:txBody>
      </p:sp>
      <p:grpSp>
        <p:nvGrpSpPr>
          <p:cNvPr id="34" name="object 34"/>
          <p:cNvGrpSpPr/>
          <p:nvPr/>
        </p:nvGrpSpPr>
        <p:grpSpPr>
          <a:xfrm>
            <a:off x="7573049" y="1556991"/>
            <a:ext cx="4007223" cy="3191434"/>
            <a:chOff x="4814570" y="824864"/>
            <a:chExt cx="2554605" cy="2034539"/>
          </a:xfrm>
        </p:grpSpPr>
        <p:sp>
          <p:nvSpPr>
            <p:cNvPr id="35" name="object 35"/>
            <p:cNvSpPr/>
            <p:nvPr/>
          </p:nvSpPr>
          <p:spPr>
            <a:xfrm>
              <a:off x="4890770" y="9010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6" name="object 36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7" name="object 37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0" y="1958339"/>
                  </a:moveTo>
                  <a:lnTo>
                    <a:pt x="2478404" y="1958339"/>
                  </a:lnTo>
                  <a:lnTo>
                    <a:pt x="2478404" y="0"/>
                  </a:lnTo>
                  <a:lnTo>
                    <a:pt x="0" y="0"/>
                  </a:lnTo>
                  <a:lnTo>
                    <a:pt x="0" y="195833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</p:grpSp>
      <p:pic>
        <p:nvPicPr>
          <p:cNvPr id="7" name="Obraz 6">
            <a:extLst>
              <a:ext uri="{FF2B5EF4-FFF2-40B4-BE49-F238E27FC236}">
                <a16:creationId xmlns:a16="http://schemas.microsoft.com/office/drawing/2014/main" id="{B157F88A-7E5C-0405-BFD1-A428B461A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78" y="1269218"/>
            <a:ext cx="1047750" cy="1047750"/>
          </a:xfrm>
          <a:prstGeom prst="rect">
            <a:avLst/>
          </a:prstGeom>
        </p:spPr>
      </p:pic>
      <p:sp>
        <p:nvSpPr>
          <p:cNvPr id="33" name="object 26">
            <a:extLst>
              <a:ext uri="{FF2B5EF4-FFF2-40B4-BE49-F238E27FC236}">
                <a16:creationId xmlns:a16="http://schemas.microsoft.com/office/drawing/2014/main" id="{8D46B11A-F125-B600-F6F8-DAEE3F991EDF}"/>
              </a:ext>
            </a:extLst>
          </p:cNvPr>
          <p:cNvSpPr txBox="1"/>
          <p:nvPr/>
        </p:nvSpPr>
        <p:spPr>
          <a:xfrm>
            <a:off x="6095999" y="5248181"/>
            <a:ext cx="5484273" cy="3265449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  <a:effectLst/>
        </p:spPr>
        <p:txBody>
          <a:bodyPr vert="horz" wrap="square" lIns="0" tIns="104588" rIns="0" bIns="0" rtlCol="0">
            <a:spAutoFit/>
          </a:bodyPr>
          <a:lstStyle/>
          <a:p>
            <a:pPr marL="152397">
              <a:spcBef>
                <a:spcPts val="824"/>
              </a:spcBef>
            </a:pPr>
            <a:r>
              <a:rPr lang="pl-PL" sz="2400" dirty="0">
                <a:latin typeface="Arial Black"/>
                <a:cs typeface="Arial Black"/>
              </a:rPr>
              <a:t>Właściwości:</a:t>
            </a:r>
          </a:p>
          <a:p>
            <a:pPr marL="152397">
              <a:spcBef>
                <a:spcPts val="824"/>
              </a:spcBef>
            </a:pPr>
            <a:r>
              <a:rPr lang="pl-PL" sz="2400" dirty="0">
                <a:latin typeface="Arial "/>
                <a:cs typeface="Arial Black"/>
              </a:rPr>
              <a:t>Sprawna, stabilnie i bezpiecznie postawiona przyczepa. Należy się upewnić czy przyczepa się nie porusza w trakcie ładowania konia.</a:t>
            </a:r>
          </a:p>
          <a:p>
            <a:pPr marL="152397">
              <a:spcBef>
                <a:spcPts val="824"/>
              </a:spcBef>
            </a:pPr>
            <a:r>
              <a:rPr lang="pl-PL" sz="2400" dirty="0">
                <a:latin typeface="Arial "/>
                <a:cs typeface="Arial Black"/>
              </a:rPr>
              <a:t>Wprowadzenie konia do przyczepy, wyraźne zatrzymanie i wyprowadzenie konia z przyczepy.</a:t>
            </a:r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0A4BBB45-CB76-F814-6B5A-D68BB91F3758}"/>
              </a:ext>
            </a:extLst>
          </p:cNvPr>
          <p:cNvSpPr txBox="1"/>
          <p:nvPr/>
        </p:nvSpPr>
        <p:spPr>
          <a:xfrm>
            <a:off x="934719" y="11007846"/>
            <a:ext cx="4947521" cy="24323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>
              <a:lnSpc>
                <a:spcPct val="117500"/>
              </a:lnSpc>
              <a:buClr>
                <a:schemeClr val="dk1"/>
              </a:buClr>
              <a:buSzPts val="1100"/>
            </a:pPr>
            <a:r>
              <a:rPr lang="pl-PL" sz="1882" b="1" spc="-16" dirty="0">
                <a:latin typeface="Arial"/>
                <a:cs typeface="Arial"/>
              </a:rPr>
              <a:t>Przed przeszkodą: </a:t>
            </a:r>
            <a:endParaRPr lang="pl-PL" sz="1882" dirty="0">
              <a:solidFill>
                <a:schemeClr val="dk1"/>
              </a:solidFill>
            </a:endParaRPr>
          </a:p>
          <a:p>
            <a:pPr>
              <a:lnSpc>
                <a:spcPct val="117500"/>
              </a:lnSpc>
              <a:buClr>
                <a:schemeClr val="dk1"/>
              </a:buClr>
              <a:buSzPts val="1100"/>
            </a:pPr>
            <a:r>
              <a:rPr kumimoji="0" lang="pl-PL" sz="188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Wolta,</a:t>
            </a:r>
            <a:r>
              <a:rPr kumimoji="0" lang="pl-PL" sz="1882" b="0" i="0" u="none" strike="noStrike" kern="1200" cap="none" spc="-8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pl-PL" sz="188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wyłamanie,</a:t>
            </a:r>
            <a:r>
              <a:rPr kumimoji="0" lang="pl-PL" sz="1882" b="0" i="0" u="none" strike="noStrike" kern="1200" cap="none" spc="-8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pl-PL" sz="188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cofnięcie,</a:t>
            </a:r>
            <a:r>
              <a:rPr kumimoji="0" lang="pl-PL" sz="1882" b="0" i="0" u="none" strike="noStrike" kern="1200" cap="none" spc="-7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pl-PL" sz="1882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odmowa, </a:t>
            </a:r>
            <a:r>
              <a:rPr kumimoji="0" lang="pl-PL" sz="188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błąd</a:t>
            </a:r>
            <a:r>
              <a:rPr kumimoji="0" lang="pl-PL" sz="1882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pl-PL" sz="1882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trasy. Cofanie ( z wyjątkiem wprowadzania tyłem, jeżeli wymusza takie wprowadzenie budowa przyczepy)</a:t>
            </a:r>
            <a:endParaRPr lang="pl-PL" sz="2000" dirty="0">
              <a:solidFill>
                <a:schemeClr val="dk1"/>
              </a:solidFill>
            </a:endParaRPr>
          </a:p>
          <a:p>
            <a:pPr marL="1060064" marR="7968" indent="-342900">
              <a:lnSpc>
                <a:spcPct val="115000"/>
              </a:lnSpc>
              <a:spcBef>
                <a:spcPts val="102"/>
              </a:spcBef>
              <a:buClr>
                <a:schemeClr val="dk1"/>
              </a:buClr>
              <a:buSzPts val="1100"/>
              <a:buFontTx/>
              <a:buChar char="-"/>
            </a:pPr>
            <a:endParaRPr lang="pl-PL" sz="2000" dirty="0">
              <a:latin typeface="Arial"/>
              <a:cs typeface="Arial"/>
            </a:endParaRPr>
          </a:p>
          <a:p>
            <a:pPr marL="1060064" marR="7968" indent="-342900">
              <a:lnSpc>
                <a:spcPct val="115000"/>
              </a:lnSpc>
              <a:spcBef>
                <a:spcPts val="102"/>
              </a:spcBef>
              <a:buClr>
                <a:schemeClr val="dk1"/>
              </a:buClr>
              <a:buSzPts val="1100"/>
              <a:buFontTx/>
              <a:buChar char="-"/>
            </a:pPr>
            <a:endParaRPr sz="2000" dirty="0">
              <a:latin typeface="Arial"/>
              <a:cs typeface="Arial"/>
            </a:endParaRPr>
          </a:p>
        </p:txBody>
      </p:sp>
      <p:pic>
        <p:nvPicPr>
          <p:cNvPr id="43" name="Obraz 42">
            <a:extLst>
              <a:ext uri="{FF2B5EF4-FFF2-40B4-BE49-F238E27FC236}">
                <a16:creationId xmlns:a16="http://schemas.microsoft.com/office/drawing/2014/main" id="{66D1166C-938B-E138-A607-EB1AB528F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072" y="1159209"/>
            <a:ext cx="3984977" cy="146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470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1769" y="12149408"/>
            <a:ext cx="4196279" cy="389448"/>
          </a:xfrm>
          <a:prstGeom prst="rect">
            <a:avLst/>
          </a:prstGeom>
        </p:spPr>
        <p:txBody>
          <a:bodyPr vert="horz" wrap="square" lIns="0" tIns="19922" rIns="0" bIns="0" rtlCol="0">
            <a:spAutoFit/>
          </a:bodyPr>
          <a:lstStyle/>
          <a:p>
            <a:pPr marL="19921">
              <a:spcBef>
                <a:spcPts val="157"/>
              </a:spcBef>
            </a:pP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Błędy za efektywność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8496" y="14264430"/>
            <a:ext cx="10327149" cy="931504"/>
          </a:xfrm>
          <a:prstGeom prst="rect">
            <a:avLst/>
          </a:prstGeom>
          <a:solidFill>
            <a:srgbClr val="FFE499"/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Niebezpieczne sytuacje:</a:t>
            </a:r>
          </a:p>
          <a:p>
            <a:pPr>
              <a:spcBef>
                <a:spcPts val="94"/>
              </a:spcBef>
            </a:pPr>
            <a:r>
              <a:rPr lang="pl-PL" sz="1882" dirty="0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pl-PL" sz="1882" dirty="0"/>
              <a:t>Wodze dotykają ziemi</a:t>
            </a:r>
            <a:endParaRPr lang="pl-PL" sz="1882" dirty="0">
              <a:latin typeface="Arial"/>
              <a:ea typeface="Arial"/>
              <a:cs typeface="Arial"/>
              <a:sym typeface="Arial"/>
            </a:endParaRPr>
          </a:p>
          <a:p>
            <a:pPr marL="27890">
              <a:spcBef>
                <a:spcPts val="188"/>
              </a:spcBef>
            </a:pPr>
            <a:endParaRPr sz="1882" dirty="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9376" y="9044694"/>
            <a:ext cx="5178206" cy="15014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 algn="just"/>
            <a:r>
              <a:rPr lang="pl-PL" sz="2400" dirty="0">
                <a:solidFill>
                  <a:srgbClr val="17365D"/>
                </a:solidFill>
                <a:latin typeface="Arial Black"/>
                <a:ea typeface="Arial Black"/>
                <a:cs typeface="Arial Black"/>
                <a:sym typeface="Arial Black"/>
              </a:rPr>
              <a:t>Czas:</a:t>
            </a:r>
          </a:p>
          <a:p>
            <a:pPr marL="27890" algn="just"/>
            <a:r>
              <a:rPr lang="pl-PL" sz="2400" dirty="0"/>
              <a:t>Zawodnik otrzymuje 1 punkt za każdą sekundę kiedy koń przebywa w wewnętrznym kole.</a:t>
            </a:r>
            <a:endParaRPr lang="pl-PL" sz="2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2799" y="3263153"/>
            <a:ext cx="3156528" cy="1629624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9765" rIns="0" bIns="0" rtlCol="0">
            <a:spAutoFit/>
          </a:bodyPr>
          <a:lstStyle/>
          <a:p>
            <a:pPr marL="150405">
              <a:spcBef>
                <a:spcPts val="471"/>
              </a:spcBef>
            </a:pPr>
            <a:r>
              <a:rPr sz="1882" b="1" spc="-16" dirty="0">
                <a:latin typeface="Georgia"/>
                <a:cs typeface="Georgia"/>
              </a:rPr>
              <a:t>Gr</a:t>
            </a:r>
            <a:r>
              <a:rPr lang="pl-PL" sz="1882" b="1" spc="-16" dirty="0" err="1">
                <a:latin typeface="Georgia"/>
                <a:cs typeface="Georgia"/>
              </a:rPr>
              <a:t>upa</a:t>
            </a:r>
            <a:r>
              <a:rPr sz="1882" b="1" spc="47" dirty="0">
                <a:latin typeface="Georgia"/>
                <a:cs typeface="Georgia"/>
              </a:rPr>
              <a:t> </a:t>
            </a:r>
            <a:r>
              <a:rPr sz="1882" b="1" spc="-78" dirty="0">
                <a:latin typeface="Georgia"/>
                <a:cs typeface="Georgia"/>
              </a:rPr>
              <a:t>:</a:t>
            </a:r>
            <a:r>
              <a:rPr lang="pl-PL" sz="1882" b="1" spc="-78" dirty="0">
                <a:latin typeface="Georgia"/>
                <a:cs typeface="Georgia"/>
              </a:rPr>
              <a:t> 5</a:t>
            </a:r>
          </a:p>
          <a:p>
            <a:pPr marL="150405" algn="ctr">
              <a:spcBef>
                <a:spcPts val="471"/>
              </a:spcBef>
            </a:pPr>
            <a:r>
              <a:rPr lang="pl-PL" sz="2800" b="1" i="1" spc="-78" dirty="0">
                <a:latin typeface="Georgia" panose="02040502050405020303" pitchFamily="18" charset="0"/>
                <a:cs typeface="Georgia"/>
              </a:rPr>
              <a:t>Nieruchomość konia </a:t>
            </a:r>
          </a:p>
          <a:p>
            <a:pPr marL="150405">
              <a:spcBef>
                <a:spcPts val="471"/>
              </a:spcBef>
            </a:pPr>
            <a:endParaRPr lang="pl-PL" sz="1882" b="1" spc="-78" dirty="0">
              <a:latin typeface="Georgia"/>
              <a:cs typeface="Georg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52039" y="1114345"/>
            <a:ext cx="1170279" cy="1354411"/>
            <a:chOff x="513397" y="703897"/>
            <a:chExt cx="1115695" cy="1206500"/>
          </a:xfrm>
        </p:grpSpPr>
        <p:sp>
          <p:nvSpPr>
            <p:cNvPr id="19" name="object 19"/>
            <p:cNvSpPr/>
            <p:nvPr/>
          </p:nvSpPr>
          <p:spPr>
            <a:xfrm>
              <a:off x="594359" y="7848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4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0" name="object 20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1" name="object 21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0" y="1125220"/>
                  </a:moveTo>
                  <a:lnTo>
                    <a:pt x="1034415" y="1125220"/>
                  </a:lnTo>
                  <a:lnTo>
                    <a:pt x="1034415" y="0"/>
                  </a:lnTo>
                  <a:lnTo>
                    <a:pt x="0" y="0"/>
                  </a:lnTo>
                  <a:lnTo>
                    <a:pt x="0" y="11252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044" y="758824"/>
              <a:ext cx="923925" cy="114744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819376" y="5197288"/>
            <a:ext cx="5178206" cy="365677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txBody>
          <a:bodyPr vert="horz" wrap="square" lIns="0" tIns="104588" rIns="0" bIns="0" rtlCol="0">
            <a:spAutoFit/>
          </a:bodyPr>
          <a:lstStyle/>
          <a:p>
            <a:pPr marL="150405"/>
            <a:r>
              <a:rPr lang="pl-PL" sz="2400" dirty="0">
                <a:latin typeface="Arial Black"/>
                <a:ea typeface="Arial Black"/>
                <a:cs typeface="Arial Black"/>
                <a:sym typeface="Arial Black"/>
              </a:rPr>
              <a:t>Sprzęt:</a:t>
            </a:r>
          </a:p>
          <a:p>
            <a:pPr marL="150405">
              <a:lnSpc>
                <a:spcPct val="117499"/>
              </a:lnSpc>
            </a:pPr>
            <a:r>
              <a:rPr lang="pl-PL" sz="1600" dirty="0">
                <a:latin typeface="Arial"/>
                <a:ea typeface="Arial"/>
                <a:cs typeface="Arial"/>
                <a:sym typeface="Arial"/>
              </a:rPr>
              <a:t>Dwa koncentryczne koła:</a:t>
            </a:r>
          </a:p>
          <a:p>
            <a:pPr marL="295830" indent="-145425">
              <a:lnSpc>
                <a:spcPct val="115000"/>
              </a:lnSpc>
              <a:buSzPts val="1200"/>
              <a:buFont typeface="Arial"/>
              <a:buChar char="-"/>
            </a:pPr>
            <a:r>
              <a:rPr lang="pl-PL" sz="1600" dirty="0">
                <a:latin typeface="Arial"/>
                <a:ea typeface="Arial"/>
                <a:cs typeface="Arial"/>
                <a:sym typeface="Arial"/>
              </a:rPr>
              <a:t>Wewnętrzne koło 4m średnicy</a:t>
            </a:r>
          </a:p>
          <a:p>
            <a:pPr marL="295830" indent="-145425">
              <a:lnSpc>
                <a:spcPct val="117499"/>
              </a:lnSpc>
              <a:buSzPts val="1200"/>
              <a:buFont typeface="Arial"/>
              <a:buChar char="-"/>
            </a:pPr>
            <a:r>
              <a:rPr lang="pl-PL" sz="1600" dirty="0">
                <a:latin typeface="Arial"/>
                <a:ea typeface="Arial"/>
                <a:cs typeface="Arial"/>
                <a:sym typeface="Arial"/>
              </a:rPr>
              <a:t>Zewnętrzne koło 8 m średnicy</a:t>
            </a:r>
            <a:endParaRPr lang="pl-PL" sz="1600"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493306" indent="-342900">
              <a:lnSpc>
                <a:spcPct val="117500"/>
              </a:lnSpc>
              <a:buSzPts val="1200"/>
              <a:buFont typeface="Wingdings" panose="05000000000000000000" pitchFamily="2" charset="2"/>
              <a:buChar char="q"/>
            </a:pPr>
            <a:r>
              <a:rPr lang="pl-PL" sz="1600" b="1" dirty="0"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pl-PL" sz="1600" b="1" dirty="0"/>
              <a:t>czerwona chorągiewka</a:t>
            </a:r>
          </a:p>
          <a:p>
            <a:pPr marL="493306" indent="-342900">
              <a:lnSpc>
                <a:spcPct val="117500"/>
              </a:lnSpc>
              <a:buSzPts val="1200"/>
              <a:buFont typeface="Wingdings" panose="05000000000000000000" pitchFamily="2" charset="2"/>
              <a:buChar char="q"/>
            </a:pPr>
            <a:r>
              <a:rPr lang="pl-PL" sz="1600" b="1" dirty="0"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pl-PL" sz="1600" b="1" dirty="0"/>
              <a:t>biała chorągiewka</a:t>
            </a:r>
            <a:endParaRPr lang="pl-PL" sz="1600" b="1" dirty="0">
              <a:latin typeface="Arial"/>
              <a:ea typeface="Arial"/>
              <a:cs typeface="Arial"/>
              <a:sym typeface="Arial"/>
            </a:endParaRPr>
          </a:p>
          <a:p>
            <a:pPr marL="493306" indent="-342900">
              <a:lnSpc>
                <a:spcPct val="117499"/>
              </a:lnSpc>
              <a:buSzPts val="1200"/>
              <a:buFont typeface="Wingdings" panose="05000000000000000000" pitchFamily="2" charset="2"/>
              <a:buChar char="q"/>
            </a:pPr>
            <a:r>
              <a:rPr lang="pl-PL" sz="1600" b="1" dirty="0">
                <a:latin typeface="Arial"/>
                <a:ea typeface="Arial"/>
                <a:cs typeface="Arial"/>
                <a:sym typeface="Arial"/>
              </a:rPr>
              <a:t>1 num</a:t>
            </a:r>
            <a:r>
              <a:rPr lang="pl-PL" sz="1600" b="1" dirty="0"/>
              <a:t>er</a:t>
            </a:r>
          </a:p>
          <a:p>
            <a:pPr marL="493306" indent="-342900">
              <a:lnSpc>
                <a:spcPct val="117499"/>
              </a:lnSpc>
              <a:buSzPts val="1200"/>
              <a:buFont typeface="Wingdings" panose="05000000000000000000" pitchFamily="2" charset="2"/>
              <a:buChar char="q"/>
            </a:pPr>
            <a:r>
              <a:rPr lang="pl-PL" sz="1600" b="1" dirty="0"/>
              <a:t>1 stoper</a:t>
            </a:r>
          </a:p>
          <a:p>
            <a:pPr marL="150405" marR="136460">
              <a:lnSpc>
                <a:spcPct val="115000"/>
              </a:lnSpc>
              <a:spcBef>
                <a:spcPts val="102"/>
              </a:spcBef>
              <a:buSzPts val="1200"/>
            </a:pPr>
            <a:r>
              <a:rPr lang="pl-PL" sz="1600" dirty="0">
                <a:latin typeface="Arial"/>
                <a:ea typeface="Arial"/>
                <a:cs typeface="Arial"/>
                <a:sym typeface="Arial"/>
              </a:rPr>
              <a:t>Materiał do wyznaczenia kół: piasek, farba, kreda itp.</a:t>
            </a:r>
            <a:endParaRPr lang="pl-PL" sz="1600" dirty="0">
              <a:latin typeface="Arial"/>
              <a:cs typeface="Arial"/>
              <a:sym typeface="Arial"/>
            </a:endParaRPr>
          </a:p>
          <a:p>
            <a:pPr marL="150405">
              <a:lnSpc>
                <a:spcPct val="112083"/>
              </a:lnSpc>
              <a:buSzPts val="1200"/>
            </a:pPr>
            <a:r>
              <a:rPr lang="pl-PL" sz="1600" dirty="0">
                <a:latin typeface="Arial"/>
                <a:ea typeface="Arial"/>
                <a:cs typeface="Arial"/>
                <a:sym typeface="Arial"/>
              </a:rPr>
              <a:t>Zapewnić zamkniętą przestrzeń aby zapobiec ucieczce konia</a:t>
            </a:r>
          </a:p>
          <a:p>
            <a:pPr marL="493306" indent="-342900">
              <a:lnSpc>
                <a:spcPct val="117499"/>
              </a:lnSpc>
              <a:buSzPts val="1200"/>
              <a:buFont typeface="Wingdings" panose="05000000000000000000" pitchFamily="2" charset="2"/>
              <a:buChar char="q"/>
            </a:pPr>
            <a:endParaRPr sz="1882" b="1" dirty="0">
              <a:latin typeface="Arial Black"/>
              <a:cs typeface="Arial Black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430391"/>
              </p:ext>
            </p:extLst>
          </p:nvPr>
        </p:nvGraphicFramePr>
        <p:xfrm>
          <a:off x="4314709" y="2750832"/>
          <a:ext cx="2948535" cy="18723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8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59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Limit czasu na ustawienie konia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5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20 s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037464"/>
                  </a:ext>
                </a:extLst>
              </a:tr>
              <a:tr h="467590">
                <a:tc>
                  <a:txBody>
                    <a:bodyPr/>
                    <a:lstStyle/>
                    <a:p>
                      <a:pPr marL="185420" marR="179070" indent="59055" algn="ctr">
                        <a:lnSpc>
                          <a:spcPts val="1150"/>
                        </a:lnSpc>
                        <a:spcBef>
                          <a:spcPts val="59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175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15 s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6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pl-PL" sz="1600" dirty="0">
                          <a:latin typeface="Times New Roman"/>
                          <a:cs typeface="Times New Roman"/>
                        </a:rPr>
                        <a:t>***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10 s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211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841665"/>
                  </a:ext>
                </a:extLst>
              </a:tr>
            </a:tbl>
          </a:graphicData>
        </a:graphic>
      </p:graphicFrame>
      <p:sp>
        <p:nvSpPr>
          <p:cNvPr id="32" name="object 32"/>
          <p:cNvSpPr txBox="1"/>
          <p:nvPr/>
        </p:nvSpPr>
        <p:spPr>
          <a:xfrm>
            <a:off x="925651" y="10934755"/>
            <a:ext cx="10671984" cy="963713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8573" rIns="0" bIns="0" rtlCol="0">
            <a:spAutoFit/>
          </a:bodyPr>
          <a:lstStyle/>
          <a:p>
            <a:pPr marL="4980" algn="ctr">
              <a:spcBef>
                <a:spcPts val="855"/>
              </a:spcBef>
            </a:pP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Cel: Nieruchomość konia</a:t>
            </a:r>
          </a:p>
          <a:p>
            <a:pPr marL="4980" algn="ctr">
              <a:spcBef>
                <a:spcPts val="855"/>
              </a:spcBef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Koń musi pozostać w mniejszym kole przez 10 sekund </a:t>
            </a:r>
            <a:endParaRPr lang="pl-PL"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573049" y="1525818"/>
            <a:ext cx="4007223" cy="3191434"/>
            <a:chOff x="4814570" y="824864"/>
            <a:chExt cx="2554605" cy="2034539"/>
          </a:xfrm>
        </p:grpSpPr>
        <p:sp>
          <p:nvSpPr>
            <p:cNvPr id="35" name="object 35"/>
            <p:cNvSpPr/>
            <p:nvPr/>
          </p:nvSpPr>
          <p:spPr>
            <a:xfrm>
              <a:off x="4890770" y="9010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6" name="object 36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7" name="object 37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0" y="1958339"/>
                  </a:moveTo>
                  <a:lnTo>
                    <a:pt x="2478404" y="1958339"/>
                  </a:lnTo>
                  <a:lnTo>
                    <a:pt x="2478404" y="0"/>
                  </a:lnTo>
                  <a:lnTo>
                    <a:pt x="0" y="0"/>
                  </a:lnTo>
                  <a:lnTo>
                    <a:pt x="0" y="195833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</p:grpSp>
      <p:pic>
        <p:nvPicPr>
          <p:cNvPr id="7" name="Obraz 6">
            <a:extLst>
              <a:ext uri="{FF2B5EF4-FFF2-40B4-BE49-F238E27FC236}">
                <a16:creationId xmlns:a16="http://schemas.microsoft.com/office/drawing/2014/main" id="{B157F88A-7E5C-0405-BFD1-A428B461A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78" y="1269218"/>
            <a:ext cx="1047750" cy="1047750"/>
          </a:xfrm>
          <a:prstGeom prst="rect">
            <a:avLst/>
          </a:prstGeom>
        </p:spPr>
      </p:pic>
      <p:sp>
        <p:nvSpPr>
          <p:cNvPr id="33" name="object 26">
            <a:extLst>
              <a:ext uri="{FF2B5EF4-FFF2-40B4-BE49-F238E27FC236}">
                <a16:creationId xmlns:a16="http://schemas.microsoft.com/office/drawing/2014/main" id="{8D46B11A-F125-B600-F6F8-DAEE3F991EDF}"/>
              </a:ext>
            </a:extLst>
          </p:cNvPr>
          <p:cNvSpPr txBox="1"/>
          <p:nvPr/>
        </p:nvSpPr>
        <p:spPr>
          <a:xfrm>
            <a:off x="6095999" y="5248181"/>
            <a:ext cx="5484273" cy="546092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  <a:effectLst/>
        </p:spPr>
        <p:txBody>
          <a:bodyPr vert="horz" wrap="square" lIns="0" tIns="104588" rIns="0" bIns="0" rtlCol="0">
            <a:spAutoFit/>
          </a:bodyPr>
          <a:lstStyle/>
          <a:p>
            <a:pPr marL="152397"/>
            <a:r>
              <a:rPr lang="pl-PL" sz="2400" dirty="0">
                <a:latin typeface="Arial Black"/>
                <a:cs typeface="Arial Black"/>
              </a:rPr>
              <a:t>Właściwości</a:t>
            </a:r>
            <a:r>
              <a:rPr lang="pl-PL" sz="2400" dirty="0">
                <a:latin typeface="Arial Black"/>
                <a:cs typeface="Arial Black"/>
                <a:sym typeface="Arial Black"/>
              </a:rPr>
              <a:t>:</a:t>
            </a:r>
          </a:p>
          <a:p>
            <a:pPr marL="152397"/>
            <a:r>
              <a:rPr lang="pl-PL" dirty="0"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pl-PL" dirty="0"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Jeździec może wejść na przeszkodę na koniu lub prowadząc go w ręku, w takiej sytuacji strzemiona muszą być podciągnięte</a:t>
            </a:r>
          </a:p>
          <a:p>
            <a:pPr marL="152397"/>
            <a:r>
              <a:rPr lang="pl-PL" dirty="0"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- Kiedy jeździec lub koń przekroczą linie większego koła rozpoczynamy pierwszy pomiar</a:t>
            </a:r>
          </a:p>
          <a:p>
            <a:pPr marL="152397"/>
            <a:r>
              <a:rPr lang="pl-PL" dirty="0"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- Jeździec ma 10 sekund na ustawienie konia i opuszczenie kół</a:t>
            </a:r>
          </a:p>
          <a:p>
            <a:pPr marL="152397"/>
            <a:r>
              <a:rPr lang="pl-PL" dirty="0"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- kiedy jeździec znajduje się w strefie neutralnej czyli pomiędzy dwoma kołami, jakakolwiek interwencja zawodnika jest uznawana za błąd</a:t>
            </a:r>
          </a:p>
          <a:p>
            <a:pPr marL="152397"/>
            <a:r>
              <a:rPr lang="pl-PL" dirty="0"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- Kiedy jeździec wyjdzie z zewnętrznego koła rozpoczyna się drugi pomiar, jeździec musi pozostać w nieruchomości</a:t>
            </a:r>
          </a:p>
          <a:p>
            <a:pPr marL="152397"/>
            <a:r>
              <a:rPr lang="pl-PL" dirty="0"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Czas jest zatrzymany jeżeli jeździec się poruszy lub koń opuści wewnętrzne koło</a:t>
            </a:r>
          </a:p>
          <a:p>
            <a:pPr marL="152397"/>
            <a:r>
              <a:rPr lang="pl-PL" dirty="0"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- Koń może się poruszać w obrębie małego koła.</a:t>
            </a:r>
          </a:p>
          <a:p>
            <a:pPr marL="152397"/>
            <a:r>
              <a:rPr lang="pl-PL" dirty="0"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- Wodze muszą pozostać luźne na szyi konia a </a:t>
            </a:r>
            <a:r>
              <a:rPr lang="pl-PL" dirty="0" err="1"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uwiąz</a:t>
            </a:r>
            <a:r>
              <a:rPr lang="pl-PL" dirty="0"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 zabezpieczony</a:t>
            </a:r>
            <a:endParaRPr lang="pl-PL" dirty="0">
              <a:latin typeface="Arial Black"/>
              <a:cs typeface="Arial Black"/>
            </a:endParaRPr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0A4BBB45-CB76-F814-6B5A-D68BB91F3758}"/>
              </a:ext>
            </a:extLst>
          </p:cNvPr>
          <p:cNvSpPr txBox="1"/>
          <p:nvPr/>
        </p:nvSpPr>
        <p:spPr>
          <a:xfrm>
            <a:off x="946195" y="12619731"/>
            <a:ext cx="5162263" cy="16659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>
              <a:spcBef>
                <a:spcPts val="1867"/>
              </a:spcBef>
            </a:pPr>
            <a:r>
              <a:rPr lang="pl-PL" sz="1882" b="1" dirty="0">
                <a:latin typeface="Arial"/>
                <a:ea typeface="Arial"/>
                <a:cs typeface="Arial"/>
                <a:sym typeface="Arial"/>
              </a:rPr>
              <a:t>Przed przeszkodą:</a:t>
            </a:r>
          </a:p>
          <a:p>
            <a:pPr>
              <a:spcBef>
                <a:spcPts val="1867"/>
              </a:spcBef>
            </a:pPr>
            <a:r>
              <a:rPr lang="pl-PL" sz="1882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 </a:t>
            </a:r>
            <a:r>
              <a:rPr lang="pl-PL" sz="1882" dirty="0">
                <a:solidFill>
                  <a:srgbClr val="000000"/>
                </a:solidFill>
                <a:latin typeface="Arial" panose="020B0604020202020204" pitchFamily="34" charset="0"/>
              </a:rPr>
              <a:t>wolta, wyłamanie, cofnięcie, odmowa, błąd trasy</a:t>
            </a:r>
          </a:p>
          <a:p>
            <a:pPr marL="342900" indent="-342900">
              <a:spcBef>
                <a:spcPts val="1867"/>
              </a:spcBef>
              <a:buFontTx/>
              <a:buChar char="-"/>
            </a:pPr>
            <a:endParaRPr lang="pl-PL" sz="1882" dirty="0"/>
          </a:p>
        </p:txBody>
      </p:sp>
      <p:pic>
        <p:nvPicPr>
          <p:cNvPr id="43" name="Obraz 42">
            <a:extLst>
              <a:ext uri="{FF2B5EF4-FFF2-40B4-BE49-F238E27FC236}">
                <a16:creationId xmlns:a16="http://schemas.microsoft.com/office/drawing/2014/main" id="{66D1166C-938B-E138-A607-EB1AB528F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072" y="1159209"/>
            <a:ext cx="3984977" cy="1463855"/>
          </a:xfrm>
          <a:prstGeom prst="rect">
            <a:avLst/>
          </a:prstGeom>
        </p:spPr>
      </p:pic>
      <p:grpSp>
        <p:nvGrpSpPr>
          <p:cNvPr id="3" name="Google Shape;78;p1">
            <a:extLst>
              <a:ext uri="{FF2B5EF4-FFF2-40B4-BE49-F238E27FC236}">
                <a16:creationId xmlns:a16="http://schemas.microsoft.com/office/drawing/2014/main" id="{4BD1B11A-824A-C4B6-C131-9BF0431C7EC7}"/>
              </a:ext>
            </a:extLst>
          </p:cNvPr>
          <p:cNvGrpSpPr/>
          <p:nvPr/>
        </p:nvGrpSpPr>
        <p:grpSpPr>
          <a:xfrm>
            <a:off x="7573049" y="1556280"/>
            <a:ext cx="4014197" cy="3066924"/>
            <a:chOff x="4819650" y="762000"/>
            <a:chExt cx="2559050" cy="1955164"/>
          </a:xfrm>
        </p:grpSpPr>
        <p:sp>
          <p:nvSpPr>
            <p:cNvPr id="4" name="Google Shape;79;p1">
              <a:extLst>
                <a:ext uri="{FF2B5EF4-FFF2-40B4-BE49-F238E27FC236}">
                  <a16:creationId xmlns:a16="http://schemas.microsoft.com/office/drawing/2014/main" id="{046D0FC6-4297-F577-0C71-8B272EB04282}"/>
                </a:ext>
              </a:extLst>
            </p:cNvPr>
            <p:cNvSpPr/>
            <p:nvPr/>
          </p:nvSpPr>
          <p:spPr>
            <a:xfrm>
              <a:off x="4895850" y="838200"/>
              <a:ext cx="2482850" cy="1878964"/>
            </a:xfrm>
            <a:custGeom>
              <a:avLst/>
              <a:gdLst/>
              <a:ahLst/>
              <a:cxnLst/>
              <a:rect l="l" t="t" r="r" b="b"/>
              <a:pathLst>
                <a:path w="2482850" h="1878964" extrusionOk="0">
                  <a:moveTo>
                    <a:pt x="2482850" y="0"/>
                  </a:moveTo>
                  <a:lnTo>
                    <a:pt x="0" y="0"/>
                  </a:lnTo>
                  <a:lnTo>
                    <a:pt x="0" y="1878965"/>
                  </a:lnTo>
                  <a:lnTo>
                    <a:pt x="2482850" y="1878965"/>
                  </a:lnTo>
                  <a:lnTo>
                    <a:pt x="2482850" y="0"/>
                  </a:lnTo>
                  <a:close/>
                </a:path>
              </a:pathLst>
            </a:custGeom>
            <a:solidFill>
              <a:srgbClr val="808080">
                <a:alpha val="4980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2823"/>
            </a:p>
          </p:txBody>
        </p:sp>
        <p:sp>
          <p:nvSpPr>
            <p:cNvPr id="5" name="Google Shape;80;p1">
              <a:extLst>
                <a:ext uri="{FF2B5EF4-FFF2-40B4-BE49-F238E27FC236}">
                  <a16:creationId xmlns:a16="http://schemas.microsoft.com/office/drawing/2014/main" id="{093A3106-7ED9-FD6A-3DD6-F8E59835F96E}"/>
                </a:ext>
              </a:extLst>
            </p:cNvPr>
            <p:cNvSpPr/>
            <p:nvPr/>
          </p:nvSpPr>
          <p:spPr>
            <a:xfrm>
              <a:off x="4819650" y="762000"/>
              <a:ext cx="2482850" cy="1878964"/>
            </a:xfrm>
            <a:custGeom>
              <a:avLst/>
              <a:gdLst/>
              <a:ahLst/>
              <a:cxnLst/>
              <a:rect l="l" t="t" r="r" b="b"/>
              <a:pathLst>
                <a:path w="2482850" h="1878964" extrusionOk="0">
                  <a:moveTo>
                    <a:pt x="2482850" y="0"/>
                  </a:moveTo>
                  <a:lnTo>
                    <a:pt x="0" y="0"/>
                  </a:lnTo>
                  <a:lnTo>
                    <a:pt x="0" y="1878965"/>
                  </a:lnTo>
                  <a:lnTo>
                    <a:pt x="2482850" y="1878965"/>
                  </a:lnTo>
                  <a:lnTo>
                    <a:pt x="24828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2823"/>
            </a:p>
          </p:txBody>
        </p:sp>
        <p:sp>
          <p:nvSpPr>
            <p:cNvPr id="9" name="Google Shape;81;p1">
              <a:extLst>
                <a:ext uri="{FF2B5EF4-FFF2-40B4-BE49-F238E27FC236}">
                  <a16:creationId xmlns:a16="http://schemas.microsoft.com/office/drawing/2014/main" id="{5F8EB57F-17F9-A2D9-F8D6-D213B6E33747}"/>
                </a:ext>
              </a:extLst>
            </p:cNvPr>
            <p:cNvSpPr/>
            <p:nvPr/>
          </p:nvSpPr>
          <p:spPr>
            <a:xfrm>
              <a:off x="4819650" y="762000"/>
              <a:ext cx="2482850" cy="1878964"/>
            </a:xfrm>
            <a:custGeom>
              <a:avLst/>
              <a:gdLst/>
              <a:ahLst/>
              <a:cxnLst/>
              <a:rect l="l" t="t" r="r" b="b"/>
              <a:pathLst>
                <a:path w="2482850" h="1878964" extrusionOk="0">
                  <a:moveTo>
                    <a:pt x="0" y="1878965"/>
                  </a:moveTo>
                  <a:lnTo>
                    <a:pt x="2482850" y="1878965"/>
                  </a:lnTo>
                  <a:lnTo>
                    <a:pt x="2482850" y="0"/>
                  </a:lnTo>
                  <a:lnTo>
                    <a:pt x="0" y="0"/>
                  </a:lnTo>
                  <a:lnTo>
                    <a:pt x="0" y="1878965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2823"/>
            </a:p>
          </p:txBody>
        </p:sp>
        <p:pic>
          <p:nvPicPr>
            <p:cNvPr id="10" name="Google Shape;82;p1">
              <a:extLst>
                <a:ext uri="{FF2B5EF4-FFF2-40B4-BE49-F238E27FC236}">
                  <a16:creationId xmlns:a16="http://schemas.microsoft.com/office/drawing/2014/main" id="{26124E57-D44F-6B99-299F-E4041B35065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16169" y="987425"/>
              <a:ext cx="2341245" cy="1447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object 6">
            <a:extLst>
              <a:ext uri="{FF2B5EF4-FFF2-40B4-BE49-F238E27FC236}">
                <a16:creationId xmlns:a16="http://schemas.microsoft.com/office/drawing/2014/main" id="{ADDBF955-F0E7-BC46-A64F-591C139805DE}"/>
              </a:ext>
            </a:extLst>
          </p:cNvPr>
          <p:cNvSpPr txBox="1"/>
          <p:nvPr/>
        </p:nvSpPr>
        <p:spPr>
          <a:xfrm>
            <a:off x="6095999" y="12571637"/>
            <a:ext cx="5067224" cy="16850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84665">
              <a:lnSpc>
                <a:spcPct val="117499"/>
              </a:lnSpc>
            </a:pPr>
            <a:r>
              <a:rPr lang="pl-PL" sz="1882" b="1" dirty="0"/>
              <a:t>Na przeszkodzie</a:t>
            </a:r>
            <a:endParaRPr lang="pl-PL" sz="1882" dirty="0">
              <a:latin typeface="Arial"/>
              <a:ea typeface="Arial"/>
              <a:cs typeface="Arial"/>
              <a:sym typeface="Arial"/>
            </a:endParaRPr>
          </a:p>
          <a:p>
            <a:pPr marL="218137" indent="-145425">
              <a:lnSpc>
                <a:spcPct val="115000"/>
              </a:lnSpc>
              <a:buSzPts val="1200"/>
              <a:buFont typeface="Arial"/>
              <a:buChar char="-"/>
            </a:pPr>
            <a:r>
              <a:rPr lang="pl-PL" sz="1882" dirty="0">
                <a:latin typeface="Arial"/>
                <a:ea typeface="Arial"/>
                <a:cs typeface="Arial"/>
                <a:sym typeface="Arial"/>
              </a:rPr>
              <a:t>1 interwencja</a:t>
            </a:r>
          </a:p>
          <a:p>
            <a:pPr marL="192238" indent="-145423">
              <a:lnSpc>
                <a:spcPct val="115000"/>
              </a:lnSpc>
              <a:buSzPts val="1200"/>
              <a:buFont typeface="Arial"/>
              <a:buChar char="-"/>
            </a:pPr>
            <a:r>
              <a:rPr lang="pl-PL" sz="1882" dirty="0"/>
              <a:t>2 interwencja</a:t>
            </a:r>
            <a:endParaRPr lang="pl-PL" sz="1882" dirty="0">
              <a:latin typeface="Arial"/>
              <a:ea typeface="Arial"/>
              <a:cs typeface="Arial"/>
              <a:sym typeface="Arial"/>
            </a:endParaRPr>
          </a:p>
          <a:p>
            <a:pPr marL="185267" indent="-145425">
              <a:lnSpc>
                <a:spcPct val="117499"/>
              </a:lnSpc>
              <a:buSzPts val="1200"/>
              <a:buFont typeface="Arial"/>
              <a:buChar char="-"/>
            </a:pPr>
            <a:r>
              <a:rPr lang="pl-PL" sz="1882" dirty="0"/>
              <a:t>3 interwencja</a:t>
            </a:r>
          </a:p>
          <a:p>
            <a:pPr marL="185267" indent="-145425">
              <a:lnSpc>
                <a:spcPct val="117499"/>
              </a:lnSpc>
              <a:buSzPts val="1200"/>
              <a:buFont typeface="Arial"/>
              <a:buChar char="-"/>
            </a:pPr>
            <a:endParaRPr lang="pl-PL" sz="1882" dirty="0"/>
          </a:p>
        </p:txBody>
      </p:sp>
    </p:spTree>
    <p:extLst>
      <p:ext uri="{BB962C8B-B14F-4D97-AF65-F5344CB8AC3E}">
        <p14:creationId xmlns:p14="http://schemas.microsoft.com/office/powerpoint/2010/main" val="16229360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2251" y="10850618"/>
            <a:ext cx="4196279" cy="389448"/>
          </a:xfrm>
          <a:prstGeom prst="rect">
            <a:avLst/>
          </a:prstGeom>
        </p:spPr>
        <p:txBody>
          <a:bodyPr vert="horz" wrap="square" lIns="0" tIns="19922" rIns="0" bIns="0" rtlCol="0">
            <a:spAutoFit/>
          </a:bodyPr>
          <a:lstStyle/>
          <a:p>
            <a:pPr marL="19921">
              <a:spcBef>
                <a:spcPts val="157"/>
              </a:spcBef>
            </a:pP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Błędy za efektywność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2251" y="12687602"/>
            <a:ext cx="4938755" cy="12255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dirty="0">
                <a:solidFill>
                  <a:srgbClr val="000000"/>
                </a:solidFill>
                <a:latin typeface="Arial" panose="020B0604020202020204" pitchFamily="34" charset="0"/>
              </a:rPr>
              <a:t>Na przeszkodzie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Poruszenie nogą przez konia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endParaRPr lang="pl-PL" sz="1882" b="1" spc="-16" dirty="0">
              <a:latin typeface="Arial"/>
              <a:cs typeface="Arial"/>
            </a:endParaRP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  <a:endParaRPr sz="1882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3485" y="13821540"/>
            <a:ext cx="4947522" cy="1312569"/>
          </a:xfrm>
          <a:prstGeom prst="rect">
            <a:avLst/>
          </a:prstGeom>
          <a:solidFill>
            <a:srgbClr val="FFE499"/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Niebezpieczne sytuacje:</a:t>
            </a:r>
          </a:p>
          <a:p>
            <a:pPr marL="241047" indent="-213157">
              <a:lnSpc>
                <a:spcPct val="117500"/>
              </a:lnSpc>
              <a:buClr>
                <a:schemeClr val="dk1"/>
              </a:buClr>
              <a:buSzPts val="1200"/>
              <a:buChar char="-"/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-</a:t>
            </a:r>
            <a:r>
              <a:rPr lang="pl-PL" sz="1882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Utrata równowagi przez jeźdźca lub konia</a:t>
            </a:r>
          </a:p>
          <a:p>
            <a:pPr marL="241047" indent="-213157">
              <a:lnSpc>
                <a:spcPct val="117500"/>
              </a:lnSpc>
              <a:buClr>
                <a:schemeClr val="dk1"/>
              </a:buClr>
              <a:buSzPts val="1200"/>
              <a:buChar char="-"/>
            </a:pPr>
            <a:r>
              <a:rPr lang="pl-PL" sz="1882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Każdy inny chód niż stęp</a:t>
            </a:r>
            <a:endParaRPr lang="pl-PL" sz="1882" dirty="0">
              <a:solidFill>
                <a:srgbClr val="805F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27890">
              <a:spcBef>
                <a:spcPts val="188"/>
              </a:spcBef>
            </a:pPr>
            <a:endParaRPr sz="1882" dirty="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20329" y="11007846"/>
            <a:ext cx="4909671" cy="5063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2400" dirty="0">
                <a:solidFill>
                  <a:srgbClr val="385522"/>
                </a:solidFill>
                <a:latin typeface="Arial Black"/>
                <a:cs typeface="Arial Black"/>
              </a:rPr>
              <a:t>Ocena stylu:</a:t>
            </a:r>
          </a:p>
          <a:p>
            <a:pPr marL="27890">
              <a:spcBef>
                <a:spcPts val="188"/>
              </a:spcBef>
            </a:pPr>
            <a:r>
              <a:rPr lang="pl-PL" sz="2400" b="1" dirty="0">
                <a:latin typeface="Arial"/>
                <a:cs typeface="Arial"/>
              </a:rPr>
              <a:t>Lekkość/ dosiad </a:t>
            </a:r>
            <a:r>
              <a:rPr lang="pl-PL" sz="2400" b="1" dirty="0" err="1">
                <a:latin typeface="Arial"/>
                <a:cs typeface="Arial"/>
              </a:rPr>
              <a:t>jeżdźca</a:t>
            </a:r>
            <a:endParaRPr lang="pl-PL" sz="2400" dirty="0">
              <a:latin typeface="Arial"/>
              <a:cs typeface="Arial"/>
            </a:endParaRPr>
          </a:p>
          <a:p>
            <a:pPr marL="173313" indent="-145425">
              <a:lnSpc>
                <a:spcPts val="2165"/>
              </a:lnSpc>
              <a:buChar char="-"/>
              <a:tabLst>
                <a:tab pos="173313" algn="l"/>
              </a:tabLst>
            </a:pPr>
            <a:r>
              <a:rPr lang="pl-PL" sz="2400" dirty="0">
                <a:latin typeface="Arial"/>
                <a:cs typeface="Arial"/>
              </a:rPr>
              <a:t>Szacunek do końskich pleców</a:t>
            </a:r>
          </a:p>
          <a:p>
            <a:pPr marL="173313" indent="-145425">
              <a:lnSpc>
                <a:spcPts val="2165"/>
              </a:lnSpc>
              <a:buChar char="-"/>
              <a:tabLst>
                <a:tab pos="173313" algn="l"/>
              </a:tabLst>
            </a:pPr>
            <a:r>
              <a:rPr lang="pl-PL" sz="2400" dirty="0">
                <a:latin typeface="Arial"/>
                <a:cs typeface="Arial"/>
              </a:rPr>
              <a:t>Wskok nie jest dozwolony</a:t>
            </a:r>
          </a:p>
          <a:p>
            <a:pPr marL="27890" marR="369539" indent="145425">
              <a:lnSpc>
                <a:spcPts val="2165"/>
              </a:lnSpc>
              <a:spcBef>
                <a:spcPts val="102"/>
              </a:spcBef>
              <a:buChar char="-"/>
              <a:tabLst>
                <a:tab pos="173313" algn="l"/>
              </a:tabLst>
            </a:pPr>
            <a:r>
              <a:rPr lang="pl-PL" sz="2400" dirty="0">
                <a:latin typeface="Arial"/>
                <a:cs typeface="Arial"/>
              </a:rPr>
              <a:t>Prawidłowe ułożenie bata: wzdłuż, „przedłużenie ramienia”</a:t>
            </a:r>
          </a:p>
          <a:p>
            <a:pPr marL="27890" marR="329696">
              <a:spcBef>
                <a:spcPts val="431"/>
              </a:spcBef>
            </a:pPr>
            <a:r>
              <a:rPr lang="pl-PL" sz="2400" b="1" dirty="0">
                <a:latin typeface="Arial"/>
                <a:cs typeface="Arial"/>
              </a:rPr>
              <a:t>Podczas dosiadania nogi nie dotykają zadu konia</a:t>
            </a:r>
          </a:p>
          <a:p>
            <a:pPr marL="27890" marR="329696">
              <a:spcBef>
                <a:spcPts val="431"/>
              </a:spcBef>
            </a:pPr>
            <a:r>
              <a:rPr lang="pl-PL" sz="2400" b="1" dirty="0">
                <a:latin typeface="Arial"/>
                <a:cs typeface="Arial"/>
              </a:rPr>
              <a:t>Strzemiona nie są skręcone i są we właściwej pozycji</a:t>
            </a:r>
            <a:endParaRPr lang="pl-PL" sz="2400" dirty="0">
              <a:latin typeface="Arial"/>
              <a:cs typeface="Arial"/>
            </a:endParaRPr>
          </a:p>
          <a:p>
            <a:pPr marL="27890">
              <a:spcBef>
                <a:spcPts val="188"/>
              </a:spcBef>
            </a:pPr>
            <a:endParaRPr lang="pl-PL" sz="2400" dirty="0">
              <a:solidFill>
                <a:srgbClr val="385522"/>
              </a:solidFill>
              <a:latin typeface="Arial Black"/>
              <a:cs typeface="Arial Black"/>
            </a:endParaRPr>
          </a:p>
          <a:p>
            <a:pPr marL="27890">
              <a:spcBef>
                <a:spcPts val="188"/>
              </a:spcBef>
            </a:pPr>
            <a:endParaRPr lang="pl-PL" sz="2400" dirty="0">
              <a:solidFill>
                <a:srgbClr val="385522"/>
              </a:solidFill>
              <a:latin typeface="Arial Black"/>
              <a:cs typeface="Arial Black"/>
            </a:endParaRPr>
          </a:p>
          <a:p>
            <a:pPr marL="27890">
              <a:spcBef>
                <a:spcPts val="188"/>
              </a:spcBef>
            </a:pPr>
            <a:endParaRPr lang="pl-PL" sz="2400" dirty="0">
              <a:solidFill>
                <a:srgbClr val="385522"/>
              </a:solidFill>
              <a:latin typeface="Arial Black"/>
              <a:cs typeface="Arial Black"/>
            </a:endParaRPr>
          </a:p>
          <a:p>
            <a:pPr marL="27890">
              <a:spcBef>
                <a:spcPts val="188"/>
              </a:spcBef>
            </a:pPr>
            <a:endParaRPr lang="pl-PL" sz="2400" dirty="0">
              <a:solidFill>
                <a:srgbClr val="385522"/>
              </a:solidFill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2799" y="3263153"/>
            <a:ext cx="3156528" cy="1198737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9765" rIns="0" bIns="0" rtlCol="0">
            <a:spAutoFit/>
          </a:bodyPr>
          <a:lstStyle/>
          <a:p>
            <a:pPr marL="150405">
              <a:spcBef>
                <a:spcPts val="471"/>
              </a:spcBef>
            </a:pPr>
            <a:r>
              <a:rPr sz="1882" b="1" spc="-16" dirty="0">
                <a:latin typeface="Georgia"/>
                <a:cs typeface="Georgia"/>
              </a:rPr>
              <a:t>Gr</a:t>
            </a:r>
            <a:r>
              <a:rPr lang="pl-PL" sz="1882" b="1" spc="-16" dirty="0" err="1">
                <a:latin typeface="Georgia"/>
                <a:cs typeface="Georgia"/>
              </a:rPr>
              <a:t>upa</a:t>
            </a:r>
            <a:r>
              <a:rPr sz="1882" b="1" spc="-78" dirty="0">
                <a:latin typeface="Georgia"/>
                <a:cs typeface="Georgia"/>
              </a:rPr>
              <a:t>:</a:t>
            </a:r>
            <a:r>
              <a:rPr lang="pl-PL" sz="1882" b="1" spc="-78" dirty="0">
                <a:latin typeface="Georgia"/>
                <a:cs typeface="Georgia"/>
              </a:rPr>
              <a:t> 6</a:t>
            </a:r>
          </a:p>
          <a:p>
            <a:pPr marL="150405" algn="ctr">
              <a:spcBef>
                <a:spcPts val="471"/>
              </a:spcBef>
            </a:pPr>
            <a:r>
              <a:rPr lang="pl-PL" sz="2800" b="1" i="1" spc="-78" dirty="0">
                <a:latin typeface="Georgia" panose="02040502050405020303" pitchFamily="18" charset="0"/>
                <a:cs typeface="Georgia"/>
              </a:rPr>
              <a:t>Dosiadanie</a:t>
            </a:r>
            <a:r>
              <a:rPr lang="pl-PL" sz="1882" b="1" spc="-78" dirty="0">
                <a:latin typeface="Georgia"/>
                <a:cs typeface="Georgia"/>
              </a:rPr>
              <a:t> </a:t>
            </a:r>
          </a:p>
          <a:p>
            <a:pPr marL="150405">
              <a:spcBef>
                <a:spcPts val="471"/>
              </a:spcBef>
            </a:pPr>
            <a:endParaRPr lang="pl-PL" sz="1882" b="1" spc="-78" dirty="0">
              <a:latin typeface="Georgia"/>
              <a:cs typeface="Georg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52039" y="1114345"/>
            <a:ext cx="1170279" cy="1354411"/>
            <a:chOff x="513397" y="703897"/>
            <a:chExt cx="1115695" cy="1206500"/>
          </a:xfrm>
        </p:grpSpPr>
        <p:sp>
          <p:nvSpPr>
            <p:cNvPr id="19" name="object 19"/>
            <p:cNvSpPr/>
            <p:nvPr/>
          </p:nvSpPr>
          <p:spPr>
            <a:xfrm>
              <a:off x="594359" y="7848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4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0" name="object 20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1" name="object 21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0" y="1125220"/>
                  </a:moveTo>
                  <a:lnTo>
                    <a:pt x="1034415" y="1125220"/>
                  </a:lnTo>
                  <a:lnTo>
                    <a:pt x="1034415" y="0"/>
                  </a:lnTo>
                  <a:lnTo>
                    <a:pt x="0" y="0"/>
                  </a:lnTo>
                  <a:lnTo>
                    <a:pt x="0" y="11252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044" y="758824"/>
              <a:ext cx="923925" cy="114744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819376" y="5197288"/>
            <a:ext cx="5178206" cy="374808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txBody>
          <a:bodyPr vert="horz" wrap="square" lIns="0" tIns="104588" rIns="0" bIns="0" rtlCol="0">
            <a:spAutoFit/>
          </a:bodyPr>
          <a:lstStyle/>
          <a:p>
            <a:pPr marL="150405"/>
            <a:r>
              <a:rPr lang="pl-PL" sz="2400" dirty="0">
                <a:latin typeface="Arial Black"/>
                <a:ea typeface="Arial Black"/>
                <a:cs typeface="Arial Black"/>
                <a:sym typeface="Arial Black"/>
              </a:rPr>
              <a:t>Sprzęt</a:t>
            </a:r>
          </a:p>
          <a:p>
            <a:pPr marL="150405">
              <a:spcBef>
                <a:spcPts val="8"/>
              </a:spcBef>
            </a:pPr>
            <a:r>
              <a:rPr lang="pl-PL" sz="2400" dirty="0">
                <a:latin typeface="Arial"/>
                <a:cs typeface="Arial"/>
              </a:rPr>
              <a:t>Koło o średnicy 2,5 m. narysowane na ziemi</a:t>
            </a:r>
          </a:p>
          <a:p>
            <a:pPr marL="493306" indent="-342900">
              <a:lnSpc>
                <a:spcPts val="2212"/>
              </a:lnSpc>
              <a:spcBef>
                <a:spcPts val="2071"/>
              </a:spcBef>
              <a:buFont typeface="Wingdings" panose="05000000000000000000" pitchFamily="2" charset="2"/>
              <a:buChar char="q"/>
              <a:tabLst>
                <a:tab pos="287862" algn="l"/>
              </a:tabLst>
            </a:pPr>
            <a:r>
              <a:rPr lang="pl-PL" sz="2400" dirty="0">
                <a:latin typeface="Arial"/>
                <a:cs typeface="Arial"/>
              </a:rPr>
              <a:t>1</a:t>
            </a:r>
            <a:r>
              <a:rPr lang="pl-PL" sz="2400" spc="-24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biała chorągiewka</a:t>
            </a:r>
          </a:p>
          <a:p>
            <a:pPr marL="493305" indent="-342900">
              <a:lnSpc>
                <a:spcPts val="2212"/>
              </a:lnSpc>
              <a:buFont typeface="Wingdings" panose="05000000000000000000" pitchFamily="2" charset="2"/>
              <a:buChar char="q"/>
              <a:tabLst>
                <a:tab pos="295830" algn="l"/>
              </a:tabLst>
            </a:pPr>
            <a:r>
              <a:rPr lang="pl-PL" sz="2400" dirty="0">
                <a:latin typeface="Arial"/>
                <a:cs typeface="Arial"/>
              </a:rPr>
              <a:t>1</a:t>
            </a:r>
            <a:r>
              <a:rPr lang="pl-PL" sz="2400" spc="-16" dirty="0">
                <a:latin typeface="Arial"/>
                <a:cs typeface="Arial"/>
              </a:rPr>
              <a:t> czerwona chorągiewka</a:t>
            </a:r>
            <a:endParaRPr lang="pl-PL" sz="2400" dirty="0">
              <a:latin typeface="Arial"/>
              <a:cs typeface="Arial"/>
            </a:endParaRPr>
          </a:p>
          <a:p>
            <a:pPr marL="150405" marR="313759">
              <a:lnSpc>
                <a:spcPts val="2165"/>
              </a:lnSpc>
              <a:spcBef>
                <a:spcPts val="204"/>
              </a:spcBef>
            </a:pPr>
            <a:r>
              <a:rPr lang="pl-PL" sz="2400" dirty="0">
                <a:latin typeface="Arial"/>
                <a:cs typeface="Arial"/>
              </a:rPr>
              <a:t>Chorągiewkami zaznaczamy wjazd </a:t>
            </a:r>
          </a:p>
          <a:p>
            <a:pPr marL="493305" indent="-342900">
              <a:lnSpc>
                <a:spcPts val="2212"/>
              </a:lnSpc>
              <a:spcBef>
                <a:spcPts val="2016"/>
              </a:spcBef>
              <a:buFont typeface="Wingdings" panose="05000000000000000000" pitchFamily="2" charset="2"/>
              <a:buChar char="q"/>
              <a:tabLst>
                <a:tab pos="295830" algn="l"/>
              </a:tabLst>
            </a:pPr>
            <a:r>
              <a:rPr lang="pl-PL" sz="2400" dirty="0">
                <a:latin typeface="Arial"/>
                <a:cs typeface="Arial"/>
              </a:rPr>
              <a:t>1 </a:t>
            </a:r>
            <a:r>
              <a:rPr lang="pl-PL" sz="2400" spc="-16" dirty="0">
                <a:latin typeface="Arial"/>
                <a:cs typeface="Arial"/>
              </a:rPr>
              <a:t>numer</a:t>
            </a:r>
            <a:endParaRPr lang="pl-PL" sz="2400" dirty="0">
              <a:latin typeface="Arial"/>
              <a:cs typeface="Arial"/>
            </a:endParaRPr>
          </a:p>
          <a:p>
            <a:pPr marL="493305" indent="-342900">
              <a:lnSpc>
                <a:spcPts val="2165"/>
              </a:lnSpc>
              <a:buFont typeface="Wingdings" panose="05000000000000000000" pitchFamily="2" charset="2"/>
              <a:buChar char="q"/>
              <a:tabLst>
                <a:tab pos="295830" algn="l"/>
              </a:tabLst>
            </a:pPr>
            <a:r>
              <a:rPr lang="pl-PL" sz="2400" dirty="0">
                <a:latin typeface="Arial"/>
                <a:cs typeface="Arial"/>
              </a:rPr>
              <a:t>piasek, kreda…</a:t>
            </a:r>
          </a:p>
          <a:p>
            <a:pPr marL="493305" indent="-342900">
              <a:lnSpc>
                <a:spcPts val="2212"/>
              </a:lnSpc>
              <a:buFont typeface="Wingdings" panose="05000000000000000000" pitchFamily="2" charset="2"/>
              <a:buChar char="q"/>
              <a:tabLst>
                <a:tab pos="295830" algn="l"/>
              </a:tabLst>
            </a:pPr>
            <a:r>
              <a:rPr lang="pl-PL" sz="2400" dirty="0">
                <a:latin typeface="Arial"/>
                <a:cs typeface="Arial"/>
              </a:rPr>
              <a:t>1 </a:t>
            </a:r>
            <a:r>
              <a:rPr lang="pl-PL" sz="2400" spc="-16" dirty="0">
                <a:latin typeface="Arial"/>
                <a:cs typeface="Arial"/>
              </a:rPr>
              <a:t>stoper</a:t>
            </a:r>
            <a:endParaRPr sz="1882" b="1" dirty="0">
              <a:latin typeface="Arial Black"/>
              <a:cs typeface="Arial Black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184149"/>
              </p:ext>
            </p:extLst>
          </p:nvPr>
        </p:nvGraphicFramePr>
        <p:xfrm>
          <a:off x="4314709" y="2750832"/>
          <a:ext cx="2948535" cy="18959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8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13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5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pl-PL" sz="1600" dirty="0">
                        <a:latin typeface="Times New Roman"/>
                        <a:cs typeface="Times New Roman"/>
                      </a:endParaRPr>
                    </a:p>
                    <a:p>
                      <a:pPr marL="237490">
                        <a:lnSpc>
                          <a:spcPts val="1110"/>
                        </a:lnSpc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Z prawej lub lewej strony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037464"/>
                  </a:ext>
                </a:extLst>
              </a:tr>
              <a:tr h="467590">
                <a:tc>
                  <a:txBody>
                    <a:bodyPr/>
                    <a:lstStyle/>
                    <a:p>
                      <a:pPr marL="185420" marR="179070" indent="59055" algn="ctr">
                        <a:lnSpc>
                          <a:spcPts val="1150"/>
                        </a:lnSpc>
                        <a:spcBef>
                          <a:spcPts val="59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175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6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pl-PL" sz="1600" dirty="0">
                          <a:latin typeface="Times New Roman"/>
                          <a:cs typeface="Times New Roman"/>
                        </a:rPr>
                        <a:t>***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2211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841665"/>
                  </a:ext>
                </a:extLst>
              </a:tr>
            </a:tbl>
          </a:graphicData>
        </a:graphic>
      </p:graphicFrame>
      <p:sp>
        <p:nvSpPr>
          <p:cNvPr id="32" name="object 32"/>
          <p:cNvSpPr txBox="1"/>
          <p:nvPr/>
        </p:nvSpPr>
        <p:spPr>
          <a:xfrm>
            <a:off x="943485" y="9805931"/>
            <a:ext cx="10671984" cy="1025269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8573" rIns="0" bIns="0" rtlCol="0">
            <a:spAutoFit/>
          </a:bodyPr>
          <a:lstStyle/>
          <a:p>
            <a:pPr marL="1992" algn="ctr">
              <a:spcBef>
                <a:spcPts val="863"/>
              </a:spcBef>
            </a:pPr>
            <a:r>
              <a:rPr lang="pl-PL" sz="2800" dirty="0">
                <a:solidFill>
                  <a:srgbClr val="17365D"/>
                </a:solidFill>
                <a:latin typeface="Arial Black"/>
                <a:cs typeface="Arial Black"/>
              </a:rPr>
              <a:t>Cel: Dosiadanie</a:t>
            </a:r>
          </a:p>
          <a:p>
            <a:pPr marL="1992" algn="ctr">
              <a:spcBef>
                <a:spcPts val="863"/>
              </a:spcBef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Dosiąść konia bez poruszenia żadnego kopyta</a:t>
            </a:r>
            <a:endParaRPr lang="pl-PL" sz="2400" dirty="0">
              <a:latin typeface="Arial Black"/>
              <a:cs typeface="Arial Black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573049" y="1556991"/>
            <a:ext cx="4007223" cy="3191434"/>
            <a:chOff x="4814570" y="824864"/>
            <a:chExt cx="2554605" cy="2034539"/>
          </a:xfrm>
        </p:grpSpPr>
        <p:sp>
          <p:nvSpPr>
            <p:cNvPr id="35" name="object 35"/>
            <p:cNvSpPr/>
            <p:nvPr/>
          </p:nvSpPr>
          <p:spPr>
            <a:xfrm>
              <a:off x="4890770" y="9010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6" name="object 36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7" name="object 37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0" y="1958339"/>
                  </a:moveTo>
                  <a:lnTo>
                    <a:pt x="2478404" y="1958339"/>
                  </a:lnTo>
                  <a:lnTo>
                    <a:pt x="2478404" y="0"/>
                  </a:lnTo>
                  <a:lnTo>
                    <a:pt x="0" y="0"/>
                  </a:lnTo>
                  <a:lnTo>
                    <a:pt x="0" y="195833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</p:grpSp>
      <p:pic>
        <p:nvPicPr>
          <p:cNvPr id="7" name="Obraz 6">
            <a:extLst>
              <a:ext uri="{FF2B5EF4-FFF2-40B4-BE49-F238E27FC236}">
                <a16:creationId xmlns:a16="http://schemas.microsoft.com/office/drawing/2014/main" id="{B157F88A-7E5C-0405-BFD1-A428B461A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78" y="1269218"/>
            <a:ext cx="1047750" cy="1047750"/>
          </a:xfrm>
          <a:prstGeom prst="rect">
            <a:avLst/>
          </a:prstGeom>
        </p:spPr>
      </p:pic>
      <p:sp>
        <p:nvSpPr>
          <p:cNvPr id="33" name="object 26">
            <a:extLst>
              <a:ext uri="{FF2B5EF4-FFF2-40B4-BE49-F238E27FC236}">
                <a16:creationId xmlns:a16="http://schemas.microsoft.com/office/drawing/2014/main" id="{8D46B11A-F125-B600-F6F8-DAEE3F991EDF}"/>
              </a:ext>
            </a:extLst>
          </p:cNvPr>
          <p:cNvSpPr txBox="1"/>
          <p:nvPr/>
        </p:nvSpPr>
        <p:spPr>
          <a:xfrm>
            <a:off x="6095999" y="5248181"/>
            <a:ext cx="5484273" cy="443288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  <a:effectLst/>
        </p:spPr>
        <p:txBody>
          <a:bodyPr vert="horz" wrap="square" lIns="0" tIns="104588" rIns="0" bIns="0" rtlCol="0">
            <a:spAutoFit/>
          </a:bodyPr>
          <a:lstStyle/>
          <a:p>
            <a:pPr marL="152397">
              <a:spcBef>
                <a:spcPts val="824"/>
              </a:spcBef>
            </a:pPr>
            <a:r>
              <a:rPr lang="pl-PL" sz="2400" dirty="0">
                <a:latin typeface="Arial Black"/>
                <a:cs typeface="Arial Black"/>
              </a:rPr>
              <a:t>Właściwości:</a:t>
            </a:r>
          </a:p>
          <a:p>
            <a:pPr marL="152397" marR="244035" algn="just">
              <a:lnSpc>
                <a:spcPts val="2165"/>
              </a:lnSpc>
            </a:pPr>
            <a:r>
              <a:rPr lang="pl-PL" sz="2400" dirty="0">
                <a:latin typeface="Arial"/>
                <a:cs typeface="Arial"/>
              </a:rPr>
              <a:t>Jeździec może wejść na przeszkodę w siodle lub wprowadzić konia, w tym wypadku strzemiona muszą być podciągnięte.</a:t>
            </a:r>
          </a:p>
          <a:p>
            <a:pPr marL="152397" marR="244035" algn="just">
              <a:lnSpc>
                <a:spcPts val="2165"/>
              </a:lnSpc>
            </a:pPr>
            <a:r>
              <a:rPr lang="pl-PL" sz="2400" dirty="0">
                <a:latin typeface="Arial"/>
                <a:cs typeface="Arial"/>
              </a:rPr>
              <a:t>W momencie gdy koń postawi nogę w kole jeździec ma 15 sekund.</a:t>
            </a:r>
          </a:p>
          <a:p>
            <a:pPr marL="152397" marR="244035" algn="just">
              <a:lnSpc>
                <a:spcPts val="2165"/>
              </a:lnSpc>
            </a:pPr>
            <a:r>
              <a:rPr lang="pl-PL" sz="2400" dirty="0">
                <a:latin typeface="Arial"/>
                <a:cs typeface="Arial"/>
              </a:rPr>
              <a:t>Pomiar czasu rozpoczyna się w momencie podniesienia przez jeźdźca nogi w kierunku strzemienia. Od tego momentu koń nie może poruszyć  żadnym kopytem.</a:t>
            </a:r>
          </a:p>
          <a:p>
            <a:pPr marL="152397" marR="244035" algn="just">
              <a:lnSpc>
                <a:spcPts val="2165"/>
              </a:lnSpc>
            </a:pPr>
            <a:r>
              <a:rPr lang="pl-PL" sz="2400" dirty="0">
                <a:latin typeface="Arial"/>
                <a:cs typeface="Arial"/>
              </a:rPr>
              <a:t>Przeszkoda jest uważana za zakończoną jeżeli obie nogi jeźdźca są w strzemionach.</a:t>
            </a:r>
            <a:endParaRPr lang="pl-PL" sz="2400" dirty="0">
              <a:latin typeface="Arial Black"/>
              <a:cs typeface="Arial Black"/>
            </a:endParaRPr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0A4BBB45-CB76-F814-6B5A-D68BB91F3758}"/>
              </a:ext>
            </a:extLst>
          </p:cNvPr>
          <p:cNvSpPr txBox="1"/>
          <p:nvPr/>
        </p:nvSpPr>
        <p:spPr>
          <a:xfrm>
            <a:off x="943485" y="11315788"/>
            <a:ext cx="4947521" cy="138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>
              <a:lnSpc>
                <a:spcPct val="117500"/>
              </a:lnSpc>
              <a:buClr>
                <a:schemeClr val="dk1"/>
              </a:buClr>
              <a:buSzPts val="1100"/>
            </a:pPr>
            <a:r>
              <a:rPr lang="pl-PL" sz="1882" b="1" spc="-16" dirty="0">
                <a:latin typeface="Arial"/>
                <a:cs typeface="Arial"/>
              </a:rPr>
              <a:t>Przed przeszkodą:</a:t>
            </a:r>
          </a:p>
          <a:p>
            <a:pPr>
              <a:lnSpc>
                <a:spcPct val="117500"/>
              </a:lnSpc>
              <a:buClr>
                <a:schemeClr val="dk1"/>
              </a:buClr>
              <a:buSzPts val="1100"/>
            </a:pPr>
            <a:r>
              <a:rPr lang="pl-PL" sz="1882" dirty="0">
                <a:solidFill>
                  <a:srgbClr val="000000"/>
                </a:solidFill>
                <a:latin typeface="Arial" panose="020B0604020202020204" pitchFamily="34" charset="0"/>
              </a:rPr>
              <a:t>- wolta, wyłamanie, cofnięcie, odmowa, błąd trasy</a:t>
            </a:r>
            <a:endParaRPr lang="pl-PL" sz="1882" dirty="0"/>
          </a:p>
          <a:p>
            <a:pPr marL="1060064" marR="7968" indent="-342900">
              <a:lnSpc>
                <a:spcPct val="115000"/>
              </a:lnSpc>
              <a:spcBef>
                <a:spcPts val="102"/>
              </a:spcBef>
              <a:buClr>
                <a:schemeClr val="dk1"/>
              </a:buClr>
              <a:buSzPts val="1100"/>
              <a:buFontTx/>
              <a:buChar char="-"/>
            </a:pPr>
            <a:endParaRPr sz="2000" dirty="0">
              <a:latin typeface="Arial"/>
              <a:cs typeface="Arial"/>
            </a:endParaRPr>
          </a:p>
        </p:txBody>
      </p:sp>
      <p:pic>
        <p:nvPicPr>
          <p:cNvPr id="43" name="Obraz 42">
            <a:extLst>
              <a:ext uri="{FF2B5EF4-FFF2-40B4-BE49-F238E27FC236}">
                <a16:creationId xmlns:a16="http://schemas.microsoft.com/office/drawing/2014/main" id="{66D1166C-938B-E138-A607-EB1AB528F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072" y="1159209"/>
            <a:ext cx="3984977" cy="1463855"/>
          </a:xfrm>
          <a:prstGeom prst="rect">
            <a:avLst/>
          </a:prstGeom>
        </p:spPr>
      </p:pic>
      <p:grpSp>
        <p:nvGrpSpPr>
          <p:cNvPr id="3" name="object 35">
            <a:extLst>
              <a:ext uri="{FF2B5EF4-FFF2-40B4-BE49-F238E27FC236}">
                <a16:creationId xmlns:a16="http://schemas.microsoft.com/office/drawing/2014/main" id="{D5B876B1-CCCC-222E-662E-059474FBF6DD}"/>
              </a:ext>
            </a:extLst>
          </p:cNvPr>
          <p:cNvGrpSpPr/>
          <p:nvPr/>
        </p:nvGrpSpPr>
        <p:grpSpPr>
          <a:xfrm>
            <a:off x="7589619" y="1493619"/>
            <a:ext cx="3960408" cy="3404596"/>
            <a:chOff x="4838382" y="799782"/>
            <a:chExt cx="2524760" cy="2170430"/>
          </a:xfrm>
        </p:grpSpPr>
        <p:sp>
          <p:nvSpPr>
            <p:cNvPr id="4" name="object 36">
              <a:extLst>
                <a:ext uri="{FF2B5EF4-FFF2-40B4-BE49-F238E27FC236}">
                  <a16:creationId xmlns:a16="http://schemas.microsoft.com/office/drawing/2014/main" id="{13DE3AAB-BE32-F455-5ECA-A994320AE13D}"/>
                </a:ext>
              </a:extLst>
            </p:cNvPr>
            <p:cNvSpPr/>
            <p:nvPr/>
          </p:nvSpPr>
          <p:spPr>
            <a:xfrm>
              <a:off x="4919345" y="880744"/>
              <a:ext cx="2443480" cy="2089150"/>
            </a:xfrm>
            <a:custGeom>
              <a:avLst/>
              <a:gdLst/>
              <a:ahLst/>
              <a:cxnLst/>
              <a:rect l="l" t="t" r="r" b="b"/>
              <a:pathLst>
                <a:path w="2443479" h="2089150">
                  <a:moveTo>
                    <a:pt x="2443479" y="0"/>
                  </a:moveTo>
                  <a:lnTo>
                    <a:pt x="0" y="0"/>
                  </a:lnTo>
                  <a:lnTo>
                    <a:pt x="0" y="2089150"/>
                  </a:lnTo>
                  <a:lnTo>
                    <a:pt x="2443479" y="2089150"/>
                  </a:lnTo>
                  <a:lnTo>
                    <a:pt x="2443479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5" name="object 37">
              <a:extLst>
                <a:ext uri="{FF2B5EF4-FFF2-40B4-BE49-F238E27FC236}">
                  <a16:creationId xmlns:a16="http://schemas.microsoft.com/office/drawing/2014/main" id="{F1C78450-4FF6-523F-9FDE-D0CAA5004CD9}"/>
                </a:ext>
              </a:extLst>
            </p:cNvPr>
            <p:cNvSpPr/>
            <p:nvPr/>
          </p:nvSpPr>
          <p:spPr>
            <a:xfrm>
              <a:off x="4843145" y="804544"/>
              <a:ext cx="2443480" cy="2089150"/>
            </a:xfrm>
            <a:custGeom>
              <a:avLst/>
              <a:gdLst/>
              <a:ahLst/>
              <a:cxnLst/>
              <a:rect l="l" t="t" r="r" b="b"/>
              <a:pathLst>
                <a:path w="2443479" h="2089150">
                  <a:moveTo>
                    <a:pt x="2443479" y="0"/>
                  </a:moveTo>
                  <a:lnTo>
                    <a:pt x="0" y="0"/>
                  </a:lnTo>
                  <a:lnTo>
                    <a:pt x="0" y="2089150"/>
                  </a:lnTo>
                  <a:lnTo>
                    <a:pt x="2443479" y="2089150"/>
                  </a:lnTo>
                  <a:lnTo>
                    <a:pt x="24434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9" name="object 38">
              <a:extLst>
                <a:ext uri="{FF2B5EF4-FFF2-40B4-BE49-F238E27FC236}">
                  <a16:creationId xmlns:a16="http://schemas.microsoft.com/office/drawing/2014/main" id="{E8A63143-A672-F0B3-51FB-B1E20A5B50B5}"/>
                </a:ext>
              </a:extLst>
            </p:cNvPr>
            <p:cNvSpPr/>
            <p:nvPr/>
          </p:nvSpPr>
          <p:spPr>
            <a:xfrm>
              <a:off x="4843145" y="804544"/>
              <a:ext cx="2443480" cy="2089150"/>
            </a:xfrm>
            <a:custGeom>
              <a:avLst/>
              <a:gdLst/>
              <a:ahLst/>
              <a:cxnLst/>
              <a:rect l="l" t="t" r="r" b="b"/>
              <a:pathLst>
                <a:path w="2443479" h="2089150">
                  <a:moveTo>
                    <a:pt x="0" y="2089150"/>
                  </a:moveTo>
                  <a:lnTo>
                    <a:pt x="2443479" y="2089150"/>
                  </a:lnTo>
                  <a:lnTo>
                    <a:pt x="2443479" y="0"/>
                  </a:lnTo>
                  <a:lnTo>
                    <a:pt x="0" y="0"/>
                  </a:lnTo>
                  <a:lnTo>
                    <a:pt x="0" y="20891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pic>
          <p:nvPicPr>
            <p:cNvPr id="10" name="object 39">
              <a:extLst>
                <a:ext uri="{FF2B5EF4-FFF2-40B4-BE49-F238E27FC236}">
                  <a16:creationId xmlns:a16="http://schemas.microsoft.com/office/drawing/2014/main" id="{2A7F7C06-D6BA-0210-C74F-AB4484DBB22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9030" y="972184"/>
              <a:ext cx="2268220" cy="17633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36760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3485" y="11890716"/>
            <a:ext cx="4196279" cy="389448"/>
          </a:xfrm>
          <a:prstGeom prst="rect">
            <a:avLst/>
          </a:prstGeom>
        </p:spPr>
        <p:txBody>
          <a:bodyPr vert="horz" wrap="square" lIns="0" tIns="19922" rIns="0" bIns="0" rtlCol="0">
            <a:spAutoFit/>
          </a:bodyPr>
          <a:lstStyle/>
          <a:p>
            <a:pPr marL="19921">
              <a:spcBef>
                <a:spcPts val="157"/>
              </a:spcBef>
            </a:pP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Błędy za efektywność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3485" y="12379660"/>
            <a:ext cx="4938755" cy="12255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Podczas przeszkody: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  <a:endParaRPr sz="1882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4718" y="13513598"/>
            <a:ext cx="5062863" cy="931504"/>
          </a:xfrm>
          <a:prstGeom prst="rect">
            <a:avLst/>
          </a:prstGeom>
          <a:solidFill>
            <a:srgbClr val="FFE499"/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Niebezpieczne sytuacje:</a:t>
            </a:r>
          </a:p>
          <a:p>
            <a:pPr marL="365554" indent="-213157">
              <a:spcBef>
                <a:spcPts val="94"/>
              </a:spcBef>
              <a:buChar char="-"/>
              <a:tabLst>
                <a:tab pos="365554" algn="l"/>
              </a:tabLst>
            </a:pPr>
            <a:r>
              <a:rPr lang="pl-PL" sz="1882" dirty="0">
                <a:latin typeface="Arial"/>
                <a:cs typeface="Arial"/>
              </a:rPr>
              <a:t>Wodze dotykają ziemi</a:t>
            </a:r>
          </a:p>
          <a:p>
            <a:pPr marL="27890">
              <a:spcBef>
                <a:spcPts val="188"/>
              </a:spcBef>
            </a:pPr>
            <a:endParaRPr sz="1882" dirty="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93290" y="12395274"/>
            <a:ext cx="4909671" cy="19733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2400" dirty="0">
                <a:solidFill>
                  <a:srgbClr val="385522"/>
                </a:solidFill>
                <a:latin typeface="Arial Black"/>
                <a:cs typeface="Arial"/>
              </a:rPr>
              <a:t>Czas:</a:t>
            </a:r>
          </a:p>
          <a:p>
            <a:pPr marL="27890">
              <a:spcBef>
                <a:spcPts val="188"/>
              </a:spcBef>
            </a:pPr>
            <a:endParaRPr lang="pl-PL" sz="2400" dirty="0">
              <a:solidFill>
                <a:srgbClr val="385522"/>
              </a:solidFill>
              <a:latin typeface="Arial Black"/>
              <a:cs typeface="Arial"/>
            </a:endParaRPr>
          </a:p>
          <a:p>
            <a:pPr marL="27890">
              <a:spcBef>
                <a:spcPts val="188"/>
              </a:spcBef>
            </a:pPr>
            <a:r>
              <a:rPr lang="pl-PL" sz="2400" dirty="0">
                <a:solidFill>
                  <a:srgbClr val="385522"/>
                </a:solidFill>
                <a:latin typeface="Arial Black"/>
                <a:cs typeface="Arial"/>
              </a:rPr>
              <a:t> 1 punkt za każdą sekundę </a:t>
            </a:r>
          </a:p>
          <a:p>
            <a:pPr marL="27890">
              <a:spcBef>
                <a:spcPts val="188"/>
              </a:spcBef>
            </a:pPr>
            <a:endParaRPr lang="pl-PL" sz="2400" dirty="0">
              <a:solidFill>
                <a:srgbClr val="385522"/>
              </a:solidFill>
              <a:latin typeface="Arial Black"/>
              <a:cs typeface="Arial Black"/>
            </a:endParaRPr>
          </a:p>
          <a:p>
            <a:pPr marL="27890">
              <a:spcBef>
                <a:spcPts val="188"/>
              </a:spcBef>
            </a:pPr>
            <a:endParaRPr lang="pl-PL" sz="2400" dirty="0">
              <a:solidFill>
                <a:srgbClr val="385522"/>
              </a:solidFill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2799" y="3263153"/>
            <a:ext cx="3156528" cy="1629624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9765" rIns="0" bIns="0" rtlCol="0">
            <a:spAutoFit/>
          </a:bodyPr>
          <a:lstStyle/>
          <a:p>
            <a:pPr marL="150405">
              <a:spcBef>
                <a:spcPts val="471"/>
              </a:spcBef>
            </a:pPr>
            <a:r>
              <a:rPr sz="1882" b="1" spc="-16" dirty="0">
                <a:latin typeface="Georgia"/>
                <a:cs typeface="Georgia"/>
              </a:rPr>
              <a:t>Gr</a:t>
            </a:r>
            <a:r>
              <a:rPr lang="pl-PL" sz="1882" b="1" spc="-16" dirty="0" err="1">
                <a:latin typeface="Georgia"/>
                <a:cs typeface="Georgia"/>
              </a:rPr>
              <a:t>upa</a:t>
            </a:r>
            <a:r>
              <a:rPr sz="1882" b="1" spc="47" dirty="0">
                <a:latin typeface="Georgia"/>
                <a:cs typeface="Georgia"/>
              </a:rPr>
              <a:t> </a:t>
            </a:r>
            <a:r>
              <a:rPr sz="1882" b="1" spc="-78" dirty="0">
                <a:latin typeface="Georgia"/>
                <a:cs typeface="Georgia"/>
              </a:rPr>
              <a:t>:</a:t>
            </a:r>
            <a:r>
              <a:rPr lang="pl-PL" sz="1882" b="1" spc="-78" dirty="0">
                <a:latin typeface="Georgia"/>
                <a:cs typeface="Georgia"/>
              </a:rPr>
              <a:t> 5</a:t>
            </a:r>
          </a:p>
          <a:p>
            <a:pPr marL="150405" algn="ctr">
              <a:spcBef>
                <a:spcPts val="471"/>
              </a:spcBef>
            </a:pPr>
            <a:r>
              <a:rPr lang="pl-PL" sz="2800" b="1" i="1" spc="-78" dirty="0">
                <a:latin typeface="Georgia" panose="02040502050405020303" pitchFamily="18" charset="0"/>
                <a:cs typeface="Georgia"/>
              </a:rPr>
              <a:t>Nieruchomość w siodle  </a:t>
            </a:r>
          </a:p>
          <a:p>
            <a:pPr marL="150405">
              <a:spcBef>
                <a:spcPts val="471"/>
              </a:spcBef>
            </a:pPr>
            <a:endParaRPr lang="pl-PL" sz="1882" b="1" spc="-78" dirty="0">
              <a:latin typeface="Georgia"/>
              <a:cs typeface="Georg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52039" y="1114345"/>
            <a:ext cx="1170279" cy="1354411"/>
            <a:chOff x="513397" y="703897"/>
            <a:chExt cx="1115695" cy="1206500"/>
          </a:xfrm>
        </p:grpSpPr>
        <p:sp>
          <p:nvSpPr>
            <p:cNvPr id="19" name="object 19"/>
            <p:cNvSpPr/>
            <p:nvPr/>
          </p:nvSpPr>
          <p:spPr>
            <a:xfrm>
              <a:off x="594359" y="7848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4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0" name="object 20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1" name="object 21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0" y="1125220"/>
                  </a:moveTo>
                  <a:lnTo>
                    <a:pt x="1034415" y="1125220"/>
                  </a:lnTo>
                  <a:lnTo>
                    <a:pt x="1034415" y="0"/>
                  </a:lnTo>
                  <a:lnTo>
                    <a:pt x="0" y="0"/>
                  </a:lnTo>
                  <a:lnTo>
                    <a:pt x="0" y="11252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044" y="758824"/>
              <a:ext cx="923925" cy="114744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819376" y="5197288"/>
            <a:ext cx="5178206" cy="366555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txBody>
          <a:bodyPr vert="horz" wrap="square" lIns="0" tIns="104588" rIns="0" bIns="0" rtlCol="0">
            <a:spAutoFit/>
          </a:bodyPr>
          <a:lstStyle/>
          <a:p>
            <a:pPr marL="150405"/>
            <a:r>
              <a:rPr lang="pl-PL" sz="2400" dirty="0">
                <a:latin typeface="Arial Black"/>
                <a:ea typeface="Arial Black"/>
                <a:cs typeface="Arial Black"/>
                <a:sym typeface="Arial Black"/>
              </a:rPr>
              <a:t>Sprzęt:</a:t>
            </a:r>
          </a:p>
          <a:p>
            <a:pPr marL="150405"/>
            <a:endParaRPr lang="pl-PL" sz="2400"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493306" indent="-342900">
              <a:lnSpc>
                <a:spcPts val="2220"/>
              </a:lnSpc>
              <a:buFont typeface="Wingdings" panose="05000000000000000000" pitchFamily="2" charset="2"/>
              <a:buChar char="q"/>
              <a:tabLst>
                <a:tab pos="287862" algn="l"/>
              </a:tabLst>
            </a:pPr>
            <a:r>
              <a:rPr lang="pl-PL" sz="2400" dirty="0">
                <a:latin typeface="Arial"/>
                <a:cs typeface="Arial"/>
              </a:rPr>
              <a:t>1</a:t>
            </a:r>
            <a:r>
              <a:rPr lang="pl-PL" sz="2400" spc="-24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czerwona chorągiewka</a:t>
            </a:r>
          </a:p>
          <a:p>
            <a:pPr marL="493305" indent="-342900">
              <a:lnSpc>
                <a:spcPts val="2220"/>
              </a:lnSpc>
              <a:buFont typeface="Wingdings" panose="05000000000000000000" pitchFamily="2" charset="2"/>
              <a:buChar char="q"/>
              <a:tabLst>
                <a:tab pos="295830" algn="l"/>
              </a:tabLst>
            </a:pPr>
            <a:r>
              <a:rPr lang="pl-PL" sz="2400" dirty="0">
                <a:latin typeface="Arial"/>
                <a:cs typeface="Arial"/>
              </a:rPr>
              <a:t>1</a:t>
            </a:r>
            <a:r>
              <a:rPr lang="pl-PL" sz="2400" spc="-16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biała chorągiewka</a:t>
            </a:r>
          </a:p>
          <a:p>
            <a:pPr marL="150405" marR="637479">
              <a:lnSpc>
                <a:spcPts val="2165"/>
              </a:lnSpc>
              <a:spcBef>
                <a:spcPts val="204"/>
              </a:spcBef>
            </a:pPr>
            <a:r>
              <a:rPr lang="pl-PL" sz="2400" dirty="0">
                <a:latin typeface="Arial"/>
                <a:cs typeface="Arial"/>
              </a:rPr>
              <a:t>Chorągiewki oznaczają wejście do okręgu i są styczne z linią </a:t>
            </a:r>
          </a:p>
          <a:p>
            <a:pPr marL="493305" indent="-342900">
              <a:lnSpc>
                <a:spcPts val="2212"/>
              </a:lnSpc>
              <a:spcBef>
                <a:spcPts val="2016"/>
              </a:spcBef>
              <a:buFont typeface="Wingdings" panose="05000000000000000000" pitchFamily="2" charset="2"/>
              <a:buChar char="q"/>
              <a:tabLst>
                <a:tab pos="295830" algn="l"/>
              </a:tabLst>
            </a:pPr>
            <a:r>
              <a:rPr lang="pl-PL" sz="2400" dirty="0">
                <a:latin typeface="Arial"/>
                <a:cs typeface="Arial"/>
              </a:rPr>
              <a:t>numer</a:t>
            </a:r>
          </a:p>
          <a:p>
            <a:pPr marL="493305" indent="-342900">
              <a:lnSpc>
                <a:spcPts val="2165"/>
              </a:lnSpc>
              <a:buFont typeface="Wingdings" panose="05000000000000000000" pitchFamily="2" charset="2"/>
              <a:buChar char="q"/>
              <a:tabLst>
                <a:tab pos="295830" algn="l"/>
              </a:tabLst>
            </a:pPr>
            <a:r>
              <a:rPr lang="pl-PL" sz="2400" dirty="0">
                <a:latin typeface="Arial"/>
                <a:cs typeface="Arial"/>
              </a:rPr>
              <a:t>2 </a:t>
            </a:r>
            <a:r>
              <a:rPr lang="pl-PL" sz="2400" spc="-16" dirty="0">
                <a:latin typeface="Arial"/>
                <a:cs typeface="Arial"/>
              </a:rPr>
              <a:t>stopery</a:t>
            </a:r>
            <a:endParaRPr lang="pl-PL" sz="2400" dirty="0">
              <a:latin typeface="Arial"/>
              <a:cs typeface="Arial"/>
            </a:endParaRPr>
          </a:p>
          <a:p>
            <a:pPr marL="493305" indent="-342900">
              <a:lnSpc>
                <a:spcPts val="2212"/>
              </a:lnSpc>
              <a:buFont typeface="Wingdings" panose="05000000000000000000" pitchFamily="2" charset="2"/>
              <a:buChar char="q"/>
              <a:tabLst>
                <a:tab pos="295830" algn="l"/>
              </a:tabLst>
            </a:pPr>
            <a:r>
              <a:rPr lang="pl-PL" sz="2400" dirty="0">
                <a:latin typeface="Arial"/>
                <a:cs typeface="Arial"/>
              </a:rPr>
              <a:t>do oznaczenia koła: piasek, kreda itp..</a:t>
            </a:r>
          </a:p>
          <a:p>
            <a:pPr marL="493305" indent="-342900">
              <a:lnSpc>
                <a:spcPts val="2212"/>
              </a:lnSpc>
              <a:buFont typeface="Wingdings" panose="05000000000000000000" pitchFamily="2" charset="2"/>
              <a:buChar char="q"/>
              <a:tabLst>
                <a:tab pos="295830" algn="l"/>
              </a:tabLst>
            </a:pPr>
            <a:endParaRPr lang="pl-PL" sz="2400" dirty="0">
              <a:latin typeface="Arial"/>
              <a:cs typeface="Arial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4314709" y="2750832"/>
          <a:ext cx="2948535" cy="18723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8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59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Wysokość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5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Max. 0,5 m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037464"/>
                  </a:ext>
                </a:extLst>
              </a:tr>
              <a:tr h="467590">
                <a:tc>
                  <a:txBody>
                    <a:bodyPr/>
                    <a:lstStyle/>
                    <a:p>
                      <a:pPr marL="185420" marR="179070" indent="59055" algn="ctr">
                        <a:lnSpc>
                          <a:spcPts val="1150"/>
                        </a:lnSpc>
                        <a:spcBef>
                          <a:spcPts val="59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175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0,5-0,7 m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6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pl-PL" sz="1600" dirty="0">
                          <a:latin typeface="Times New Roman"/>
                          <a:cs typeface="Times New Roman"/>
                        </a:rPr>
                        <a:t>***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0,7-0,9 m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211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841665"/>
                  </a:ext>
                </a:extLst>
              </a:tr>
            </a:tbl>
          </a:graphicData>
        </a:graphic>
      </p:graphicFrame>
      <p:sp>
        <p:nvSpPr>
          <p:cNvPr id="32" name="object 32"/>
          <p:cNvSpPr txBox="1"/>
          <p:nvPr/>
        </p:nvSpPr>
        <p:spPr>
          <a:xfrm>
            <a:off x="605878" y="10804937"/>
            <a:ext cx="10980242" cy="922676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8573" rIns="0" bIns="0" rtlCol="0">
            <a:spAutoFit/>
          </a:bodyPr>
          <a:lstStyle/>
          <a:p>
            <a:pPr marL="996" algn="ctr">
              <a:spcBef>
                <a:spcPts val="863"/>
              </a:spcBef>
            </a:pPr>
            <a:r>
              <a:rPr lang="pl-PL" sz="2800" dirty="0">
                <a:solidFill>
                  <a:srgbClr val="17365D"/>
                </a:solidFill>
                <a:latin typeface="Arial Black"/>
                <a:cs typeface="Arial Black"/>
              </a:rPr>
              <a:t>Cel: Nieruchomość w siodle</a:t>
            </a:r>
            <a:endParaRPr lang="pl-PL" sz="2800" dirty="0">
              <a:latin typeface="Arial Black"/>
              <a:cs typeface="Arial Black"/>
            </a:endParaRPr>
          </a:p>
          <a:p>
            <a:pPr marL="692262">
              <a:spcBef>
                <a:spcPts val="125"/>
              </a:spcBef>
            </a:pPr>
            <a:r>
              <a:rPr lang="pl-PL" sz="2400" dirty="0">
                <a:latin typeface="Arial"/>
                <a:cs typeface="Arial"/>
              </a:rPr>
              <a:t>Koń musi przebywać w kole 10 sekund z wodzami luźno położonymi na szyi</a:t>
            </a:r>
            <a:endParaRPr lang="pl-PL" sz="2400" dirty="0">
              <a:solidFill>
                <a:srgbClr val="17365D"/>
              </a:solidFill>
              <a:latin typeface="Arial Black"/>
              <a:cs typeface="Arial Black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573049" y="1556991"/>
            <a:ext cx="4007223" cy="3191434"/>
            <a:chOff x="4814570" y="824864"/>
            <a:chExt cx="2554605" cy="2034539"/>
          </a:xfrm>
        </p:grpSpPr>
        <p:sp>
          <p:nvSpPr>
            <p:cNvPr id="35" name="object 35"/>
            <p:cNvSpPr/>
            <p:nvPr/>
          </p:nvSpPr>
          <p:spPr>
            <a:xfrm>
              <a:off x="4890770" y="9010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6" name="object 36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7" name="object 37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0" y="1958339"/>
                  </a:moveTo>
                  <a:lnTo>
                    <a:pt x="2478404" y="1958339"/>
                  </a:lnTo>
                  <a:lnTo>
                    <a:pt x="2478404" y="0"/>
                  </a:lnTo>
                  <a:lnTo>
                    <a:pt x="0" y="0"/>
                  </a:lnTo>
                  <a:lnTo>
                    <a:pt x="0" y="195833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</p:grpSp>
      <p:pic>
        <p:nvPicPr>
          <p:cNvPr id="7" name="Obraz 6">
            <a:extLst>
              <a:ext uri="{FF2B5EF4-FFF2-40B4-BE49-F238E27FC236}">
                <a16:creationId xmlns:a16="http://schemas.microsoft.com/office/drawing/2014/main" id="{B157F88A-7E5C-0405-BFD1-A428B461A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78" y="1269218"/>
            <a:ext cx="1047750" cy="1047750"/>
          </a:xfrm>
          <a:prstGeom prst="rect">
            <a:avLst/>
          </a:prstGeom>
        </p:spPr>
      </p:pic>
      <p:sp>
        <p:nvSpPr>
          <p:cNvPr id="33" name="object 26">
            <a:extLst>
              <a:ext uri="{FF2B5EF4-FFF2-40B4-BE49-F238E27FC236}">
                <a16:creationId xmlns:a16="http://schemas.microsoft.com/office/drawing/2014/main" id="{8D46B11A-F125-B600-F6F8-DAEE3F991EDF}"/>
              </a:ext>
            </a:extLst>
          </p:cNvPr>
          <p:cNvSpPr txBox="1"/>
          <p:nvPr/>
        </p:nvSpPr>
        <p:spPr>
          <a:xfrm>
            <a:off x="6095999" y="5248181"/>
            <a:ext cx="5484273" cy="536903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  <a:effectLst/>
        </p:spPr>
        <p:txBody>
          <a:bodyPr vert="horz" wrap="square" lIns="0" tIns="104588" rIns="0" bIns="0" rtlCol="0">
            <a:spAutoFit/>
          </a:bodyPr>
          <a:lstStyle/>
          <a:p>
            <a:pPr marL="152397">
              <a:spcBef>
                <a:spcPts val="824"/>
              </a:spcBef>
            </a:pPr>
            <a:r>
              <a:rPr lang="pl-PL" sz="2400" dirty="0">
                <a:latin typeface="Arial Black"/>
                <a:cs typeface="Arial Black"/>
              </a:rPr>
              <a:t>Właściwości:</a:t>
            </a:r>
          </a:p>
          <a:p>
            <a:pPr marL="297822" indent="-145425">
              <a:lnSpc>
                <a:spcPts val="2212"/>
              </a:lnSpc>
              <a:spcBef>
                <a:spcPts val="2259"/>
              </a:spcBef>
              <a:buChar char="-"/>
              <a:tabLst>
                <a:tab pos="297822" algn="l"/>
              </a:tabLst>
            </a:pPr>
            <a:r>
              <a:rPr lang="pl-PL" sz="2400" spc="-16" dirty="0">
                <a:latin typeface="Arial"/>
                <a:cs typeface="Arial"/>
              </a:rPr>
              <a:t>Jeździec wjeżdża na przeszkodę w siodle</a:t>
            </a:r>
            <a:endParaRPr lang="pl-PL" sz="2400" dirty="0">
              <a:latin typeface="Arial"/>
              <a:cs typeface="Arial"/>
            </a:endParaRPr>
          </a:p>
          <a:p>
            <a:pPr marL="152397" marR="298818" indent="145425">
              <a:lnSpc>
                <a:spcPts val="2165"/>
              </a:lnSpc>
              <a:spcBef>
                <a:spcPts val="102"/>
              </a:spcBef>
              <a:buChar char="-"/>
              <a:tabLst>
                <a:tab pos="297822" algn="l"/>
              </a:tabLst>
            </a:pPr>
            <a:r>
              <a:rPr lang="pl-PL" sz="2400" dirty="0">
                <a:latin typeface="Arial"/>
                <a:cs typeface="Arial"/>
              </a:rPr>
              <a:t>Od momentu gdy pierwsze kopyto przekroczy linię koła rozpoczyna się pierwszy pomiar</a:t>
            </a:r>
          </a:p>
          <a:p>
            <a:pPr marL="152397" marR="298818" indent="145425">
              <a:lnSpc>
                <a:spcPts val="2165"/>
              </a:lnSpc>
              <a:spcBef>
                <a:spcPts val="102"/>
              </a:spcBef>
              <a:buChar char="-"/>
              <a:tabLst>
                <a:tab pos="297822" algn="l"/>
              </a:tabLst>
            </a:pPr>
            <a:r>
              <a:rPr lang="pl-PL" sz="2400" dirty="0">
                <a:latin typeface="Arial"/>
                <a:cs typeface="Arial"/>
              </a:rPr>
              <a:t>Jeździec nie może zostać ukarany za krążenie w celu ustawienia konia.</a:t>
            </a:r>
          </a:p>
          <a:p>
            <a:pPr marL="152397" marR="298818" indent="145425">
              <a:lnSpc>
                <a:spcPts val="2165"/>
              </a:lnSpc>
              <a:spcBef>
                <a:spcPts val="102"/>
              </a:spcBef>
              <a:buChar char="-"/>
              <a:tabLst>
                <a:tab pos="297822" algn="l"/>
              </a:tabLst>
            </a:pPr>
            <a:r>
              <a:rPr lang="pl-PL" sz="2400" dirty="0">
                <a:latin typeface="Arial"/>
                <a:cs typeface="Arial"/>
              </a:rPr>
              <a:t>Drugi stoper włącza się w momencie gdy jeździec pozostawi luźno wodze na szyi konia</a:t>
            </a:r>
          </a:p>
          <a:p>
            <a:pPr marL="152397" marR="298818" indent="145425">
              <a:lnSpc>
                <a:spcPts val="2165"/>
              </a:lnSpc>
              <a:spcBef>
                <a:spcPts val="102"/>
              </a:spcBef>
              <a:buChar char="-"/>
              <a:tabLst>
                <a:tab pos="297822" algn="l"/>
              </a:tabLst>
            </a:pPr>
            <a:r>
              <a:rPr lang="pl-PL" sz="2400" dirty="0" err="1">
                <a:latin typeface="Arial"/>
                <a:cs typeface="Arial"/>
              </a:rPr>
              <a:t>Uwiąz</a:t>
            </a:r>
            <a:r>
              <a:rPr lang="pl-PL" sz="2400" dirty="0">
                <a:latin typeface="Arial"/>
                <a:cs typeface="Arial"/>
              </a:rPr>
              <a:t> musi być przypięty do konia</a:t>
            </a:r>
          </a:p>
          <a:p>
            <a:pPr marL="152397" marR="298818" indent="145425">
              <a:lnSpc>
                <a:spcPts val="2165"/>
              </a:lnSpc>
              <a:spcBef>
                <a:spcPts val="102"/>
              </a:spcBef>
              <a:buChar char="-"/>
              <a:tabLst>
                <a:tab pos="297822" algn="l"/>
              </a:tabLst>
            </a:pPr>
            <a:r>
              <a:rPr lang="pl-PL" sz="2400" dirty="0">
                <a:latin typeface="Arial"/>
                <a:cs typeface="Arial"/>
              </a:rPr>
              <a:t>Czas jest zatrzymany gdy jeździec chwyci wodze lub gdy kopyto konia stanie poza kołem</a:t>
            </a:r>
          </a:p>
          <a:p>
            <a:pPr marL="152397" marR="298818" indent="145425">
              <a:lnSpc>
                <a:spcPts val="2165"/>
              </a:lnSpc>
              <a:spcBef>
                <a:spcPts val="102"/>
              </a:spcBef>
              <a:buChar char="-"/>
              <a:tabLst>
                <a:tab pos="297822" algn="l"/>
              </a:tabLst>
            </a:pPr>
            <a:r>
              <a:rPr lang="pl-PL" sz="2400" dirty="0">
                <a:latin typeface="Arial"/>
                <a:cs typeface="Arial"/>
              </a:rPr>
              <a:t>Dozwolone jest posłużenie się głosem</a:t>
            </a:r>
            <a:endParaRPr lang="pl-PL" sz="2400" dirty="0">
              <a:latin typeface="Arial Black"/>
              <a:cs typeface="Arial Black"/>
            </a:endParaRPr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0A4BBB45-CB76-F814-6B5A-D68BB91F3758}"/>
              </a:ext>
            </a:extLst>
          </p:cNvPr>
          <p:cNvSpPr txBox="1"/>
          <p:nvPr/>
        </p:nvSpPr>
        <p:spPr>
          <a:xfrm>
            <a:off x="978052" y="12331835"/>
            <a:ext cx="5019530" cy="1132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152397">
              <a:spcBef>
                <a:spcPts val="1867"/>
              </a:spcBef>
            </a:pPr>
            <a:r>
              <a:rPr lang="pl-PL" sz="1882" b="1" dirty="0">
                <a:latin typeface="Arial"/>
                <a:cs typeface="Arial"/>
              </a:rPr>
              <a:t>Przed przeszkodą </a:t>
            </a:r>
          </a:p>
          <a:p>
            <a:pPr marL="152397">
              <a:spcBef>
                <a:spcPts val="1867"/>
              </a:spcBef>
            </a:pPr>
            <a:r>
              <a:rPr lang="pl-PL" sz="1882" b="1" dirty="0">
                <a:solidFill>
                  <a:srgbClr val="000000"/>
                </a:solidFill>
                <a:latin typeface="Arial"/>
                <a:cs typeface="Arial"/>
              </a:rPr>
              <a:t>- </a:t>
            </a:r>
            <a:r>
              <a:rPr lang="pl-PL" sz="1882" dirty="0">
                <a:solidFill>
                  <a:srgbClr val="000000"/>
                </a:solidFill>
                <a:latin typeface="Arial" panose="020B0604020202020204" pitchFamily="34" charset="0"/>
              </a:rPr>
              <a:t>wolta, wyłamanie, cofnięcie, odmowa, błąd trasy</a:t>
            </a:r>
            <a:endParaRPr lang="pl-PL" sz="1882" dirty="0"/>
          </a:p>
        </p:txBody>
      </p:sp>
      <p:pic>
        <p:nvPicPr>
          <p:cNvPr id="43" name="Obraz 42">
            <a:extLst>
              <a:ext uri="{FF2B5EF4-FFF2-40B4-BE49-F238E27FC236}">
                <a16:creationId xmlns:a16="http://schemas.microsoft.com/office/drawing/2014/main" id="{66D1166C-938B-E138-A607-EB1AB528F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072" y="1159209"/>
            <a:ext cx="3984977" cy="1463855"/>
          </a:xfrm>
          <a:prstGeom prst="rect">
            <a:avLst/>
          </a:prstGeom>
        </p:spPr>
      </p:pic>
      <p:grpSp>
        <p:nvGrpSpPr>
          <p:cNvPr id="3" name="object 35">
            <a:extLst>
              <a:ext uri="{FF2B5EF4-FFF2-40B4-BE49-F238E27FC236}">
                <a16:creationId xmlns:a16="http://schemas.microsoft.com/office/drawing/2014/main" id="{F666F4AF-FC0F-BE1B-8CC3-95995C621B55}"/>
              </a:ext>
            </a:extLst>
          </p:cNvPr>
          <p:cNvGrpSpPr/>
          <p:nvPr/>
        </p:nvGrpSpPr>
        <p:grpSpPr>
          <a:xfrm>
            <a:off x="7565080" y="1464640"/>
            <a:ext cx="4015192" cy="3404596"/>
            <a:chOff x="4838382" y="966787"/>
            <a:chExt cx="2559685" cy="2170430"/>
          </a:xfrm>
        </p:grpSpPr>
        <p:sp>
          <p:nvSpPr>
            <p:cNvPr id="4" name="object 36">
              <a:extLst>
                <a:ext uri="{FF2B5EF4-FFF2-40B4-BE49-F238E27FC236}">
                  <a16:creationId xmlns:a16="http://schemas.microsoft.com/office/drawing/2014/main" id="{2859B318-AC59-8EE3-9CC2-C2F40C3B7AB1}"/>
                </a:ext>
              </a:extLst>
            </p:cNvPr>
            <p:cNvSpPr/>
            <p:nvPr/>
          </p:nvSpPr>
          <p:spPr>
            <a:xfrm>
              <a:off x="4919345" y="1047750"/>
              <a:ext cx="2478405" cy="2089150"/>
            </a:xfrm>
            <a:custGeom>
              <a:avLst/>
              <a:gdLst/>
              <a:ahLst/>
              <a:cxnLst/>
              <a:rect l="l" t="t" r="r" b="b"/>
              <a:pathLst>
                <a:path w="2478404" h="2089150">
                  <a:moveTo>
                    <a:pt x="2478404" y="0"/>
                  </a:moveTo>
                  <a:lnTo>
                    <a:pt x="0" y="0"/>
                  </a:lnTo>
                  <a:lnTo>
                    <a:pt x="0" y="2089150"/>
                  </a:lnTo>
                  <a:lnTo>
                    <a:pt x="2478404" y="2089150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5" name="object 37">
              <a:extLst>
                <a:ext uri="{FF2B5EF4-FFF2-40B4-BE49-F238E27FC236}">
                  <a16:creationId xmlns:a16="http://schemas.microsoft.com/office/drawing/2014/main" id="{5494C051-5A01-FE98-EFDF-0157F5D64CDA}"/>
                </a:ext>
              </a:extLst>
            </p:cNvPr>
            <p:cNvSpPr/>
            <p:nvPr/>
          </p:nvSpPr>
          <p:spPr>
            <a:xfrm>
              <a:off x="4843145" y="971550"/>
              <a:ext cx="2478405" cy="2089150"/>
            </a:xfrm>
            <a:custGeom>
              <a:avLst/>
              <a:gdLst/>
              <a:ahLst/>
              <a:cxnLst/>
              <a:rect l="l" t="t" r="r" b="b"/>
              <a:pathLst>
                <a:path w="2478404" h="2089150">
                  <a:moveTo>
                    <a:pt x="2478404" y="0"/>
                  </a:moveTo>
                  <a:lnTo>
                    <a:pt x="0" y="0"/>
                  </a:lnTo>
                  <a:lnTo>
                    <a:pt x="0" y="2089150"/>
                  </a:lnTo>
                  <a:lnTo>
                    <a:pt x="2478404" y="2089150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9" name="object 38">
              <a:extLst>
                <a:ext uri="{FF2B5EF4-FFF2-40B4-BE49-F238E27FC236}">
                  <a16:creationId xmlns:a16="http://schemas.microsoft.com/office/drawing/2014/main" id="{5744560A-00AD-6A20-A7C2-33FF9435359B}"/>
                </a:ext>
              </a:extLst>
            </p:cNvPr>
            <p:cNvSpPr/>
            <p:nvPr/>
          </p:nvSpPr>
          <p:spPr>
            <a:xfrm>
              <a:off x="4843145" y="971550"/>
              <a:ext cx="2478405" cy="2089150"/>
            </a:xfrm>
            <a:custGeom>
              <a:avLst/>
              <a:gdLst/>
              <a:ahLst/>
              <a:cxnLst/>
              <a:rect l="l" t="t" r="r" b="b"/>
              <a:pathLst>
                <a:path w="2478404" h="2089150">
                  <a:moveTo>
                    <a:pt x="0" y="2089150"/>
                  </a:moveTo>
                  <a:lnTo>
                    <a:pt x="2478404" y="2089150"/>
                  </a:lnTo>
                  <a:lnTo>
                    <a:pt x="2478404" y="0"/>
                  </a:lnTo>
                  <a:lnTo>
                    <a:pt x="0" y="0"/>
                  </a:lnTo>
                  <a:lnTo>
                    <a:pt x="0" y="20891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pic>
          <p:nvPicPr>
            <p:cNvPr id="10" name="object 39">
              <a:extLst>
                <a:ext uri="{FF2B5EF4-FFF2-40B4-BE49-F238E27FC236}">
                  <a16:creationId xmlns:a16="http://schemas.microsoft.com/office/drawing/2014/main" id="{7A80DAE2-6A17-4FE4-ECC4-62F50FD8437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9030" y="1138554"/>
              <a:ext cx="2286000" cy="18103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8368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3486" y="10643497"/>
            <a:ext cx="4196279" cy="389448"/>
          </a:xfrm>
          <a:prstGeom prst="rect">
            <a:avLst/>
          </a:prstGeom>
        </p:spPr>
        <p:txBody>
          <a:bodyPr vert="horz" wrap="square" lIns="0" tIns="19922" rIns="0" bIns="0" rtlCol="0">
            <a:spAutoFit/>
          </a:bodyPr>
          <a:lstStyle/>
          <a:p>
            <a:pPr marL="19921">
              <a:spcBef>
                <a:spcPts val="157"/>
              </a:spcBef>
            </a:pP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Błędy za efektywność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3486" y="12213015"/>
            <a:ext cx="4938755" cy="11742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Podczas przeszkody:</a:t>
            </a:r>
          </a:p>
          <a:p>
            <a:pPr marL="19922">
              <a:lnSpc>
                <a:spcPts val="2165"/>
              </a:lnSpc>
              <a:tabLst>
                <a:tab pos="233078" algn="l"/>
              </a:tabLst>
            </a:pPr>
            <a:r>
              <a:rPr lang="pl-PL" sz="1882" dirty="0">
                <a:latin typeface="Arial"/>
                <a:cs typeface="Arial"/>
              </a:rPr>
              <a:t>- Przerwanie ruchu naprzód, zmiana chodu</a:t>
            </a:r>
          </a:p>
          <a:p>
            <a:pPr marL="19922">
              <a:lnSpc>
                <a:spcPts val="2165"/>
              </a:lnSpc>
              <a:tabLst>
                <a:tab pos="233078" algn="l"/>
              </a:tabLst>
            </a:pPr>
            <a:r>
              <a:rPr lang="pl-PL" sz="1882" dirty="0">
                <a:latin typeface="Arial"/>
                <a:cs typeface="Arial"/>
              </a:rPr>
              <a:t>- Dotknięcie tyczki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  <a:endParaRPr sz="1882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4718" y="13373311"/>
            <a:ext cx="4947522" cy="1513906"/>
          </a:xfrm>
          <a:prstGeom prst="rect">
            <a:avLst/>
          </a:prstGeom>
          <a:solidFill>
            <a:srgbClr val="FFE499"/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Niebezpieczne sytuacje:</a:t>
            </a:r>
          </a:p>
          <a:p>
            <a:pPr marL="27890">
              <a:spcBef>
                <a:spcPts val="188"/>
              </a:spcBef>
            </a:pPr>
            <a:endParaRPr lang="pl-PL" sz="1882" dirty="0">
              <a:solidFill>
                <a:srgbClr val="805F00"/>
              </a:solidFill>
              <a:latin typeface="Arial Black"/>
              <a:cs typeface="Arial Black"/>
            </a:endParaRPr>
          </a:p>
          <a:p>
            <a:pPr marL="241047" indent="-213157">
              <a:lnSpc>
                <a:spcPts val="2212"/>
              </a:lnSpc>
              <a:spcBef>
                <a:spcPts val="94"/>
              </a:spcBef>
              <a:buChar char="-"/>
              <a:tabLst>
                <a:tab pos="241047" algn="l"/>
              </a:tabLst>
            </a:pPr>
            <a:r>
              <a:rPr lang="pl-PL" sz="1882" dirty="0">
                <a:latin typeface="Arial"/>
                <a:cs typeface="Arial"/>
              </a:rPr>
              <a:t>Koń uderza w przeszkodę </a:t>
            </a:r>
          </a:p>
          <a:p>
            <a:pPr marL="241047" indent="-213157">
              <a:lnSpc>
                <a:spcPts val="2212"/>
              </a:lnSpc>
              <a:spcBef>
                <a:spcPts val="94"/>
              </a:spcBef>
              <a:buChar char="-"/>
              <a:tabLst>
                <a:tab pos="241047" algn="l"/>
              </a:tabLst>
            </a:pPr>
            <a:r>
              <a:rPr lang="pl-PL" sz="1882" dirty="0">
                <a:latin typeface="Arial"/>
                <a:cs typeface="Arial"/>
              </a:rPr>
              <a:t>Utrata równowagi jeźdźca</a:t>
            </a:r>
          </a:p>
          <a:p>
            <a:pPr marL="241047" indent="-213157">
              <a:lnSpc>
                <a:spcPts val="2212"/>
              </a:lnSpc>
              <a:spcBef>
                <a:spcPts val="94"/>
              </a:spcBef>
              <a:buChar char="-"/>
              <a:tabLst>
                <a:tab pos="241047" algn="l"/>
              </a:tabLst>
            </a:pPr>
            <a:endParaRPr lang="pl-PL" sz="1882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57975" y="10639512"/>
            <a:ext cx="4909671" cy="41611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2400" dirty="0">
                <a:solidFill>
                  <a:srgbClr val="385522"/>
                </a:solidFill>
                <a:latin typeface="Arial Black"/>
                <a:cs typeface="Arial Black"/>
              </a:rPr>
              <a:t>Ocena stylu:</a:t>
            </a:r>
          </a:p>
          <a:p>
            <a:pPr marL="27890">
              <a:lnSpc>
                <a:spcPts val="2212"/>
              </a:lnSpc>
              <a:spcBef>
                <a:spcPts val="8"/>
              </a:spcBef>
            </a:pPr>
            <a:r>
              <a:rPr lang="pl-PL" sz="2400" b="1" dirty="0">
                <a:latin typeface="Arial"/>
                <a:cs typeface="Arial"/>
              </a:rPr>
              <a:t>Wymagany chód</a:t>
            </a:r>
          </a:p>
          <a:p>
            <a:pPr marL="27890">
              <a:lnSpc>
                <a:spcPts val="2212"/>
              </a:lnSpc>
              <a:spcBef>
                <a:spcPts val="8"/>
              </a:spcBef>
            </a:pPr>
            <a:endParaRPr lang="pl-PL" sz="3200" dirty="0">
              <a:latin typeface="Arial"/>
              <a:cs typeface="Arial"/>
            </a:endParaRPr>
          </a:p>
          <a:p>
            <a:pPr marL="241047" indent="-213157">
              <a:buChar char="-"/>
              <a:tabLst>
                <a:tab pos="241047" algn="l"/>
              </a:tabLst>
            </a:pPr>
            <a:r>
              <a:rPr lang="pl-PL" sz="2400" spc="-16" dirty="0">
                <a:latin typeface="Arial"/>
                <a:cs typeface="Arial"/>
              </a:rPr>
              <a:t>Galop</a:t>
            </a:r>
            <a:endParaRPr lang="pl-PL" sz="2400" dirty="0">
              <a:latin typeface="Arial"/>
              <a:cs typeface="Arial"/>
            </a:endParaRPr>
          </a:p>
          <a:p>
            <a:pPr marL="241047" indent="-213157">
              <a:buChar char="-"/>
              <a:tabLst>
                <a:tab pos="241047" algn="l"/>
              </a:tabLst>
            </a:pPr>
            <a:r>
              <a:rPr lang="pl-PL" sz="2400" spc="-31" dirty="0">
                <a:latin typeface="Arial"/>
                <a:cs typeface="Arial"/>
              </a:rPr>
              <a:t>Kłus</a:t>
            </a:r>
          </a:p>
          <a:p>
            <a:pPr marL="241047" indent="-213157">
              <a:buChar char="-"/>
              <a:tabLst>
                <a:tab pos="241047" algn="l"/>
              </a:tabLst>
            </a:pPr>
            <a:r>
              <a:rPr lang="pl-PL" sz="2400" spc="-31" dirty="0">
                <a:latin typeface="Arial"/>
                <a:cs typeface="Arial"/>
              </a:rPr>
              <a:t>Stęp tylko w zawodach *</a:t>
            </a:r>
          </a:p>
          <a:p>
            <a:pPr marL="27890">
              <a:lnSpc>
                <a:spcPts val="2212"/>
              </a:lnSpc>
              <a:tabLst>
                <a:tab pos="241047" algn="l"/>
              </a:tabLst>
            </a:pPr>
            <a:endParaRPr lang="pl-PL" sz="2400" dirty="0">
              <a:latin typeface="Arial"/>
              <a:cs typeface="Arial"/>
            </a:endParaRPr>
          </a:p>
          <a:p>
            <a:pPr marL="45311" marR="429666" algn="ctr">
              <a:lnSpc>
                <a:spcPct val="95500"/>
              </a:lnSpc>
            </a:pPr>
            <a:r>
              <a:rPr lang="pl-PL" sz="2400" i="1" dirty="0">
                <a:latin typeface="Arial"/>
                <a:cs typeface="Arial"/>
              </a:rPr>
              <a:t>W przypadku zmiany chodu:</a:t>
            </a:r>
            <a:r>
              <a:rPr lang="pl-PL" sz="2400" i="1" spc="-13" dirty="0">
                <a:latin typeface="Arial"/>
                <a:cs typeface="Arial"/>
              </a:rPr>
              <a:t> w punktacji uwzględnia się chód niższy. </a:t>
            </a:r>
            <a:r>
              <a:rPr lang="pl-PL" sz="2400" i="1" dirty="0">
                <a:latin typeface="Arial"/>
                <a:cs typeface="Arial"/>
              </a:rPr>
              <a:t>powrót do początkowego chodu nie jest oceniane.</a:t>
            </a:r>
            <a:endParaRPr lang="pl-PL" sz="2400" dirty="0">
              <a:solidFill>
                <a:srgbClr val="385522"/>
              </a:solidFill>
              <a:latin typeface="Arial Black"/>
              <a:cs typeface="Arial Black"/>
            </a:endParaRPr>
          </a:p>
          <a:p>
            <a:pPr marL="27890">
              <a:spcBef>
                <a:spcPts val="188"/>
              </a:spcBef>
            </a:pPr>
            <a:endParaRPr lang="pl-PL" sz="2400" dirty="0">
              <a:solidFill>
                <a:srgbClr val="385522"/>
              </a:solidFill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2799" y="3263153"/>
            <a:ext cx="3156528" cy="1198737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9765" rIns="0" bIns="0" rtlCol="0">
            <a:spAutoFit/>
          </a:bodyPr>
          <a:lstStyle/>
          <a:p>
            <a:pPr marL="150405">
              <a:spcBef>
                <a:spcPts val="471"/>
              </a:spcBef>
            </a:pPr>
            <a:r>
              <a:rPr sz="1882" b="1" spc="-16" dirty="0">
                <a:latin typeface="Georgia"/>
                <a:cs typeface="Georgia"/>
              </a:rPr>
              <a:t>Gr</a:t>
            </a:r>
            <a:r>
              <a:rPr lang="pl-PL" sz="1882" b="1" spc="-16" dirty="0" err="1">
                <a:latin typeface="Georgia"/>
                <a:cs typeface="Georgia"/>
              </a:rPr>
              <a:t>upa</a:t>
            </a:r>
            <a:r>
              <a:rPr lang="pl-PL" sz="1882" b="1" spc="47" dirty="0">
                <a:latin typeface="Georgia"/>
                <a:cs typeface="Georgia"/>
              </a:rPr>
              <a:t>: 1</a:t>
            </a:r>
            <a:endParaRPr lang="pl-PL" sz="1882" b="1" spc="-78" dirty="0">
              <a:latin typeface="Georgia"/>
              <a:cs typeface="Georgia"/>
            </a:endParaRPr>
          </a:p>
          <a:p>
            <a:pPr marL="150405" algn="ctr">
              <a:spcBef>
                <a:spcPts val="471"/>
              </a:spcBef>
            </a:pPr>
            <a:r>
              <a:rPr lang="pl-PL" sz="2800" b="1" i="1" spc="-78" dirty="0">
                <a:latin typeface="Georgia" panose="02040502050405020303" pitchFamily="18" charset="0"/>
                <a:cs typeface="Georgia"/>
              </a:rPr>
              <a:t>Slalom</a:t>
            </a:r>
            <a:r>
              <a:rPr lang="pl-PL" sz="2800" b="1" i="1" spc="-78" dirty="0">
                <a:latin typeface="Book Antiqua" panose="02040602050305030304" pitchFamily="18" charset="0"/>
                <a:cs typeface="Georgia"/>
              </a:rPr>
              <a:t> </a:t>
            </a:r>
          </a:p>
          <a:p>
            <a:pPr marL="150405">
              <a:spcBef>
                <a:spcPts val="471"/>
              </a:spcBef>
            </a:pPr>
            <a:endParaRPr lang="pl-PL" sz="1882" b="1" spc="-78" dirty="0">
              <a:latin typeface="Georgia"/>
              <a:cs typeface="Georg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52039" y="1114345"/>
            <a:ext cx="1170279" cy="1354411"/>
            <a:chOff x="513397" y="703897"/>
            <a:chExt cx="1115695" cy="1206500"/>
          </a:xfrm>
        </p:grpSpPr>
        <p:sp>
          <p:nvSpPr>
            <p:cNvPr id="19" name="object 19"/>
            <p:cNvSpPr/>
            <p:nvPr/>
          </p:nvSpPr>
          <p:spPr>
            <a:xfrm>
              <a:off x="594359" y="7848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4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0" name="object 20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1" name="object 21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0" y="1125220"/>
                  </a:moveTo>
                  <a:lnTo>
                    <a:pt x="1034415" y="1125220"/>
                  </a:lnTo>
                  <a:lnTo>
                    <a:pt x="1034415" y="0"/>
                  </a:lnTo>
                  <a:lnTo>
                    <a:pt x="0" y="0"/>
                  </a:lnTo>
                  <a:lnTo>
                    <a:pt x="0" y="11252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044" y="758824"/>
              <a:ext cx="923925" cy="114744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819376" y="5197288"/>
            <a:ext cx="5178206" cy="320645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txBody>
          <a:bodyPr vert="horz" wrap="square" lIns="0" tIns="104588" rIns="0" bIns="0" rtlCol="0">
            <a:spAutoFit/>
          </a:bodyPr>
          <a:lstStyle/>
          <a:p>
            <a:pPr marL="150405"/>
            <a:r>
              <a:rPr lang="pl-PL" sz="2400" dirty="0">
                <a:latin typeface="Arial Black"/>
                <a:ea typeface="Arial Black"/>
                <a:cs typeface="Arial Black"/>
                <a:sym typeface="Arial Black"/>
              </a:rPr>
              <a:t>Sprzęt:</a:t>
            </a:r>
          </a:p>
          <a:p>
            <a:pPr marL="342900" indent="-342900">
              <a:spcBef>
                <a:spcPts val="94"/>
              </a:spcBef>
              <a:buFont typeface="Wingdings" panose="05000000000000000000" pitchFamily="2" charset="2"/>
              <a:buChar char="q"/>
            </a:pPr>
            <a:endParaRPr lang="pl-PL" sz="2400" b="1"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495298" indent="-342900">
              <a:lnSpc>
                <a:spcPts val="2212"/>
              </a:lnSpc>
              <a:buFont typeface="Wingdings" panose="05000000000000000000" pitchFamily="2" charset="2"/>
              <a:buChar char="q"/>
              <a:tabLst>
                <a:tab pos="436275" algn="l"/>
              </a:tabLst>
            </a:pPr>
            <a:r>
              <a:rPr lang="pl-PL" sz="2400" b="1" dirty="0">
                <a:latin typeface="Arial"/>
                <a:cs typeface="Arial"/>
              </a:rPr>
              <a:t>2</a:t>
            </a:r>
            <a:r>
              <a:rPr lang="pl-PL" sz="2400" b="1" spc="-16" dirty="0">
                <a:latin typeface="Arial"/>
                <a:cs typeface="Arial"/>
              </a:rPr>
              <a:t> </a:t>
            </a:r>
            <a:r>
              <a:rPr lang="pl-PL" sz="2400" b="1" dirty="0">
                <a:latin typeface="Arial"/>
                <a:cs typeface="Arial"/>
              </a:rPr>
              <a:t>czerwone chorągiewki</a:t>
            </a:r>
          </a:p>
          <a:p>
            <a:pPr marL="495298" indent="-342900">
              <a:lnSpc>
                <a:spcPts val="2165"/>
              </a:lnSpc>
              <a:buFont typeface="Wingdings" panose="05000000000000000000" pitchFamily="2" charset="2"/>
              <a:buChar char="q"/>
              <a:tabLst>
                <a:tab pos="436275" algn="l"/>
              </a:tabLst>
            </a:pPr>
            <a:r>
              <a:rPr lang="pl-PL" sz="2400" b="1" dirty="0">
                <a:latin typeface="Arial"/>
                <a:cs typeface="Arial"/>
              </a:rPr>
              <a:t>2</a:t>
            </a:r>
            <a:r>
              <a:rPr lang="pl-PL" sz="2400" b="1" spc="-24" dirty="0">
                <a:latin typeface="Arial"/>
                <a:cs typeface="Arial"/>
              </a:rPr>
              <a:t> </a:t>
            </a:r>
            <a:r>
              <a:rPr lang="pl-PL" sz="2400" b="1" dirty="0">
                <a:latin typeface="Arial"/>
                <a:cs typeface="Arial"/>
              </a:rPr>
              <a:t>białe chorągiewki</a:t>
            </a:r>
          </a:p>
          <a:p>
            <a:pPr marL="495298" indent="-342900">
              <a:lnSpc>
                <a:spcPts val="2165"/>
              </a:lnSpc>
              <a:buFont typeface="Wingdings" panose="05000000000000000000" pitchFamily="2" charset="2"/>
              <a:buChar char="q"/>
              <a:tabLst>
                <a:tab pos="436275" algn="l"/>
              </a:tabLst>
            </a:pPr>
            <a:r>
              <a:rPr lang="pl-PL" sz="2400" b="1" dirty="0">
                <a:latin typeface="Arial"/>
                <a:cs typeface="Arial"/>
              </a:rPr>
              <a:t>1 </a:t>
            </a:r>
            <a:r>
              <a:rPr lang="pl-PL" sz="2400" b="1" spc="-16" dirty="0">
                <a:latin typeface="Arial"/>
                <a:cs typeface="Arial"/>
              </a:rPr>
              <a:t>numer</a:t>
            </a:r>
            <a:endParaRPr lang="pl-PL" sz="2400" b="1" dirty="0">
              <a:latin typeface="Arial"/>
              <a:cs typeface="Arial"/>
            </a:endParaRPr>
          </a:p>
          <a:p>
            <a:pPr marL="495298" indent="-342900">
              <a:lnSpc>
                <a:spcPts val="2165"/>
              </a:lnSpc>
              <a:buFont typeface="Wingdings" panose="05000000000000000000" pitchFamily="2" charset="2"/>
              <a:buChar char="q"/>
              <a:tabLst>
                <a:tab pos="434283" algn="l"/>
              </a:tabLst>
            </a:pPr>
            <a:r>
              <a:rPr lang="pl-PL" sz="2400" b="1" dirty="0">
                <a:latin typeface="Arial"/>
                <a:cs typeface="Arial"/>
              </a:rPr>
              <a:t>6 </a:t>
            </a:r>
            <a:r>
              <a:rPr lang="pl-PL" sz="2400" b="1" spc="-16" dirty="0">
                <a:latin typeface="Arial"/>
                <a:cs typeface="Arial"/>
              </a:rPr>
              <a:t>tyczek</a:t>
            </a:r>
            <a:endParaRPr lang="pl-PL" sz="2400" b="1" dirty="0">
              <a:latin typeface="Arial"/>
              <a:cs typeface="Arial"/>
            </a:endParaRPr>
          </a:p>
          <a:p>
            <a:pPr marL="495297" indent="-342900">
              <a:lnSpc>
                <a:spcPts val="2212"/>
              </a:lnSpc>
              <a:buFont typeface="Wingdings" panose="05000000000000000000" pitchFamily="2" charset="2"/>
              <a:buChar char="q"/>
              <a:tabLst>
                <a:tab pos="432290" algn="l"/>
              </a:tabLst>
            </a:pPr>
            <a:r>
              <a:rPr lang="pl-PL" sz="2400" b="1" dirty="0">
                <a:latin typeface="Arial"/>
                <a:cs typeface="Arial"/>
              </a:rPr>
              <a:t>materiał do wyznaczenia strefy przeszkody</a:t>
            </a:r>
          </a:p>
          <a:p>
            <a:pPr marL="493306" indent="-342900">
              <a:lnSpc>
                <a:spcPct val="117499"/>
              </a:lnSpc>
              <a:buSzPts val="1200"/>
              <a:buFont typeface="Wingdings" panose="05000000000000000000" pitchFamily="2" charset="2"/>
              <a:buChar char="q"/>
            </a:pPr>
            <a:endParaRPr lang="pl-PL" sz="1882" b="1" dirty="0">
              <a:latin typeface="Arial Black"/>
              <a:cs typeface="Arial Black"/>
            </a:endParaRPr>
          </a:p>
          <a:p>
            <a:pPr marL="493306" indent="-342900">
              <a:lnSpc>
                <a:spcPct val="117499"/>
              </a:lnSpc>
              <a:buSzPts val="1200"/>
              <a:buFont typeface="Wingdings" panose="05000000000000000000" pitchFamily="2" charset="2"/>
              <a:buChar char="q"/>
            </a:pPr>
            <a:endParaRPr sz="1882" b="1" dirty="0">
              <a:latin typeface="Arial Black"/>
              <a:cs typeface="Arial Black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161113"/>
              </p:ext>
            </p:extLst>
          </p:nvPr>
        </p:nvGraphicFramePr>
        <p:xfrm>
          <a:off x="4314709" y="2750832"/>
          <a:ext cx="2948535" cy="19031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8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590">
                <a:tc gridSpan="2"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Odległość między tyczkami</a:t>
                      </a:r>
                    </a:p>
                  </a:txBody>
                  <a:tcPr marL="0" marR="0" marT="1902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5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m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31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037464"/>
                  </a:ext>
                </a:extLst>
              </a:tr>
              <a:tr h="467590">
                <a:tc>
                  <a:txBody>
                    <a:bodyPr/>
                    <a:lstStyle/>
                    <a:p>
                      <a:pPr marL="185420" marR="179070" indent="59055" algn="ctr">
                        <a:lnSpc>
                          <a:spcPts val="1150"/>
                        </a:lnSpc>
                        <a:spcBef>
                          <a:spcPts val="59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175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ou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6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m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21316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6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pl-PL" sz="1600" dirty="0">
                          <a:latin typeface="Times New Roman"/>
                          <a:cs typeface="Times New Roman"/>
                        </a:rPr>
                        <a:t>***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m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2061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841665"/>
                  </a:ext>
                </a:extLst>
              </a:tr>
            </a:tbl>
          </a:graphicData>
        </a:graphic>
      </p:graphicFrame>
      <p:sp>
        <p:nvSpPr>
          <p:cNvPr id="32" name="object 32"/>
          <p:cNvSpPr txBox="1"/>
          <p:nvPr/>
        </p:nvSpPr>
        <p:spPr>
          <a:xfrm>
            <a:off x="845147" y="8706312"/>
            <a:ext cx="10671984" cy="1292008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8573" rIns="0" bIns="0" rtlCol="0">
            <a:spAutoFit/>
          </a:bodyPr>
          <a:lstStyle/>
          <a:p>
            <a:pPr marL="4980" algn="ctr">
              <a:spcBef>
                <a:spcPts val="847"/>
              </a:spcBef>
            </a:pPr>
            <a:r>
              <a:rPr lang="pl-PL" sz="2800" dirty="0">
                <a:solidFill>
                  <a:srgbClr val="1F4E79"/>
                </a:solidFill>
                <a:latin typeface="Arial Black"/>
                <a:cs typeface="Arial Black"/>
              </a:rPr>
              <a:t>Cele: </a:t>
            </a:r>
            <a:r>
              <a:rPr lang="pl-PL" sz="2800" spc="-16" dirty="0">
                <a:solidFill>
                  <a:srgbClr val="1F4E79"/>
                </a:solidFill>
                <a:latin typeface="Arial Black"/>
                <a:cs typeface="Arial Black"/>
              </a:rPr>
              <a:t>slalom</a:t>
            </a:r>
            <a:endParaRPr lang="pl-PL" sz="2800" dirty="0">
              <a:latin typeface="Arial Black"/>
              <a:cs typeface="Arial Black"/>
            </a:endParaRPr>
          </a:p>
          <a:p>
            <a:pPr marL="1118577" algn="ctr">
              <a:spcBef>
                <a:spcPts val="133"/>
              </a:spcBef>
            </a:pPr>
            <a:r>
              <a:rPr lang="pl-PL" sz="2400" dirty="0">
                <a:latin typeface="Arial"/>
                <a:cs typeface="Arial"/>
              </a:rPr>
              <a:t>Mijanie słupków bez ich dotknięcia z zachowaniem początkowo obranego chodu.</a:t>
            </a:r>
          </a:p>
        </p:txBody>
      </p:sp>
      <p:grpSp>
        <p:nvGrpSpPr>
          <p:cNvPr id="34" name="object 34"/>
          <p:cNvGrpSpPr/>
          <p:nvPr/>
        </p:nvGrpSpPr>
        <p:grpSpPr>
          <a:xfrm>
            <a:off x="7573049" y="1556991"/>
            <a:ext cx="4007223" cy="3191434"/>
            <a:chOff x="4814570" y="824864"/>
            <a:chExt cx="2554605" cy="2034539"/>
          </a:xfrm>
        </p:grpSpPr>
        <p:sp>
          <p:nvSpPr>
            <p:cNvPr id="35" name="object 35"/>
            <p:cNvSpPr/>
            <p:nvPr/>
          </p:nvSpPr>
          <p:spPr>
            <a:xfrm>
              <a:off x="4890770" y="9010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6" name="object 36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7" name="object 37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0" y="1958339"/>
                  </a:moveTo>
                  <a:lnTo>
                    <a:pt x="2478404" y="1958339"/>
                  </a:lnTo>
                  <a:lnTo>
                    <a:pt x="2478404" y="0"/>
                  </a:lnTo>
                  <a:lnTo>
                    <a:pt x="0" y="0"/>
                  </a:lnTo>
                  <a:lnTo>
                    <a:pt x="0" y="195833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</p:grpSp>
      <p:pic>
        <p:nvPicPr>
          <p:cNvPr id="7" name="Obraz 6">
            <a:extLst>
              <a:ext uri="{FF2B5EF4-FFF2-40B4-BE49-F238E27FC236}">
                <a16:creationId xmlns:a16="http://schemas.microsoft.com/office/drawing/2014/main" id="{B157F88A-7E5C-0405-BFD1-A428B461A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78" y="1269218"/>
            <a:ext cx="1047750" cy="1047750"/>
          </a:xfrm>
          <a:prstGeom prst="rect">
            <a:avLst/>
          </a:prstGeom>
        </p:spPr>
      </p:pic>
      <p:sp>
        <p:nvSpPr>
          <p:cNvPr id="33" name="object 26">
            <a:extLst>
              <a:ext uri="{FF2B5EF4-FFF2-40B4-BE49-F238E27FC236}">
                <a16:creationId xmlns:a16="http://schemas.microsoft.com/office/drawing/2014/main" id="{8D46B11A-F125-B600-F6F8-DAEE3F991EDF}"/>
              </a:ext>
            </a:extLst>
          </p:cNvPr>
          <p:cNvSpPr txBox="1"/>
          <p:nvPr/>
        </p:nvSpPr>
        <p:spPr>
          <a:xfrm>
            <a:off x="6095999" y="5248181"/>
            <a:ext cx="5484273" cy="311265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  <a:effectLst/>
        </p:spPr>
        <p:txBody>
          <a:bodyPr vert="horz" wrap="square" lIns="0" tIns="104588" rIns="0" bIns="0" rtlCol="0">
            <a:spAutoFit/>
          </a:bodyPr>
          <a:lstStyle/>
          <a:p>
            <a:pPr marL="152397">
              <a:spcBef>
                <a:spcPts val="824"/>
              </a:spcBef>
            </a:pPr>
            <a:r>
              <a:rPr lang="pl-PL" sz="2400" dirty="0">
                <a:latin typeface="Arial Black"/>
                <a:cs typeface="Arial Black"/>
              </a:rPr>
              <a:t>Właściwości:</a:t>
            </a:r>
          </a:p>
          <a:p>
            <a:pPr marL="152397">
              <a:spcBef>
                <a:spcPts val="824"/>
              </a:spcBef>
            </a:pPr>
            <a:endParaRPr lang="pl-PL" sz="2400" dirty="0">
              <a:latin typeface="Arial Black"/>
              <a:cs typeface="Arial Black"/>
            </a:endParaRPr>
          </a:p>
          <a:p>
            <a:pPr marL="496294" indent="-342900">
              <a:lnSpc>
                <a:spcPts val="2118"/>
              </a:lnSpc>
              <a:buFont typeface="Wingdings" panose="05000000000000000000" pitchFamily="2" charset="2"/>
              <a:buChar char="q"/>
              <a:tabLst>
                <a:tab pos="435279" algn="l"/>
              </a:tabLst>
            </a:pPr>
            <a:r>
              <a:rPr lang="pl-PL" sz="2400" dirty="0">
                <a:latin typeface="Arial"/>
                <a:cs typeface="Arial"/>
              </a:rPr>
              <a:t>Slalom z 6 tyczek ustawiony w linii prostej</a:t>
            </a:r>
          </a:p>
          <a:p>
            <a:pPr marL="496294" indent="-342900">
              <a:lnSpc>
                <a:spcPts val="2118"/>
              </a:lnSpc>
              <a:buFont typeface="Wingdings" panose="05000000000000000000" pitchFamily="2" charset="2"/>
              <a:buChar char="q"/>
              <a:tabLst>
                <a:tab pos="435279" algn="l"/>
              </a:tabLst>
            </a:pPr>
            <a:r>
              <a:rPr lang="pl-PL" sz="2400" dirty="0">
                <a:latin typeface="Arial"/>
                <a:cs typeface="Arial"/>
              </a:rPr>
              <a:t>Wysokość tyczek około 2 metry</a:t>
            </a:r>
          </a:p>
          <a:p>
            <a:pPr marL="496294" indent="-342900">
              <a:lnSpc>
                <a:spcPts val="2118"/>
              </a:lnSpc>
              <a:buFont typeface="Wingdings" panose="05000000000000000000" pitchFamily="2" charset="2"/>
              <a:buChar char="q"/>
              <a:tabLst>
                <a:tab pos="435279" algn="l"/>
              </a:tabLst>
            </a:pPr>
            <a:r>
              <a:rPr lang="pl-PL" sz="2400" dirty="0">
                <a:latin typeface="Arial"/>
                <a:cs typeface="Arial"/>
              </a:rPr>
              <a:t>Szerokość przeszkody: 4 metry</a:t>
            </a:r>
          </a:p>
          <a:p>
            <a:pPr marL="496294" indent="-342900">
              <a:lnSpc>
                <a:spcPts val="2118"/>
              </a:lnSpc>
              <a:buFont typeface="Wingdings" panose="05000000000000000000" pitchFamily="2" charset="2"/>
              <a:buChar char="q"/>
              <a:tabLst>
                <a:tab pos="435279" algn="l"/>
              </a:tabLst>
            </a:pPr>
            <a:r>
              <a:rPr lang="pl-PL" sz="2400" dirty="0">
                <a:latin typeface="Arial"/>
                <a:cs typeface="Arial"/>
              </a:rPr>
              <a:t>Bramka startowa 2 metry przed pierwszą tyczką</a:t>
            </a:r>
          </a:p>
          <a:p>
            <a:pPr marL="496294" indent="-342900">
              <a:lnSpc>
                <a:spcPts val="2118"/>
              </a:lnSpc>
              <a:buFont typeface="Wingdings" panose="05000000000000000000" pitchFamily="2" charset="2"/>
              <a:buChar char="q"/>
              <a:tabLst>
                <a:tab pos="435279" algn="l"/>
              </a:tabLst>
            </a:pPr>
            <a:r>
              <a:rPr lang="pl-PL" sz="2400" dirty="0">
                <a:latin typeface="Arial"/>
                <a:cs typeface="Arial"/>
              </a:rPr>
              <a:t>Bramka końcowa 2 metry za ostatnią tyczką </a:t>
            </a:r>
            <a:endParaRPr lang="pl-PL" sz="2400" dirty="0">
              <a:latin typeface="Arial Black"/>
              <a:cs typeface="Arial Black"/>
            </a:endParaRPr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0A4BBB45-CB76-F814-6B5A-D68BB91F3758}"/>
              </a:ext>
            </a:extLst>
          </p:cNvPr>
          <p:cNvSpPr txBox="1"/>
          <p:nvPr/>
        </p:nvSpPr>
        <p:spPr>
          <a:xfrm>
            <a:off x="934719" y="11007846"/>
            <a:ext cx="4947521" cy="12160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Przed przeszkodą:</a:t>
            </a:r>
            <a:endParaRPr lang="pl-PL" sz="1882" dirty="0">
              <a:latin typeface="Arial"/>
              <a:cs typeface="Arial"/>
            </a:endParaRPr>
          </a:p>
          <a:p>
            <a:pPr marL="362821" marR="7968" indent="-342900">
              <a:lnSpc>
                <a:spcPts val="2165"/>
              </a:lnSpc>
              <a:spcBef>
                <a:spcPts val="102"/>
              </a:spcBef>
              <a:buFontTx/>
              <a:buChar char="-"/>
            </a:pPr>
            <a:r>
              <a:rPr lang="pl-PL" sz="1882" dirty="0">
                <a:solidFill>
                  <a:srgbClr val="000000"/>
                </a:solidFill>
                <a:latin typeface="Arial" panose="020B0604020202020204" pitchFamily="34" charset="0"/>
              </a:rPr>
              <a:t>wolta, wyłamanie, cofnięcie, odmowa, błąd trasy</a:t>
            </a:r>
          </a:p>
          <a:p>
            <a:pPr marL="1060064" marR="7968" indent="-342900">
              <a:lnSpc>
                <a:spcPct val="115000"/>
              </a:lnSpc>
              <a:spcBef>
                <a:spcPts val="102"/>
              </a:spcBef>
              <a:buClr>
                <a:schemeClr val="dk1"/>
              </a:buClr>
              <a:buSzPts val="1100"/>
              <a:buFontTx/>
              <a:buChar char="-"/>
            </a:pPr>
            <a:endParaRPr sz="2000" dirty="0">
              <a:latin typeface="Arial"/>
              <a:cs typeface="Arial"/>
            </a:endParaRPr>
          </a:p>
        </p:txBody>
      </p:sp>
      <p:pic>
        <p:nvPicPr>
          <p:cNvPr id="43" name="Obraz 42">
            <a:extLst>
              <a:ext uri="{FF2B5EF4-FFF2-40B4-BE49-F238E27FC236}">
                <a16:creationId xmlns:a16="http://schemas.microsoft.com/office/drawing/2014/main" id="{66D1166C-938B-E138-A607-EB1AB528F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072" y="1159209"/>
            <a:ext cx="3984977" cy="1463855"/>
          </a:xfrm>
          <a:prstGeom prst="rect">
            <a:avLst/>
          </a:prstGeom>
        </p:spPr>
      </p:pic>
      <p:grpSp>
        <p:nvGrpSpPr>
          <p:cNvPr id="3" name="object 34">
            <a:extLst>
              <a:ext uri="{FF2B5EF4-FFF2-40B4-BE49-F238E27FC236}">
                <a16:creationId xmlns:a16="http://schemas.microsoft.com/office/drawing/2014/main" id="{5B597C5E-530D-D201-77CD-D6B5D1777160}"/>
              </a:ext>
            </a:extLst>
          </p:cNvPr>
          <p:cNvGrpSpPr/>
          <p:nvPr/>
        </p:nvGrpSpPr>
        <p:grpSpPr>
          <a:xfrm>
            <a:off x="7531213" y="1484129"/>
            <a:ext cx="4049059" cy="3264296"/>
            <a:chOff x="4767262" y="1595437"/>
            <a:chExt cx="2684145" cy="1739264"/>
          </a:xfrm>
        </p:grpSpPr>
        <p:sp>
          <p:nvSpPr>
            <p:cNvPr id="4" name="object 35">
              <a:extLst>
                <a:ext uri="{FF2B5EF4-FFF2-40B4-BE49-F238E27FC236}">
                  <a16:creationId xmlns:a16="http://schemas.microsoft.com/office/drawing/2014/main" id="{02D5B0D8-5DD1-220F-A1B3-F45924FA58DA}"/>
                </a:ext>
              </a:extLst>
            </p:cNvPr>
            <p:cNvSpPr/>
            <p:nvPr/>
          </p:nvSpPr>
          <p:spPr>
            <a:xfrm>
              <a:off x="4848225" y="1676400"/>
              <a:ext cx="2602865" cy="1657985"/>
            </a:xfrm>
            <a:custGeom>
              <a:avLst/>
              <a:gdLst/>
              <a:ahLst/>
              <a:cxnLst/>
              <a:rect l="l" t="t" r="r" b="b"/>
              <a:pathLst>
                <a:path w="2602865" h="1657985">
                  <a:moveTo>
                    <a:pt x="2602865" y="0"/>
                  </a:moveTo>
                  <a:lnTo>
                    <a:pt x="0" y="0"/>
                  </a:lnTo>
                  <a:lnTo>
                    <a:pt x="0" y="1657984"/>
                  </a:lnTo>
                  <a:lnTo>
                    <a:pt x="2602865" y="1657984"/>
                  </a:lnTo>
                  <a:lnTo>
                    <a:pt x="2602865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5" name="object 36">
              <a:extLst>
                <a:ext uri="{FF2B5EF4-FFF2-40B4-BE49-F238E27FC236}">
                  <a16:creationId xmlns:a16="http://schemas.microsoft.com/office/drawing/2014/main" id="{5E98BB2B-CF02-4A7E-B88F-B41C6AD83D46}"/>
                </a:ext>
              </a:extLst>
            </p:cNvPr>
            <p:cNvSpPr/>
            <p:nvPr/>
          </p:nvSpPr>
          <p:spPr>
            <a:xfrm>
              <a:off x="4772025" y="1600200"/>
              <a:ext cx="2602865" cy="1657985"/>
            </a:xfrm>
            <a:custGeom>
              <a:avLst/>
              <a:gdLst/>
              <a:ahLst/>
              <a:cxnLst/>
              <a:rect l="l" t="t" r="r" b="b"/>
              <a:pathLst>
                <a:path w="2602865" h="1657985">
                  <a:moveTo>
                    <a:pt x="2602865" y="0"/>
                  </a:moveTo>
                  <a:lnTo>
                    <a:pt x="0" y="0"/>
                  </a:lnTo>
                  <a:lnTo>
                    <a:pt x="0" y="1657984"/>
                  </a:lnTo>
                  <a:lnTo>
                    <a:pt x="2602865" y="1657984"/>
                  </a:lnTo>
                  <a:lnTo>
                    <a:pt x="26028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9" name="object 37">
              <a:extLst>
                <a:ext uri="{FF2B5EF4-FFF2-40B4-BE49-F238E27FC236}">
                  <a16:creationId xmlns:a16="http://schemas.microsoft.com/office/drawing/2014/main" id="{A295B23F-30C9-0D22-1C88-71A94237755D}"/>
                </a:ext>
              </a:extLst>
            </p:cNvPr>
            <p:cNvSpPr/>
            <p:nvPr/>
          </p:nvSpPr>
          <p:spPr>
            <a:xfrm>
              <a:off x="4772025" y="1600200"/>
              <a:ext cx="2602865" cy="1657985"/>
            </a:xfrm>
            <a:custGeom>
              <a:avLst/>
              <a:gdLst/>
              <a:ahLst/>
              <a:cxnLst/>
              <a:rect l="l" t="t" r="r" b="b"/>
              <a:pathLst>
                <a:path w="2602865" h="1657985">
                  <a:moveTo>
                    <a:pt x="0" y="1657984"/>
                  </a:moveTo>
                  <a:lnTo>
                    <a:pt x="2602865" y="1657984"/>
                  </a:lnTo>
                  <a:lnTo>
                    <a:pt x="2602865" y="0"/>
                  </a:lnTo>
                  <a:lnTo>
                    <a:pt x="0" y="0"/>
                  </a:lnTo>
                  <a:lnTo>
                    <a:pt x="0" y="1657984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pic>
          <p:nvPicPr>
            <p:cNvPr id="10" name="object 38">
              <a:extLst>
                <a:ext uri="{FF2B5EF4-FFF2-40B4-BE49-F238E27FC236}">
                  <a16:creationId xmlns:a16="http://schemas.microsoft.com/office/drawing/2014/main" id="{975F0AD1-0809-A2D9-7BB6-C9DD9E39FEF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69941" y="1651123"/>
              <a:ext cx="2361772" cy="1557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7144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3486" y="10643497"/>
            <a:ext cx="4196279" cy="389448"/>
          </a:xfrm>
          <a:prstGeom prst="rect">
            <a:avLst/>
          </a:prstGeom>
        </p:spPr>
        <p:txBody>
          <a:bodyPr vert="horz" wrap="square" lIns="0" tIns="19922" rIns="0" bIns="0" rtlCol="0">
            <a:spAutoFit/>
          </a:bodyPr>
          <a:lstStyle/>
          <a:p>
            <a:pPr marL="19921">
              <a:spcBef>
                <a:spcPts val="157"/>
              </a:spcBef>
            </a:pP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Błędy za efektywność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4719" y="12207773"/>
            <a:ext cx="4938755" cy="1187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  <a:r>
              <a:rPr lang="pl-PL" sz="1882" b="1" dirty="0">
                <a:latin typeface="Arial"/>
                <a:cs typeface="Arial"/>
              </a:rPr>
              <a:t>Na przeszkodzie</a:t>
            </a:r>
            <a:endParaRPr lang="pl-PL" sz="1882" dirty="0">
              <a:latin typeface="Arial"/>
              <a:cs typeface="Arial"/>
            </a:endParaRPr>
          </a:p>
          <a:p>
            <a:pPr marL="233078" indent="-213157">
              <a:lnSpc>
                <a:spcPts val="2165"/>
              </a:lnSpc>
              <a:buChar char="-"/>
              <a:tabLst>
                <a:tab pos="233078" algn="l"/>
              </a:tabLst>
            </a:pPr>
            <a:r>
              <a:rPr lang="pl-PL" sz="1882" dirty="0">
                <a:latin typeface="Arial"/>
                <a:cs typeface="Arial"/>
              </a:rPr>
              <a:t>Przerwanie ruchu naprzód</a:t>
            </a:r>
          </a:p>
          <a:p>
            <a:pPr marL="19921" marR="7968" indent="213157">
              <a:lnSpc>
                <a:spcPts val="2165"/>
              </a:lnSpc>
              <a:spcBef>
                <a:spcPts val="102"/>
              </a:spcBef>
              <a:buChar char="-"/>
              <a:tabLst>
                <a:tab pos="233078" algn="l"/>
              </a:tabLst>
            </a:pPr>
            <a:r>
              <a:rPr lang="pl-PL" sz="1882" dirty="0">
                <a:latin typeface="Arial"/>
                <a:cs typeface="Arial"/>
              </a:rPr>
              <a:t>Dotknięcie drąga przez konia lub jeźdźca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  <a:endParaRPr sz="1882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3486" y="13382601"/>
            <a:ext cx="4947522" cy="1574885"/>
          </a:xfrm>
          <a:prstGeom prst="rect">
            <a:avLst/>
          </a:prstGeom>
          <a:solidFill>
            <a:srgbClr val="FFE499"/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Niebezpieczne sytuacje:</a:t>
            </a:r>
            <a:endParaRPr lang="pl-PL" sz="1882" dirty="0">
              <a:solidFill>
                <a:srgbClr val="805F00"/>
              </a:solidFill>
              <a:latin typeface="Arial"/>
              <a:cs typeface="Arial"/>
            </a:endParaRPr>
          </a:p>
          <a:p>
            <a:pPr marL="27890">
              <a:spcBef>
                <a:spcPts val="188"/>
              </a:spcBef>
            </a:pPr>
            <a:r>
              <a:rPr lang="pl-PL" sz="1882" dirty="0">
                <a:solidFill>
                  <a:srgbClr val="805F00"/>
                </a:solidFill>
                <a:latin typeface="Arial"/>
                <a:cs typeface="Arial"/>
              </a:rPr>
              <a:t>Utrata równowagi przez jeźdźca</a:t>
            </a:r>
            <a:endParaRPr lang="pl-PL" sz="1882" dirty="0">
              <a:solidFill>
                <a:srgbClr val="805F00"/>
              </a:solidFill>
              <a:latin typeface="Arial Black"/>
              <a:cs typeface="Arial Black"/>
            </a:endParaRPr>
          </a:p>
          <a:p>
            <a:pPr marL="27890">
              <a:spcBef>
                <a:spcPts val="188"/>
              </a:spcBef>
            </a:pPr>
            <a:endParaRPr lang="pl-PL" sz="1882" dirty="0">
              <a:solidFill>
                <a:srgbClr val="805F00"/>
              </a:solidFill>
              <a:latin typeface="Arial Black"/>
              <a:cs typeface="Arial Black"/>
            </a:endParaRPr>
          </a:p>
          <a:p>
            <a:pPr marL="27890">
              <a:spcBef>
                <a:spcPts val="188"/>
              </a:spcBef>
            </a:pPr>
            <a:endParaRPr lang="pl-PL" sz="1882" dirty="0">
              <a:solidFill>
                <a:srgbClr val="805F00"/>
              </a:solidFill>
              <a:latin typeface="Arial Black"/>
              <a:cs typeface="Arial Black"/>
            </a:endParaRPr>
          </a:p>
          <a:p>
            <a:pPr marL="27890">
              <a:spcBef>
                <a:spcPts val="188"/>
              </a:spcBef>
            </a:pPr>
            <a:endParaRPr sz="1882" dirty="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57975" y="10639512"/>
            <a:ext cx="4909671" cy="43584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2400" dirty="0">
                <a:solidFill>
                  <a:srgbClr val="385522"/>
                </a:solidFill>
                <a:latin typeface="Arial Black"/>
                <a:cs typeface="Arial Black"/>
              </a:rPr>
              <a:t>Wybór chodu:</a:t>
            </a:r>
          </a:p>
          <a:p>
            <a:pPr>
              <a:spcBef>
                <a:spcPts val="86"/>
              </a:spcBef>
            </a:pPr>
            <a:endParaRPr lang="pl-PL" sz="2400" dirty="0">
              <a:latin typeface="Arial Black"/>
              <a:cs typeface="Arial Black"/>
            </a:endParaRPr>
          </a:p>
          <a:p>
            <a:pPr marL="27890">
              <a:lnSpc>
                <a:spcPts val="2212"/>
              </a:lnSpc>
              <a:spcBef>
                <a:spcPts val="8"/>
              </a:spcBef>
            </a:pPr>
            <a:r>
              <a:rPr lang="pl-PL" sz="2400" b="1" dirty="0">
                <a:latin typeface="Arial"/>
                <a:cs typeface="Arial"/>
              </a:rPr>
              <a:t>Dopuszczalny jest:</a:t>
            </a:r>
          </a:p>
          <a:p>
            <a:pPr marL="27890">
              <a:spcBef>
                <a:spcPts val="8"/>
              </a:spcBef>
            </a:pPr>
            <a:endParaRPr lang="pl-PL" dirty="0">
              <a:latin typeface="Arial"/>
              <a:cs typeface="Arial"/>
            </a:endParaRPr>
          </a:p>
          <a:p>
            <a:pPr marL="241047" indent="-213157">
              <a:buChar char="-"/>
              <a:tabLst>
                <a:tab pos="241047" algn="l"/>
              </a:tabLst>
            </a:pPr>
            <a:r>
              <a:rPr lang="pl-PL" sz="2400" spc="-31" dirty="0">
                <a:latin typeface="Arial"/>
                <a:cs typeface="Arial"/>
              </a:rPr>
              <a:t>Kłus</a:t>
            </a:r>
            <a:endParaRPr lang="pl-PL" sz="2400" dirty="0">
              <a:latin typeface="Arial"/>
              <a:cs typeface="Arial"/>
            </a:endParaRPr>
          </a:p>
          <a:p>
            <a:pPr marL="241047" indent="-213157">
              <a:buChar char="-"/>
              <a:tabLst>
                <a:tab pos="241047" algn="l"/>
              </a:tabLst>
            </a:pPr>
            <a:r>
              <a:rPr lang="pl-PL" sz="2400" spc="-39" dirty="0">
                <a:latin typeface="Arial"/>
                <a:cs typeface="Arial"/>
              </a:rPr>
              <a:t>Stęp</a:t>
            </a:r>
            <a:endParaRPr lang="pl-PL" sz="2400" dirty="0">
              <a:latin typeface="Arial"/>
              <a:cs typeface="Arial"/>
            </a:endParaRPr>
          </a:p>
          <a:p>
            <a:pPr>
              <a:spcBef>
                <a:spcPts val="24"/>
              </a:spcBef>
            </a:pPr>
            <a:endParaRPr lang="pl-PL" sz="3200" dirty="0">
              <a:latin typeface="Arial"/>
              <a:cs typeface="Arial"/>
            </a:endParaRPr>
          </a:p>
          <a:p>
            <a:pPr marL="27890" marR="243039"/>
            <a:r>
              <a:rPr lang="pl-PL" sz="2400" i="1" dirty="0">
                <a:latin typeface="Arial"/>
                <a:cs typeface="Arial"/>
              </a:rPr>
              <a:t>W przypadku zmiany chodu:</a:t>
            </a:r>
            <a:r>
              <a:rPr lang="pl-PL" sz="2400" i="1" spc="-13" dirty="0">
                <a:latin typeface="Arial"/>
                <a:cs typeface="Arial"/>
              </a:rPr>
              <a:t> w punktacji uwzględnia się chód niższy. </a:t>
            </a:r>
            <a:r>
              <a:rPr lang="pl-PL" sz="2400" i="1" dirty="0">
                <a:latin typeface="Arial"/>
                <a:cs typeface="Arial"/>
              </a:rPr>
              <a:t>powrót do początkowego chodu nie jest oceniane</a:t>
            </a:r>
            <a:endParaRPr sz="1882" dirty="0">
              <a:latin typeface="Arial Black"/>
              <a:cs typeface="Arial Black"/>
            </a:endParaRPr>
          </a:p>
          <a:p>
            <a:pPr>
              <a:spcBef>
                <a:spcPts val="243"/>
              </a:spcBef>
            </a:pPr>
            <a:endParaRPr sz="1882" dirty="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2799" y="3263153"/>
            <a:ext cx="3156528" cy="1629624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9765" rIns="0" bIns="0" rtlCol="0">
            <a:spAutoFit/>
          </a:bodyPr>
          <a:lstStyle/>
          <a:p>
            <a:pPr marL="150405">
              <a:spcBef>
                <a:spcPts val="471"/>
              </a:spcBef>
            </a:pPr>
            <a:r>
              <a:rPr sz="1882" b="1" spc="-16" dirty="0">
                <a:latin typeface="Georgia"/>
                <a:cs typeface="Georgia"/>
              </a:rPr>
              <a:t>Gr</a:t>
            </a:r>
            <a:r>
              <a:rPr lang="pl-PL" sz="1882" b="1" spc="-16" dirty="0" err="1">
                <a:latin typeface="Georgia"/>
                <a:cs typeface="Georgia"/>
              </a:rPr>
              <a:t>upa</a:t>
            </a:r>
            <a:r>
              <a:rPr sz="1882" b="1" spc="47" dirty="0">
                <a:latin typeface="Georgia"/>
                <a:cs typeface="Georgia"/>
              </a:rPr>
              <a:t> </a:t>
            </a:r>
            <a:r>
              <a:rPr sz="1882" b="1" spc="-78" dirty="0">
                <a:latin typeface="Georgia"/>
                <a:cs typeface="Georgia"/>
              </a:rPr>
              <a:t>:</a:t>
            </a:r>
            <a:r>
              <a:rPr lang="pl-PL" sz="1882" b="1" spc="-78" dirty="0">
                <a:latin typeface="Georgia"/>
                <a:cs typeface="Georgia"/>
              </a:rPr>
              <a:t> 2</a:t>
            </a:r>
          </a:p>
          <a:p>
            <a:pPr marL="150405">
              <a:spcBef>
                <a:spcPts val="471"/>
              </a:spcBef>
            </a:pPr>
            <a:r>
              <a:rPr lang="pl-PL" sz="2800" b="1" i="1" spc="-78" dirty="0">
                <a:latin typeface="Georgia"/>
                <a:cs typeface="Georgia"/>
              </a:rPr>
              <a:t>Prowadzenie konia w ręce</a:t>
            </a:r>
            <a:endParaRPr lang="pl-PL" sz="1882" b="1" spc="-78" dirty="0">
              <a:latin typeface="Georgia"/>
              <a:cs typeface="Georgia"/>
            </a:endParaRPr>
          </a:p>
          <a:p>
            <a:pPr marL="150405">
              <a:spcBef>
                <a:spcPts val="471"/>
              </a:spcBef>
            </a:pPr>
            <a:endParaRPr lang="pl-PL" sz="1882" b="1" spc="-78" dirty="0">
              <a:latin typeface="Georgia"/>
              <a:cs typeface="Georg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52039" y="1114345"/>
            <a:ext cx="1170279" cy="1354411"/>
            <a:chOff x="513397" y="703897"/>
            <a:chExt cx="1115695" cy="1206500"/>
          </a:xfrm>
        </p:grpSpPr>
        <p:sp>
          <p:nvSpPr>
            <p:cNvPr id="19" name="object 19"/>
            <p:cNvSpPr/>
            <p:nvPr/>
          </p:nvSpPr>
          <p:spPr>
            <a:xfrm>
              <a:off x="594359" y="7848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4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0" name="object 20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1" name="object 21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0" y="1125220"/>
                  </a:moveTo>
                  <a:lnTo>
                    <a:pt x="1034415" y="1125220"/>
                  </a:lnTo>
                  <a:lnTo>
                    <a:pt x="1034415" y="0"/>
                  </a:lnTo>
                  <a:lnTo>
                    <a:pt x="0" y="0"/>
                  </a:lnTo>
                  <a:lnTo>
                    <a:pt x="0" y="11252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044" y="758824"/>
              <a:ext cx="923925" cy="114744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819376" y="5197288"/>
            <a:ext cx="5178206" cy="266509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txBody>
          <a:bodyPr vert="horz" wrap="square" lIns="0" tIns="104588" rIns="0" bIns="0" rtlCol="0">
            <a:spAutoFit/>
          </a:bodyPr>
          <a:lstStyle/>
          <a:p>
            <a:pPr marL="152397">
              <a:spcBef>
                <a:spcPts val="824"/>
              </a:spcBef>
            </a:pPr>
            <a:r>
              <a:rPr lang="pl-PL" sz="2400" dirty="0">
                <a:latin typeface="Arial Black"/>
                <a:cs typeface="Arial Black"/>
              </a:rPr>
              <a:t>Sprzęt:</a:t>
            </a:r>
          </a:p>
          <a:p>
            <a:pPr marL="495297" indent="-342900">
              <a:spcBef>
                <a:spcPts val="824"/>
              </a:spcBef>
              <a:buFont typeface="Wingdings" panose="05000000000000000000" pitchFamily="2" charset="2"/>
              <a:buChar char="q"/>
            </a:pPr>
            <a:r>
              <a:rPr lang="pl-PL" sz="2400" dirty="0">
                <a:latin typeface="Arial Black"/>
                <a:cs typeface="Arial Black"/>
              </a:rPr>
              <a:t>2 czerwone chorągiewki</a:t>
            </a:r>
          </a:p>
          <a:p>
            <a:pPr marL="495297" indent="-342900">
              <a:spcBef>
                <a:spcPts val="824"/>
              </a:spcBef>
              <a:buFont typeface="Wingdings" panose="05000000000000000000" pitchFamily="2" charset="2"/>
              <a:buChar char="q"/>
            </a:pPr>
            <a:r>
              <a:rPr lang="pl-PL" sz="2400" dirty="0">
                <a:latin typeface="Arial Black"/>
                <a:cs typeface="Arial Black"/>
              </a:rPr>
              <a:t>2 białe chorągiewki</a:t>
            </a:r>
          </a:p>
          <a:p>
            <a:pPr marL="495297" indent="-342900">
              <a:spcBef>
                <a:spcPts val="824"/>
              </a:spcBef>
              <a:buFont typeface="Wingdings" panose="05000000000000000000" pitchFamily="2" charset="2"/>
              <a:buChar char="q"/>
            </a:pPr>
            <a:r>
              <a:rPr lang="pl-PL" sz="2400" dirty="0">
                <a:latin typeface="Arial Black"/>
                <a:cs typeface="Arial Black"/>
              </a:rPr>
              <a:t>1 numer</a:t>
            </a:r>
          </a:p>
          <a:p>
            <a:pPr marL="495297" indent="-342900">
              <a:spcBef>
                <a:spcPts val="824"/>
              </a:spcBef>
              <a:buFont typeface="Wingdings" panose="05000000000000000000" pitchFamily="2" charset="2"/>
              <a:buChar char="q"/>
            </a:pPr>
            <a:r>
              <a:rPr lang="pl-PL" sz="2400" dirty="0">
                <a:latin typeface="Arial Black"/>
                <a:cs typeface="Arial Black"/>
              </a:rPr>
              <a:t>4 drągi po 4 metry</a:t>
            </a:r>
            <a:endParaRPr sz="2400" dirty="0">
              <a:latin typeface="Arial Black"/>
              <a:cs typeface="Arial Black"/>
            </a:endParaRPr>
          </a:p>
          <a:p>
            <a:pPr>
              <a:spcBef>
                <a:spcPts val="94"/>
              </a:spcBef>
            </a:pPr>
            <a:endParaRPr sz="1882" dirty="0">
              <a:latin typeface="Arial Black"/>
              <a:cs typeface="Arial Black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833978"/>
              </p:ext>
            </p:extLst>
          </p:nvPr>
        </p:nvGraphicFramePr>
        <p:xfrm>
          <a:off x="4314709" y="2750832"/>
          <a:ext cx="2948535" cy="18723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8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59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Szerokość korytarza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5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0,7 m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037464"/>
                  </a:ext>
                </a:extLst>
              </a:tr>
              <a:tr h="467590">
                <a:tc>
                  <a:txBody>
                    <a:bodyPr/>
                    <a:lstStyle/>
                    <a:p>
                      <a:pPr marL="185420" marR="179070" indent="59055" algn="ctr">
                        <a:lnSpc>
                          <a:spcPts val="1150"/>
                        </a:lnSpc>
                        <a:spcBef>
                          <a:spcPts val="59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175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0,6 m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6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pl-PL" sz="1600" dirty="0">
                          <a:latin typeface="Times New Roman"/>
                          <a:cs typeface="Times New Roman"/>
                        </a:rPr>
                        <a:t>***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0,5 m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211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841665"/>
                  </a:ext>
                </a:extLst>
              </a:tr>
            </a:tbl>
          </a:graphicData>
        </a:graphic>
      </p:graphicFrame>
      <p:sp>
        <p:nvSpPr>
          <p:cNvPr id="32" name="object 32"/>
          <p:cNvSpPr txBox="1"/>
          <p:nvPr/>
        </p:nvSpPr>
        <p:spPr>
          <a:xfrm>
            <a:off x="834566" y="8631545"/>
            <a:ext cx="10671984" cy="1209934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8573" rIns="0" bIns="0" rtlCol="0">
            <a:spAutoFit/>
          </a:bodyPr>
          <a:lstStyle/>
          <a:p>
            <a:pPr marL="4980" algn="ctr">
              <a:spcBef>
                <a:spcPts val="855"/>
              </a:spcBef>
            </a:pP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Cel: Prowadzenie konia w ręce</a:t>
            </a:r>
          </a:p>
          <a:p>
            <a:pPr marL="4980" algn="ctr">
              <a:spcBef>
                <a:spcPts val="855"/>
              </a:spcBef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Przejście przez wyznaczoną ścieżkę bez dotknięcia drągów z zachowaniem początkowo obranego chodu</a:t>
            </a:r>
            <a:endParaRPr sz="188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573049" y="1556991"/>
            <a:ext cx="4007223" cy="3191434"/>
            <a:chOff x="4814570" y="824864"/>
            <a:chExt cx="2554605" cy="2034539"/>
          </a:xfrm>
        </p:grpSpPr>
        <p:sp>
          <p:nvSpPr>
            <p:cNvPr id="35" name="object 35"/>
            <p:cNvSpPr/>
            <p:nvPr/>
          </p:nvSpPr>
          <p:spPr>
            <a:xfrm>
              <a:off x="4890770" y="9010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6" name="object 36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7" name="object 37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0" y="1958339"/>
                  </a:moveTo>
                  <a:lnTo>
                    <a:pt x="2478404" y="1958339"/>
                  </a:lnTo>
                  <a:lnTo>
                    <a:pt x="2478404" y="0"/>
                  </a:lnTo>
                  <a:lnTo>
                    <a:pt x="0" y="0"/>
                  </a:lnTo>
                  <a:lnTo>
                    <a:pt x="0" y="195833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</p:grpSp>
      <p:pic>
        <p:nvPicPr>
          <p:cNvPr id="7" name="Obraz 6">
            <a:extLst>
              <a:ext uri="{FF2B5EF4-FFF2-40B4-BE49-F238E27FC236}">
                <a16:creationId xmlns:a16="http://schemas.microsoft.com/office/drawing/2014/main" id="{B157F88A-7E5C-0405-BFD1-A428B461A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78" y="1269218"/>
            <a:ext cx="1047750" cy="1047750"/>
          </a:xfrm>
          <a:prstGeom prst="rect">
            <a:avLst/>
          </a:prstGeom>
        </p:spPr>
      </p:pic>
      <p:sp>
        <p:nvSpPr>
          <p:cNvPr id="33" name="object 26">
            <a:extLst>
              <a:ext uri="{FF2B5EF4-FFF2-40B4-BE49-F238E27FC236}">
                <a16:creationId xmlns:a16="http://schemas.microsoft.com/office/drawing/2014/main" id="{8D46B11A-F125-B600-F6F8-DAEE3F991EDF}"/>
              </a:ext>
            </a:extLst>
          </p:cNvPr>
          <p:cNvSpPr txBox="1"/>
          <p:nvPr/>
        </p:nvSpPr>
        <p:spPr>
          <a:xfrm>
            <a:off x="6095999" y="5248181"/>
            <a:ext cx="5484273" cy="310130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  <a:effectLst/>
        </p:spPr>
        <p:txBody>
          <a:bodyPr vert="horz" wrap="square" lIns="0" tIns="104588" rIns="0" bIns="0" rtlCol="0">
            <a:spAutoFit/>
          </a:bodyPr>
          <a:lstStyle/>
          <a:p>
            <a:pPr marL="152397">
              <a:spcBef>
                <a:spcPts val="824"/>
              </a:spcBef>
            </a:pPr>
            <a:r>
              <a:rPr lang="pl-PL" sz="2400" dirty="0">
                <a:latin typeface="Arial Black"/>
                <a:cs typeface="Arial Black"/>
              </a:rPr>
              <a:t>Właściwości:</a:t>
            </a:r>
          </a:p>
          <a:p>
            <a:pPr marL="495297" indent="-342900">
              <a:spcBef>
                <a:spcPts val="816"/>
              </a:spcBef>
              <a:buFont typeface="Wingdings" panose="05000000000000000000" pitchFamily="2" charset="2"/>
              <a:buChar char="q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Długość 8 metrów</a:t>
            </a:r>
          </a:p>
          <a:p>
            <a:pPr marL="495297" indent="-342900">
              <a:spcBef>
                <a:spcPts val="816"/>
              </a:spcBef>
              <a:buFont typeface="Wingdings" panose="05000000000000000000" pitchFamily="2" charset="2"/>
              <a:buChar char="q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Korytarz z drągów ułożony </a:t>
            </a:r>
            <a:r>
              <a:rPr lang="pl-PL" sz="2400" dirty="0">
                <a:latin typeface="Arial"/>
                <a:cs typeface="Arial"/>
              </a:rPr>
              <a:t>w linii prostej przymocowany do podłoża</a:t>
            </a:r>
          </a:p>
          <a:p>
            <a:pPr marL="495297" indent="-342900">
              <a:spcBef>
                <a:spcPts val="816"/>
              </a:spcBef>
              <a:buFont typeface="Wingdings" panose="05000000000000000000" pitchFamily="2" charset="2"/>
              <a:buChar char="q"/>
            </a:pPr>
            <a:r>
              <a:rPr lang="pl-PL" sz="2400" spc="-16" dirty="0">
                <a:latin typeface="Arial"/>
                <a:cs typeface="Arial"/>
              </a:rPr>
              <a:t>Równe podłoże </a:t>
            </a:r>
          </a:p>
          <a:p>
            <a:pPr marL="495297" indent="-342900">
              <a:spcBef>
                <a:spcPts val="816"/>
              </a:spcBef>
              <a:buFont typeface="Wingdings" panose="05000000000000000000" pitchFamily="2" charset="2"/>
              <a:buChar char="q"/>
            </a:pPr>
            <a:r>
              <a:rPr lang="pl-PL" sz="2400" spc="-16" dirty="0">
                <a:latin typeface="Arial"/>
                <a:cs typeface="Arial"/>
              </a:rPr>
              <a:t> Strzemiona muszą być podciągnięte.</a:t>
            </a:r>
            <a:endParaRPr sz="1882" dirty="0">
              <a:latin typeface="Arial Black"/>
              <a:cs typeface="Arial Black"/>
            </a:endParaRPr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0A4BBB45-CB76-F814-6B5A-D68BB91F3758}"/>
              </a:ext>
            </a:extLst>
          </p:cNvPr>
          <p:cNvSpPr txBox="1"/>
          <p:nvPr/>
        </p:nvSpPr>
        <p:spPr>
          <a:xfrm>
            <a:off x="934719" y="11007846"/>
            <a:ext cx="4947521" cy="11999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Przed przeszkodą: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dirty="0">
                <a:solidFill>
                  <a:srgbClr val="000000"/>
                </a:solidFill>
                <a:latin typeface="Arial" panose="020B0604020202020204" pitchFamily="34" charset="0"/>
              </a:rPr>
              <a:t>-wolta, wyłamanie, cofnięcie, odmowa, błąd trasy</a:t>
            </a:r>
            <a:endParaRPr lang="pl-PL" sz="1882" b="1" spc="-16" dirty="0">
              <a:latin typeface="Arial"/>
              <a:cs typeface="Arial"/>
            </a:endParaRP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endParaRPr sz="1882" dirty="0">
              <a:latin typeface="Arial"/>
              <a:cs typeface="Arial"/>
            </a:endParaRPr>
          </a:p>
        </p:txBody>
      </p:sp>
      <p:pic>
        <p:nvPicPr>
          <p:cNvPr id="43" name="Obraz 42">
            <a:extLst>
              <a:ext uri="{FF2B5EF4-FFF2-40B4-BE49-F238E27FC236}">
                <a16:creationId xmlns:a16="http://schemas.microsoft.com/office/drawing/2014/main" id="{66D1166C-938B-E138-A607-EB1AB528F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072" y="1159209"/>
            <a:ext cx="3984977" cy="1463855"/>
          </a:xfrm>
          <a:prstGeom prst="rect">
            <a:avLst/>
          </a:prstGeom>
        </p:spPr>
      </p:pic>
      <p:grpSp>
        <p:nvGrpSpPr>
          <p:cNvPr id="3" name="object 34">
            <a:extLst>
              <a:ext uri="{FF2B5EF4-FFF2-40B4-BE49-F238E27FC236}">
                <a16:creationId xmlns:a16="http://schemas.microsoft.com/office/drawing/2014/main" id="{0AF5FBDB-FE5E-B51B-EEED-218EBCBFC11B}"/>
              </a:ext>
            </a:extLst>
          </p:cNvPr>
          <p:cNvGrpSpPr/>
          <p:nvPr/>
        </p:nvGrpSpPr>
        <p:grpSpPr>
          <a:xfrm>
            <a:off x="7509300" y="1440832"/>
            <a:ext cx="4015192" cy="3404596"/>
            <a:chOff x="4874577" y="980122"/>
            <a:chExt cx="2559685" cy="2170430"/>
          </a:xfrm>
        </p:grpSpPr>
        <p:sp>
          <p:nvSpPr>
            <p:cNvPr id="4" name="object 35">
              <a:extLst>
                <a:ext uri="{FF2B5EF4-FFF2-40B4-BE49-F238E27FC236}">
                  <a16:creationId xmlns:a16="http://schemas.microsoft.com/office/drawing/2014/main" id="{50F0FEAC-68B0-4535-0718-6DB96B9012F3}"/>
                </a:ext>
              </a:extLst>
            </p:cNvPr>
            <p:cNvSpPr/>
            <p:nvPr/>
          </p:nvSpPr>
          <p:spPr>
            <a:xfrm>
              <a:off x="4955540" y="1061085"/>
              <a:ext cx="2478405" cy="2089150"/>
            </a:xfrm>
            <a:custGeom>
              <a:avLst/>
              <a:gdLst/>
              <a:ahLst/>
              <a:cxnLst/>
              <a:rect l="l" t="t" r="r" b="b"/>
              <a:pathLst>
                <a:path w="2478404" h="2089150">
                  <a:moveTo>
                    <a:pt x="2478405" y="0"/>
                  </a:moveTo>
                  <a:lnTo>
                    <a:pt x="0" y="0"/>
                  </a:lnTo>
                  <a:lnTo>
                    <a:pt x="0" y="2089150"/>
                  </a:lnTo>
                  <a:lnTo>
                    <a:pt x="2478405" y="2089150"/>
                  </a:lnTo>
                  <a:lnTo>
                    <a:pt x="2478405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5" name="object 36">
              <a:extLst>
                <a:ext uri="{FF2B5EF4-FFF2-40B4-BE49-F238E27FC236}">
                  <a16:creationId xmlns:a16="http://schemas.microsoft.com/office/drawing/2014/main" id="{A188D4D9-E8C2-5134-AAB7-9ACD5524CEE2}"/>
                </a:ext>
              </a:extLst>
            </p:cNvPr>
            <p:cNvSpPr/>
            <p:nvPr/>
          </p:nvSpPr>
          <p:spPr>
            <a:xfrm>
              <a:off x="4879340" y="984885"/>
              <a:ext cx="2478405" cy="2089150"/>
            </a:xfrm>
            <a:custGeom>
              <a:avLst/>
              <a:gdLst/>
              <a:ahLst/>
              <a:cxnLst/>
              <a:rect l="l" t="t" r="r" b="b"/>
              <a:pathLst>
                <a:path w="2478404" h="2089150">
                  <a:moveTo>
                    <a:pt x="2478405" y="0"/>
                  </a:moveTo>
                  <a:lnTo>
                    <a:pt x="0" y="0"/>
                  </a:lnTo>
                  <a:lnTo>
                    <a:pt x="0" y="2089150"/>
                  </a:lnTo>
                  <a:lnTo>
                    <a:pt x="2478405" y="2089150"/>
                  </a:lnTo>
                  <a:lnTo>
                    <a:pt x="24784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9" name="object 37">
              <a:extLst>
                <a:ext uri="{FF2B5EF4-FFF2-40B4-BE49-F238E27FC236}">
                  <a16:creationId xmlns:a16="http://schemas.microsoft.com/office/drawing/2014/main" id="{1A99FA75-9263-A2FF-E867-D98AAD54C483}"/>
                </a:ext>
              </a:extLst>
            </p:cNvPr>
            <p:cNvSpPr/>
            <p:nvPr/>
          </p:nvSpPr>
          <p:spPr>
            <a:xfrm>
              <a:off x="4879340" y="984885"/>
              <a:ext cx="2478405" cy="2089150"/>
            </a:xfrm>
            <a:custGeom>
              <a:avLst/>
              <a:gdLst/>
              <a:ahLst/>
              <a:cxnLst/>
              <a:rect l="l" t="t" r="r" b="b"/>
              <a:pathLst>
                <a:path w="2478404" h="2089150">
                  <a:moveTo>
                    <a:pt x="0" y="2089150"/>
                  </a:moveTo>
                  <a:lnTo>
                    <a:pt x="2478405" y="2089150"/>
                  </a:lnTo>
                  <a:lnTo>
                    <a:pt x="2478405" y="0"/>
                  </a:lnTo>
                  <a:lnTo>
                    <a:pt x="0" y="0"/>
                  </a:lnTo>
                  <a:lnTo>
                    <a:pt x="0" y="20891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pic>
          <p:nvPicPr>
            <p:cNvPr id="10" name="object 38">
              <a:extLst>
                <a:ext uri="{FF2B5EF4-FFF2-40B4-BE49-F238E27FC236}">
                  <a16:creationId xmlns:a16="http://schemas.microsoft.com/office/drawing/2014/main" id="{8C0D8BA3-A59B-9858-660D-778735526FC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92604" y="1347331"/>
              <a:ext cx="2246506" cy="1386090"/>
            </a:xfrm>
            <a:prstGeom prst="rect">
              <a:avLst/>
            </a:prstGeom>
          </p:spPr>
        </p:pic>
        <p:sp>
          <p:nvSpPr>
            <p:cNvPr id="11" name="object 39">
              <a:extLst>
                <a:ext uri="{FF2B5EF4-FFF2-40B4-BE49-F238E27FC236}">
                  <a16:creationId xmlns:a16="http://schemas.microsoft.com/office/drawing/2014/main" id="{1C78AEE9-416F-DA03-24CD-DC53403B8323}"/>
                </a:ext>
              </a:extLst>
            </p:cNvPr>
            <p:cNvSpPr/>
            <p:nvPr/>
          </p:nvSpPr>
          <p:spPr>
            <a:xfrm>
              <a:off x="4979777" y="1327938"/>
              <a:ext cx="2263140" cy="1399540"/>
            </a:xfrm>
            <a:custGeom>
              <a:avLst/>
              <a:gdLst/>
              <a:ahLst/>
              <a:cxnLst/>
              <a:rect l="l" t="t" r="r" b="b"/>
              <a:pathLst>
                <a:path w="2263140" h="1399539">
                  <a:moveTo>
                    <a:pt x="0" y="1399006"/>
                  </a:moveTo>
                  <a:lnTo>
                    <a:pt x="2262611" y="1399007"/>
                  </a:lnTo>
                  <a:lnTo>
                    <a:pt x="2262610" y="0"/>
                  </a:lnTo>
                  <a:lnTo>
                    <a:pt x="0" y="0"/>
                  </a:lnTo>
                  <a:lnTo>
                    <a:pt x="0" y="1399006"/>
                  </a:lnTo>
                  <a:close/>
                </a:path>
              </a:pathLst>
            </a:custGeom>
            <a:ln w="117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</p:grpSp>
    </p:spTree>
    <p:extLst>
      <p:ext uri="{BB962C8B-B14F-4D97-AF65-F5344CB8AC3E}">
        <p14:creationId xmlns:p14="http://schemas.microsoft.com/office/powerpoint/2010/main" val="1210807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3486" y="10643497"/>
            <a:ext cx="4196279" cy="389448"/>
          </a:xfrm>
          <a:prstGeom prst="rect">
            <a:avLst/>
          </a:prstGeom>
        </p:spPr>
        <p:txBody>
          <a:bodyPr vert="horz" wrap="square" lIns="0" tIns="19922" rIns="0" bIns="0" rtlCol="0">
            <a:spAutoFit/>
          </a:bodyPr>
          <a:lstStyle/>
          <a:p>
            <a:pPr marL="19921">
              <a:spcBef>
                <a:spcPts val="157"/>
              </a:spcBef>
            </a:pP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Błędy za efektywność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9426" y="12207773"/>
            <a:ext cx="4938755" cy="12255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Podczas przeszkody: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  <a:r>
              <a:rPr lang="pl-PL" sz="1882" dirty="0">
                <a:latin typeface="Arial"/>
                <a:cs typeface="Arial"/>
              </a:rPr>
              <a:t>Zmiana</a:t>
            </a:r>
            <a:r>
              <a:rPr lang="pl-PL" sz="1882" spc="-39" dirty="0">
                <a:latin typeface="Arial"/>
                <a:cs typeface="Arial"/>
              </a:rPr>
              <a:t> </a:t>
            </a:r>
            <a:r>
              <a:rPr lang="pl-PL" sz="1882" spc="-16" dirty="0">
                <a:latin typeface="Arial"/>
                <a:cs typeface="Arial"/>
              </a:rPr>
              <a:t>chodu</a:t>
            </a:r>
            <a:endParaRPr lang="pl-PL" sz="1882" dirty="0">
              <a:latin typeface="Arial"/>
              <a:cs typeface="Arial"/>
            </a:endParaRP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 </a:t>
            </a:r>
            <a:r>
              <a:rPr lang="pl-PL" sz="1882" spc="-16" dirty="0">
                <a:latin typeface="Arial"/>
                <a:cs typeface="Arial"/>
              </a:rPr>
              <a:t>Przerwanie ruchu naprzód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  <a:endParaRPr sz="1882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1303" y="13419635"/>
            <a:ext cx="4947522" cy="1890163"/>
          </a:xfrm>
          <a:prstGeom prst="rect">
            <a:avLst/>
          </a:prstGeom>
          <a:solidFill>
            <a:srgbClr val="FFE499"/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Niebezpieczne sytuacje:</a:t>
            </a:r>
          </a:p>
          <a:p>
            <a:pPr marL="27890">
              <a:spcBef>
                <a:spcPts val="188"/>
              </a:spcBef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-</a:t>
            </a:r>
            <a:r>
              <a:rPr lang="pl-PL" sz="1882" dirty="0">
                <a:latin typeface="Arial"/>
                <a:cs typeface="Arial"/>
              </a:rPr>
              <a:t>-</a:t>
            </a:r>
            <a:r>
              <a:rPr lang="pl-PL" sz="1882" spc="502" dirty="0">
                <a:latin typeface="Arial"/>
                <a:cs typeface="Arial"/>
              </a:rPr>
              <a:t> </a:t>
            </a:r>
            <a:r>
              <a:rPr lang="pl-PL" sz="1882" dirty="0">
                <a:latin typeface="Arial" panose="020B0604020202020204" pitchFamily="34" charset="0"/>
                <a:cs typeface="Arial" panose="020B0604020202020204" pitchFamily="34" charset="0"/>
              </a:rPr>
              <a:t>Utrata równowagi przez konia lub jeźdźca</a:t>
            </a:r>
          </a:p>
          <a:p>
            <a:pPr marL="370790" indent="-342900">
              <a:spcBef>
                <a:spcPts val="188"/>
              </a:spcBef>
              <a:buFontTx/>
              <a:buChar char="-"/>
            </a:pPr>
            <a:r>
              <a:rPr lang="pl-PL" sz="1882" dirty="0">
                <a:latin typeface="Arial" panose="020B0604020202020204" pitchFamily="34" charset="0"/>
                <a:cs typeface="Arial" panose="020B0604020202020204" pitchFamily="34" charset="0"/>
              </a:rPr>
              <a:t>Upadek konia lub jeźdźca,</a:t>
            </a:r>
          </a:p>
          <a:p>
            <a:pPr marL="370790" indent="-342900">
              <a:spcBef>
                <a:spcPts val="188"/>
              </a:spcBef>
              <a:buFontTx/>
              <a:buChar char="-"/>
            </a:pPr>
            <a:r>
              <a:rPr lang="pl-PL" sz="1882" dirty="0">
                <a:latin typeface="Arial" panose="020B0604020202020204" pitchFamily="34" charset="0"/>
                <a:cs typeface="Arial" panose="020B0604020202020204" pitchFamily="34" charset="0"/>
              </a:rPr>
              <a:t>Noga poza trasa przeszkody.</a:t>
            </a:r>
          </a:p>
          <a:p>
            <a:pPr marL="27890">
              <a:spcBef>
                <a:spcPts val="188"/>
              </a:spcBef>
            </a:pPr>
            <a:endParaRPr lang="pl-PL" sz="1882" dirty="0">
              <a:solidFill>
                <a:srgbClr val="805F00"/>
              </a:solidFill>
              <a:latin typeface="Arial Black"/>
              <a:cs typeface="Arial Black"/>
            </a:endParaRPr>
          </a:p>
          <a:p>
            <a:pPr marL="27890">
              <a:spcBef>
                <a:spcPts val="188"/>
              </a:spcBef>
            </a:pPr>
            <a:endParaRPr lang="pl-PL" sz="1882" dirty="0">
              <a:solidFill>
                <a:srgbClr val="805F00"/>
              </a:solidFill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57975" y="10639512"/>
            <a:ext cx="4909671" cy="46297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2400" dirty="0">
                <a:solidFill>
                  <a:srgbClr val="385522"/>
                </a:solidFill>
                <a:latin typeface="Arial Black"/>
                <a:cs typeface="Arial Black"/>
              </a:rPr>
              <a:t>Ocena stylu:</a:t>
            </a:r>
          </a:p>
          <a:p>
            <a:pPr marL="27890">
              <a:lnSpc>
                <a:spcPts val="2212"/>
              </a:lnSpc>
              <a:spcBef>
                <a:spcPts val="2071"/>
              </a:spcBef>
            </a:pPr>
            <a:r>
              <a:rPr lang="pl-PL" sz="2400" b="1" spc="-16" dirty="0">
                <a:latin typeface="Arial"/>
                <a:cs typeface="Arial"/>
              </a:rPr>
              <a:t>Prawidłowa</a:t>
            </a:r>
            <a:r>
              <a:rPr lang="pl-PL" sz="2400" b="1" spc="-39" dirty="0">
                <a:latin typeface="Arial"/>
                <a:cs typeface="Arial"/>
              </a:rPr>
              <a:t> </a:t>
            </a:r>
            <a:r>
              <a:rPr lang="pl-PL" sz="2400" b="1" dirty="0">
                <a:latin typeface="Arial"/>
                <a:cs typeface="Arial"/>
              </a:rPr>
              <a:t>pozycja</a:t>
            </a:r>
            <a:r>
              <a:rPr lang="pl-PL" sz="2400" b="1" spc="-31" dirty="0">
                <a:latin typeface="Arial"/>
                <a:cs typeface="Arial"/>
              </a:rPr>
              <a:t> </a:t>
            </a:r>
            <a:r>
              <a:rPr lang="pl-PL" sz="2400" b="1" spc="-16" dirty="0">
                <a:latin typeface="Arial"/>
                <a:cs typeface="Arial"/>
              </a:rPr>
              <a:t>jeźdźca</a:t>
            </a:r>
            <a:endParaRPr lang="pl-PL" sz="2400" dirty="0">
              <a:latin typeface="Arial"/>
              <a:cs typeface="Arial"/>
            </a:endParaRPr>
          </a:p>
          <a:p>
            <a:pPr marL="370790" marR="150405" indent="-342900">
              <a:lnSpc>
                <a:spcPts val="2165"/>
              </a:lnSpc>
              <a:spcBef>
                <a:spcPts val="102"/>
              </a:spcBef>
              <a:buFont typeface="Arial" panose="020B0604020202020204" pitchFamily="34" charset="0"/>
              <a:buChar char="•"/>
              <a:tabLst>
                <a:tab pos="241047" algn="l"/>
              </a:tabLst>
            </a:pPr>
            <a:r>
              <a:rPr lang="pl-PL" sz="2400" dirty="0">
                <a:latin typeface="Arial"/>
                <a:cs typeface="Arial"/>
              </a:rPr>
              <a:t>Pozycja</a:t>
            </a:r>
            <a:r>
              <a:rPr lang="pl-PL" sz="2400" spc="-39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lekko</a:t>
            </a:r>
            <a:r>
              <a:rPr lang="pl-PL" sz="2400" spc="-39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pochylona</a:t>
            </a:r>
            <a:r>
              <a:rPr lang="pl-PL" sz="2400" spc="-31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podczas</a:t>
            </a:r>
            <a:r>
              <a:rPr lang="pl-PL" sz="2400" spc="-39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wjazdu</a:t>
            </a:r>
            <a:r>
              <a:rPr lang="pl-PL" sz="2400" spc="-31" dirty="0">
                <a:latin typeface="Arial"/>
                <a:cs typeface="Arial"/>
              </a:rPr>
              <a:t> </a:t>
            </a:r>
            <a:r>
              <a:rPr lang="pl-PL" sz="2400" spc="-78" dirty="0">
                <a:latin typeface="Arial"/>
                <a:cs typeface="Arial"/>
              </a:rPr>
              <a:t>i </a:t>
            </a:r>
            <a:r>
              <a:rPr lang="pl-PL" sz="2400" dirty="0">
                <a:latin typeface="Arial"/>
                <a:cs typeface="Arial"/>
              </a:rPr>
              <a:t>lekko</a:t>
            </a:r>
            <a:r>
              <a:rPr lang="pl-PL" sz="2400" spc="-39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odchylona</a:t>
            </a:r>
            <a:r>
              <a:rPr lang="pl-PL" sz="2400" spc="-31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w</a:t>
            </a:r>
            <a:r>
              <a:rPr lang="pl-PL" sz="2400" spc="-31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czasie</a:t>
            </a:r>
            <a:r>
              <a:rPr lang="pl-PL" sz="2400" spc="-31" dirty="0">
                <a:latin typeface="Arial"/>
                <a:cs typeface="Arial"/>
              </a:rPr>
              <a:t> </a:t>
            </a:r>
            <a:r>
              <a:rPr lang="pl-PL" sz="2400" spc="-16" dirty="0">
                <a:latin typeface="Arial"/>
                <a:cs typeface="Arial"/>
              </a:rPr>
              <a:t>zjazdu</a:t>
            </a:r>
            <a:endParaRPr lang="pl-PL" sz="2400" dirty="0">
              <a:latin typeface="Arial"/>
              <a:cs typeface="Arial"/>
            </a:endParaRPr>
          </a:p>
          <a:p>
            <a:pPr marL="370790" marR="1013990" indent="-342900">
              <a:lnSpc>
                <a:spcPts val="2165"/>
              </a:lnSpc>
              <a:buFont typeface="Arial" panose="020B0604020202020204" pitchFamily="34" charset="0"/>
              <a:buChar char="•"/>
              <a:tabLst>
                <a:tab pos="241047" algn="l"/>
              </a:tabLst>
            </a:pPr>
            <a:r>
              <a:rPr lang="pl-PL" sz="2400" dirty="0">
                <a:latin typeface="Arial"/>
                <a:cs typeface="Arial"/>
              </a:rPr>
              <a:t>Jeździec</a:t>
            </a:r>
            <a:r>
              <a:rPr lang="pl-PL" sz="2400" spc="-24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w</a:t>
            </a:r>
            <a:r>
              <a:rPr lang="pl-PL" sz="2400" spc="-16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równowadze</a:t>
            </a:r>
            <a:r>
              <a:rPr lang="pl-PL" sz="2400" spc="-16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oparty</a:t>
            </a:r>
            <a:r>
              <a:rPr lang="pl-PL" sz="2400" spc="-16" dirty="0">
                <a:latin typeface="Arial"/>
                <a:cs typeface="Arial"/>
              </a:rPr>
              <a:t> </a:t>
            </a:r>
            <a:r>
              <a:rPr lang="pl-PL" sz="2400" spc="-39" dirty="0">
                <a:latin typeface="Arial"/>
                <a:cs typeface="Arial"/>
              </a:rPr>
              <a:t>na </a:t>
            </a:r>
            <a:r>
              <a:rPr lang="pl-PL" sz="2400" spc="-16" dirty="0">
                <a:latin typeface="Arial"/>
                <a:cs typeface="Arial"/>
              </a:rPr>
              <a:t>strzemionach</a:t>
            </a:r>
            <a:endParaRPr lang="pl-PL" sz="2400" dirty="0">
              <a:latin typeface="Arial"/>
              <a:cs typeface="Arial"/>
            </a:endParaRPr>
          </a:p>
          <a:p>
            <a:pPr marL="370790" indent="-342900">
              <a:lnSpc>
                <a:spcPts val="211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Arial"/>
                <a:cs typeface="Arial"/>
              </a:rPr>
              <a:t>Wzrok</a:t>
            </a:r>
            <a:r>
              <a:rPr lang="pl-PL" sz="2400" spc="-47" dirty="0">
                <a:latin typeface="Arial"/>
                <a:cs typeface="Arial"/>
              </a:rPr>
              <a:t> </a:t>
            </a:r>
            <a:r>
              <a:rPr lang="pl-PL" sz="2400" spc="-16" dirty="0">
                <a:latin typeface="Arial"/>
                <a:cs typeface="Arial"/>
              </a:rPr>
              <a:t>skierowany naprzód</a:t>
            </a:r>
          </a:p>
          <a:p>
            <a:pPr marL="370790" indent="-342900">
              <a:lnSpc>
                <a:spcPts val="2110"/>
              </a:lnSpc>
              <a:buFont typeface="Arial" panose="020B0604020202020204" pitchFamily="34" charset="0"/>
              <a:buChar char="•"/>
            </a:pPr>
            <a:r>
              <a:rPr lang="pl-PL" sz="2400" spc="-16" dirty="0">
                <a:latin typeface="Arial"/>
                <a:cs typeface="Arial"/>
              </a:rPr>
              <a:t>Ruch boczny konia</a:t>
            </a:r>
            <a:endParaRPr lang="pl-PL" sz="2400" dirty="0">
              <a:latin typeface="Arial"/>
              <a:cs typeface="Arial"/>
            </a:endParaRPr>
          </a:p>
          <a:p>
            <a:pPr marL="27890" marR="2117626">
              <a:spcBef>
                <a:spcPts val="2149"/>
              </a:spcBef>
            </a:pPr>
            <a:r>
              <a:rPr lang="pl-PL" sz="1882" b="1" dirty="0">
                <a:latin typeface="Arial"/>
                <a:cs typeface="Arial"/>
              </a:rPr>
              <a:t>Regularny</a:t>
            </a:r>
            <a:r>
              <a:rPr lang="pl-PL" sz="1882" b="1" spc="-31" dirty="0">
                <a:latin typeface="Arial"/>
                <a:cs typeface="Arial"/>
              </a:rPr>
              <a:t> </a:t>
            </a:r>
            <a:r>
              <a:rPr lang="pl-PL" sz="1882" b="1" dirty="0">
                <a:latin typeface="Arial"/>
                <a:cs typeface="Arial"/>
              </a:rPr>
              <a:t>ruch</a:t>
            </a:r>
            <a:r>
              <a:rPr lang="pl-PL" sz="1882" b="1" spc="-31" dirty="0">
                <a:latin typeface="Arial"/>
                <a:cs typeface="Arial"/>
              </a:rPr>
              <a:t> </a:t>
            </a:r>
            <a:r>
              <a:rPr lang="pl-PL" sz="1882" b="1" spc="-16" dirty="0">
                <a:latin typeface="Arial"/>
                <a:cs typeface="Arial"/>
              </a:rPr>
              <a:t>naprzód</a:t>
            </a:r>
          </a:p>
          <a:p>
            <a:pPr marL="27890" marR="2117626">
              <a:spcBef>
                <a:spcPts val="2149"/>
              </a:spcBef>
            </a:pPr>
            <a:r>
              <a:rPr lang="pl-PL" sz="1882" b="1" dirty="0">
                <a:latin typeface="Arial"/>
                <a:cs typeface="Arial"/>
              </a:rPr>
              <a:t>Kontrola</a:t>
            </a:r>
            <a:r>
              <a:rPr lang="pl-PL" sz="1882" b="1" spc="-133" dirty="0">
                <a:latin typeface="Arial"/>
                <a:cs typeface="Arial"/>
              </a:rPr>
              <a:t> </a:t>
            </a:r>
            <a:r>
              <a:rPr lang="pl-PL" sz="1882" b="1" spc="-16" dirty="0">
                <a:latin typeface="Arial"/>
                <a:cs typeface="Arial"/>
              </a:rPr>
              <a:t>trasy</a:t>
            </a:r>
            <a:endParaRPr lang="pl-PL" sz="1882" dirty="0">
              <a:latin typeface="Arial"/>
              <a:cs typeface="Arial"/>
            </a:endParaRPr>
          </a:p>
          <a:p>
            <a:pPr marL="27890"/>
            <a:r>
              <a:rPr lang="pl-PL" sz="1882" dirty="0">
                <a:latin typeface="Arial"/>
                <a:cs typeface="Arial"/>
              </a:rPr>
              <a:t>Koń</a:t>
            </a:r>
            <a:r>
              <a:rPr lang="pl-PL" sz="1882" spc="-31" dirty="0">
                <a:latin typeface="Arial"/>
                <a:cs typeface="Arial"/>
              </a:rPr>
              <a:t> </a:t>
            </a:r>
            <a:r>
              <a:rPr lang="pl-PL" sz="1882" dirty="0">
                <a:latin typeface="Arial"/>
                <a:cs typeface="Arial"/>
              </a:rPr>
              <a:t>pokonuje</a:t>
            </a:r>
            <a:r>
              <a:rPr lang="pl-PL" sz="1882" spc="-31" dirty="0">
                <a:latin typeface="Arial"/>
                <a:cs typeface="Arial"/>
              </a:rPr>
              <a:t> </a:t>
            </a:r>
            <a:r>
              <a:rPr lang="pl-PL" sz="1882" dirty="0">
                <a:latin typeface="Arial"/>
                <a:cs typeface="Arial"/>
              </a:rPr>
              <a:t>przeszkodę</a:t>
            </a:r>
            <a:r>
              <a:rPr lang="pl-PL" sz="1882" spc="-31" dirty="0">
                <a:latin typeface="Arial"/>
                <a:cs typeface="Arial"/>
              </a:rPr>
              <a:t> </a:t>
            </a:r>
            <a:r>
              <a:rPr lang="pl-PL" sz="1882" dirty="0">
                <a:latin typeface="Arial"/>
                <a:cs typeface="Arial"/>
              </a:rPr>
              <a:t>w</a:t>
            </a:r>
            <a:r>
              <a:rPr lang="pl-PL" sz="1882" spc="-24" dirty="0">
                <a:latin typeface="Arial"/>
                <a:cs typeface="Arial"/>
              </a:rPr>
              <a:t> </a:t>
            </a:r>
            <a:r>
              <a:rPr lang="pl-PL" sz="1882" dirty="0">
                <a:latin typeface="Arial"/>
                <a:cs typeface="Arial"/>
              </a:rPr>
              <a:t>linii</a:t>
            </a:r>
            <a:r>
              <a:rPr lang="pl-PL" sz="1882" spc="-31" dirty="0">
                <a:latin typeface="Arial"/>
                <a:cs typeface="Arial"/>
              </a:rPr>
              <a:t> </a:t>
            </a:r>
            <a:r>
              <a:rPr lang="pl-PL" sz="1882" spc="-16" dirty="0">
                <a:latin typeface="Arial"/>
                <a:cs typeface="Arial"/>
              </a:rPr>
              <a:t>prostej</a:t>
            </a:r>
            <a:endParaRPr lang="pl-PL" sz="1882" dirty="0">
              <a:latin typeface="Arial Black"/>
              <a:cs typeface="Arial Black"/>
            </a:endParaRPr>
          </a:p>
          <a:p>
            <a:pPr marL="370790" indent="-342900">
              <a:spcBef>
                <a:spcPts val="188"/>
              </a:spcBef>
              <a:buFont typeface="Wingdings" panose="05000000000000000000" pitchFamily="2" charset="2"/>
              <a:buChar char="Ø"/>
            </a:pPr>
            <a:endParaRPr lang="pl-PL" sz="1882" dirty="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2799" y="3263153"/>
            <a:ext cx="3281081" cy="1381223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9765" rIns="0" bIns="0" rtlCol="0">
            <a:spAutoFit/>
          </a:bodyPr>
          <a:lstStyle/>
          <a:p>
            <a:pPr marL="150405">
              <a:lnSpc>
                <a:spcPts val="2180"/>
              </a:lnSpc>
              <a:spcBef>
                <a:spcPts val="471"/>
              </a:spcBef>
            </a:pPr>
            <a:r>
              <a:rPr sz="1882" b="1" spc="-16" dirty="0">
                <a:latin typeface="Georgia"/>
                <a:cs typeface="Georgia"/>
              </a:rPr>
              <a:t>Gr</a:t>
            </a:r>
            <a:r>
              <a:rPr lang="pl-PL" sz="1882" b="1" spc="-16" dirty="0" err="1">
                <a:latin typeface="Georgia"/>
                <a:cs typeface="Georgia"/>
              </a:rPr>
              <a:t>upa</a:t>
            </a:r>
            <a:r>
              <a:rPr sz="1882" b="1" spc="47" dirty="0">
                <a:latin typeface="Georgia"/>
                <a:cs typeface="Georgia"/>
              </a:rPr>
              <a:t> </a:t>
            </a:r>
            <a:r>
              <a:rPr sz="1882" b="1" spc="-78" dirty="0">
                <a:latin typeface="Georgia"/>
                <a:cs typeface="Georgia"/>
              </a:rPr>
              <a:t>:</a:t>
            </a:r>
            <a:r>
              <a:rPr lang="pl-PL" sz="1882" b="1" spc="-78" dirty="0">
                <a:latin typeface="Georgia"/>
                <a:cs typeface="Georgia"/>
              </a:rPr>
              <a:t> 3</a:t>
            </a:r>
          </a:p>
          <a:p>
            <a:pPr marL="150405">
              <a:lnSpc>
                <a:spcPts val="2180"/>
              </a:lnSpc>
              <a:spcBef>
                <a:spcPts val="471"/>
              </a:spcBef>
            </a:pPr>
            <a:endParaRPr lang="pl-PL" sz="1882" b="1" i="1" spc="-78" dirty="0">
              <a:latin typeface="Georgia"/>
              <a:cs typeface="Georgia"/>
            </a:endParaRPr>
          </a:p>
          <a:p>
            <a:pPr marL="150405">
              <a:lnSpc>
                <a:spcPts val="2180"/>
              </a:lnSpc>
              <a:spcBef>
                <a:spcPts val="471"/>
              </a:spcBef>
            </a:pPr>
            <a:r>
              <a:rPr lang="pl-PL" sz="2800" b="1" i="1" spc="-78" dirty="0">
                <a:latin typeface="Georgia"/>
                <a:cs typeface="Georgia"/>
              </a:rPr>
              <a:t>Skarpa</a:t>
            </a:r>
            <a:endParaRPr lang="pl-PL" sz="2800" b="1" spc="-78" dirty="0">
              <a:latin typeface="Georgia"/>
              <a:cs typeface="Georgia"/>
            </a:endParaRPr>
          </a:p>
          <a:p>
            <a:pPr marL="150405">
              <a:lnSpc>
                <a:spcPts val="2180"/>
              </a:lnSpc>
              <a:spcBef>
                <a:spcPts val="471"/>
              </a:spcBef>
            </a:pPr>
            <a:endParaRPr lang="pl-PL" sz="1882" b="1" spc="-78" dirty="0">
              <a:latin typeface="Georgia"/>
              <a:cs typeface="Georg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52039" y="1114345"/>
            <a:ext cx="1170279" cy="1354411"/>
            <a:chOff x="513397" y="703897"/>
            <a:chExt cx="1115695" cy="1206500"/>
          </a:xfrm>
        </p:grpSpPr>
        <p:sp>
          <p:nvSpPr>
            <p:cNvPr id="19" name="object 19"/>
            <p:cNvSpPr/>
            <p:nvPr/>
          </p:nvSpPr>
          <p:spPr>
            <a:xfrm>
              <a:off x="594359" y="7848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4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0" name="object 20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1" name="object 21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0" y="1125220"/>
                  </a:moveTo>
                  <a:lnTo>
                    <a:pt x="1034415" y="1125220"/>
                  </a:lnTo>
                  <a:lnTo>
                    <a:pt x="1034415" y="0"/>
                  </a:lnTo>
                  <a:lnTo>
                    <a:pt x="0" y="0"/>
                  </a:lnTo>
                  <a:lnTo>
                    <a:pt x="0" y="11252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044" y="758824"/>
              <a:ext cx="923925" cy="114744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812799" y="5138949"/>
            <a:ext cx="5178206" cy="283456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txBody>
          <a:bodyPr vert="horz" wrap="square" lIns="0" tIns="104588" rIns="0" bIns="0" rtlCol="0">
            <a:spAutoFit/>
          </a:bodyPr>
          <a:lstStyle/>
          <a:p>
            <a:pPr marL="152397">
              <a:spcBef>
                <a:spcPts val="824"/>
              </a:spcBef>
            </a:pPr>
            <a:r>
              <a:rPr lang="pl-PL" sz="2400" dirty="0">
                <a:latin typeface="Arial Black"/>
                <a:cs typeface="Arial Black"/>
              </a:rPr>
              <a:t>Sprzęt:</a:t>
            </a:r>
          </a:p>
          <a:p>
            <a:pPr marL="152397">
              <a:spcBef>
                <a:spcPts val="824"/>
              </a:spcBef>
            </a:pPr>
            <a:endParaRPr lang="pl-PL" sz="2400" dirty="0">
              <a:latin typeface="Arial Black"/>
              <a:cs typeface="Arial Black"/>
            </a:endParaRPr>
          </a:p>
          <a:p>
            <a:pPr marL="495297" indent="-342900">
              <a:spcBef>
                <a:spcPts val="824"/>
              </a:spcBef>
              <a:buFont typeface="Wingdings" panose="05000000000000000000" pitchFamily="2" charset="2"/>
              <a:buChar char="q"/>
            </a:pPr>
            <a:r>
              <a:rPr lang="pl-PL" sz="2400" dirty="0">
                <a:latin typeface="Arial Black"/>
                <a:cs typeface="Arial Black"/>
              </a:rPr>
              <a:t>3 czerwone chorągiewki</a:t>
            </a:r>
          </a:p>
          <a:p>
            <a:pPr marL="495297" indent="-342900">
              <a:spcBef>
                <a:spcPts val="824"/>
              </a:spcBef>
              <a:buFont typeface="Wingdings" panose="05000000000000000000" pitchFamily="2" charset="2"/>
              <a:buChar char="q"/>
            </a:pPr>
            <a:r>
              <a:rPr lang="pl-PL" sz="2400" dirty="0">
                <a:latin typeface="Arial Black"/>
                <a:cs typeface="Arial Black"/>
              </a:rPr>
              <a:t>3 białe chorągiewki</a:t>
            </a:r>
          </a:p>
          <a:p>
            <a:pPr marL="495297" indent="-342900">
              <a:spcBef>
                <a:spcPts val="824"/>
              </a:spcBef>
              <a:buFont typeface="Wingdings" panose="05000000000000000000" pitchFamily="2" charset="2"/>
              <a:buChar char="q"/>
            </a:pPr>
            <a:r>
              <a:rPr lang="pl-PL" sz="2400" dirty="0">
                <a:latin typeface="Arial Black"/>
                <a:cs typeface="Arial Black"/>
              </a:rPr>
              <a:t>1 numer</a:t>
            </a:r>
          </a:p>
          <a:p>
            <a:pPr marL="495297" indent="-342900">
              <a:spcBef>
                <a:spcPts val="824"/>
              </a:spcBef>
              <a:buFont typeface="Wingdings" panose="05000000000000000000" pitchFamily="2" charset="2"/>
              <a:buChar char="q"/>
            </a:pPr>
            <a:r>
              <a:rPr lang="pl-PL" sz="2400" dirty="0">
                <a:latin typeface="Arial Black"/>
                <a:cs typeface="Arial Black"/>
              </a:rPr>
              <a:t>Znaczniki trasy przeszkody</a:t>
            </a:r>
            <a:endParaRPr sz="1882" dirty="0">
              <a:latin typeface="Arial Black"/>
              <a:cs typeface="Arial Black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988677"/>
              </p:ext>
            </p:extLst>
          </p:nvPr>
        </p:nvGraphicFramePr>
        <p:xfrm>
          <a:off x="4523692" y="2827963"/>
          <a:ext cx="2717096" cy="19947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3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7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20-35° 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342">
                <a:tc>
                  <a:txBody>
                    <a:bodyPr/>
                    <a:lstStyle/>
                    <a:p>
                      <a:pPr marL="185420" marR="179070" indent="59055" algn="ctr">
                        <a:lnSpc>
                          <a:spcPts val="1150"/>
                        </a:lnSpc>
                        <a:spcBef>
                          <a:spcPts val="59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175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20-35°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2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pl-PL" sz="1600" dirty="0">
                          <a:latin typeface="Times New Roman"/>
                          <a:cs typeface="Times New Roman"/>
                        </a:rPr>
                        <a:t>***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9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35-45°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2112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" name="object 32"/>
          <p:cNvSpPr txBox="1"/>
          <p:nvPr/>
        </p:nvSpPr>
        <p:spPr>
          <a:xfrm>
            <a:off x="812799" y="9390597"/>
            <a:ext cx="10671984" cy="963713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8573" rIns="0" bIns="0" rtlCol="0">
            <a:spAutoFit/>
          </a:bodyPr>
          <a:lstStyle/>
          <a:p>
            <a:pPr marL="4980" algn="ctr">
              <a:spcBef>
                <a:spcPts val="855"/>
              </a:spcBef>
            </a:pP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Cel: Skarpa</a:t>
            </a:r>
          </a:p>
          <a:p>
            <a:pPr marL="4980" algn="ctr">
              <a:spcBef>
                <a:spcPts val="855"/>
              </a:spcBef>
            </a:pPr>
            <a:r>
              <a:rPr lang="pl-PL" sz="2400" dirty="0">
                <a:latin typeface="Arial"/>
                <a:cs typeface="Arial"/>
              </a:rPr>
              <a:t>Pokonanie przeszkody na koniu przy zachowaniu obranego chodu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442698" y="1414822"/>
            <a:ext cx="4007223" cy="3191434"/>
            <a:chOff x="4814570" y="824864"/>
            <a:chExt cx="2554605" cy="2034539"/>
          </a:xfrm>
        </p:grpSpPr>
        <p:sp>
          <p:nvSpPr>
            <p:cNvPr id="35" name="object 35"/>
            <p:cNvSpPr/>
            <p:nvPr/>
          </p:nvSpPr>
          <p:spPr>
            <a:xfrm>
              <a:off x="4890770" y="9010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6" name="object 36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7" name="object 37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0" y="1958339"/>
                  </a:moveTo>
                  <a:lnTo>
                    <a:pt x="2478404" y="1958339"/>
                  </a:lnTo>
                  <a:lnTo>
                    <a:pt x="2478404" y="0"/>
                  </a:lnTo>
                  <a:lnTo>
                    <a:pt x="0" y="0"/>
                  </a:lnTo>
                  <a:lnTo>
                    <a:pt x="0" y="195833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</p:grpSp>
      <p:pic>
        <p:nvPicPr>
          <p:cNvPr id="7" name="Obraz 6">
            <a:extLst>
              <a:ext uri="{FF2B5EF4-FFF2-40B4-BE49-F238E27FC236}">
                <a16:creationId xmlns:a16="http://schemas.microsoft.com/office/drawing/2014/main" id="{B157F88A-7E5C-0405-BFD1-A428B461A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78" y="1269218"/>
            <a:ext cx="1047750" cy="1047750"/>
          </a:xfrm>
          <a:prstGeom prst="rect">
            <a:avLst/>
          </a:prstGeom>
        </p:spPr>
      </p:pic>
      <p:sp>
        <p:nvSpPr>
          <p:cNvPr id="33" name="object 26">
            <a:extLst>
              <a:ext uri="{FF2B5EF4-FFF2-40B4-BE49-F238E27FC236}">
                <a16:creationId xmlns:a16="http://schemas.microsoft.com/office/drawing/2014/main" id="{8D46B11A-F125-B600-F6F8-DAEE3F991EDF}"/>
              </a:ext>
            </a:extLst>
          </p:cNvPr>
          <p:cNvSpPr txBox="1"/>
          <p:nvPr/>
        </p:nvSpPr>
        <p:spPr>
          <a:xfrm>
            <a:off x="6096000" y="5234093"/>
            <a:ext cx="5484273" cy="326801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  <a:effectLst/>
        </p:spPr>
        <p:txBody>
          <a:bodyPr vert="horz" wrap="square" lIns="0" tIns="104588" rIns="0" bIns="0" rtlCol="0">
            <a:spAutoFit/>
          </a:bodyPr>
          <a:lstStyle/>
          <a:p>
            <a:pPr marL="152397">
              <a:spcBef>
                <a:spcPts val="824"/>
              </a:spcBef>
            </a:pPr>
            <a:r>
              <a:rPr lang="pl-PL" sz="2400" dirty="0">
                <a:latin typeface="Arial Black"/>
                <a:cs typeface="Arial Black"/>
              </a:rPr>
              <a:t>Właściwości:</a:t>
            </a:r>
          </a:p>
          <a:p>
            <a:pPr marL="494301" indent="-342900">
              <a:lnSpc>
                <a:spcPct val="150000"/>
              </a:lnSpc>
              <a:spcBef>
                <a:spcPts val="2259"/>
              </a:spcBef>
              <a:buFont typeface="Wingdings" panose="05000000000000000000" pitchFamily="2" charset="2"/>
              <a:buChar char="q"/>
              <a:tabLst>
                <a:tab pos="297822" algn="l"/>
              </a:tabLst>
            </a:pPr>
            <a:r>
              <a:rPr lang="pl-PL" sz="2400" dirty="0">
                <a:latin typeface="Arial"/>
                <a:cs typeface="Arial"/>
              </a:rPr>
              <a:t>Regularna</a:t>
            </a:r>
            <a:r>
              <a:rPr lang="pl-PL" sz="2400" spc="-78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powierzchnia</a:t>
            </a:r>
            <a:r>
              <a:rPr lang="pl-PL" sz="2400" spc="-71" dirty="0">
                <a:latin typeface="Arial"/>
                <a:cs typeface="Arial"/>
              </a:rPr>
              <a:t> </a:t>
            </a:r>
            <a:r>
              <a:rPr lang="pl-PL" sz="2400" spc="-16" dirty="0">
                <a:latin typeface="Arial"/>
                <a:cs typeface="Arial"/>
              </a:rPr>
              <a:t>przeszkody</a:t>
            </a:r>
          </a:p>
          <a:p>
            <a:pPr marL="494301" indent="-34290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97822" algn="l"/>
              </a:tabLst>
            </a:pPr>
            <a:r>
              <a:rPr lang="pl-PL" sz="2400" dirty="0">
                <a:latin typeface="Arial"/>
                <a:cs typeface="Arial"/>
              </a:rPr>
              <a:t>Długość:</a:t>
            </a:r>
            <a:r>
              <a:rPr lang="pl-PL" sz="2400" spc="-24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minimum</a:t>
            </a:r>
            <a:r>
              <a:rPr lang="pl-PL" sz="2400" spc="-8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5</a:t>
            </a:r>
            <a:r>
              <a:rPr lang="pl-PL" sz="2400" spc="-8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m</a:t>
            </a:r>
            <a:r>
              <a:rPr lang="pl-PL" sz="2400" spc="494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na</a:t>
            </a:r>
            <a:r>
              <a:rPr lang="pl-PL" sz="2400" spc="-8" dirty="0">
                <a:latin typeface="Arial"/>
                <a:cs typeface="Arial"/>
              </a:rPr>
              <a:t> </a:t>
            </a:r>
            <a:r>
              <a:rPr lang="pl-PL" sz="2400" dirty="0">
                <a:latin typeface="Arial"/>
                <a:cs typeface="Arial"/>
              </a:rPr>
              <a:t>każdą</a:t>
            </a:r>
            <a:r>
              <a:rPr lang="pl-PL" sz="2400" spc="-8" dirty="0">
                <a:latin typeface="Arial"/>
                <a:cs typeface="Arial"/>
              </a:rPr>
              <a:t> </a:t>
            </a:r>
            <a:r>
              <a:rPr lang="pl-PL" sz="2400" spc="-16" dirty="0">
                <a:latin typeface="Arial"/>
                <a:cs typeface="Arial"/>
              </a:rPr>
              <a:t>pochyłość</a:t>
            </a:r>
            <a:endParaRPr lang="pl-PL" sz="2400" dirty="0">
              <a:latin typeface="Arial"/>
              <a:cs typeface="Arial"/>
            </a:endParaRPr>
          </a:p>
          <a:p>
            <a:pPr marL="494301" indent="-34290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97822" algn="l"/>
              </a:tabLst>
            </a:pPr>
            <a:r>
              <a:rPr lang="pl-PL" sz="2400" dirty="0">
                <a:latin typeface="Arial"/>
                <a:cs typeface="Arial"/>
              </a:rPr>
              <a:t>Szerokość:</a:t>
            </a:r>
            <a:r>
              <a:rPr lang="pl-PL" sz="2400" spc="-24" dirty="0">
                <a:latin typeface="Arial"/>
                <a:cs typeface="Arial"/>
              </a:rPr>
              <a:t> </a:t>
            </a:r>
            <a:r>
              <a:rPr lang="pl-PL" sz="2400" spc="-16" dirty="0">
                <a:latin typeface="Arial"/>
                <a:cs typeface="Arial"/>
              </a:rPr>
              <a:t>minimum 2 m</a:t>
            </a:r>
          </a:p>
          <a:p>
            <a:pPr marL="151401">
              <a:lnSpc>
                <a:spcPts val="2212"/>
              </a:lnSpc>
              <a:tabLst>
                <a:tab pos="297822" algn="l"/>
              </a:tabLst>
            </a:pPr>
            <a:endParaRPr sz="1882" dirty="0">
              <a:latin typeface="Arial Black"/>
              <a:cs typeface="Arial Black"/>
            </a:endParaRPr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0A4BBB45-CB76-F814-6B5A-D68BB91F3758}"/>
              </a:ext>
            </a:extLst>
          </p:cNvPr>
          <p:cNvSpPr txBox="1"/>
          <p:nvPr/>
        </p:nvSpPr>
        <p:spPr>
          <a:xfrm>
            <a:off x="934719" y="11007846"/>
            <a:ext cx="4947521" cy="11999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Przed przeszkodą: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  <a:r>
              <a:rPr lang="pl-PL" sz="1882" dirty="0">
                <a:latin typeface="Arial"/>
                <a:cs typeface="Arial"/>
              </a:rPr>
              <a:t> Wolta,</a:t>
            </a:r>
            <a:r>
              <a:rPr lang="pl-PL" sz="1882" spc="-55" dirty="0">
                <a:latin typeface="Arial"/>
                <a:cs typeface="Arial"/>
              </a:rPr>
              <a:t> </a:t>
            </a:r>
            <a:r>
              <a:rPr lang="pl-PL" sz="1882" dirty="0">
                <a:latin typeface="Arial"/>
                <a:cs typeface="Arial"/>
              </a:rPr>
              <a:t>wyłamanie,</a:t>
            </a:r>
            <a:r>
              <a:rPr lang="pl-PL" sz="1882" spc="-55" dirty="0">
                <a:latin typeface="Arial"/>
                <a:cs typeface="Arial"/>
              </a:rPr>
              <a:t> </a:t>
            </a:r>
            <a:r>
              <a:rPr lang="pl-PL" sz="1882" dirty="0">
                <a:latin typeface="Arial"/>
                <a:cs typeface="Arial"/>
              </a:rPr>
              <a:t>cofnięcie,</a:t>
            </a:r>
            <a:r>
              <a:rPr lang="pl-PL" sz="1882" spc="-47" dirty="0">
                <a:latin typeface="Arial"/>
                <a:cs typeface="Arial"/>
              </a:rPr>
              <a:t> </a:t>
            </a:r>
            <a:r>
              <a:rPr lang="pl-PL" sz="1882" spc="-16" dirty="0">
                <a:latin typeface="Arial"/>
                <a:cs typeface="Arial"/>
              </a:rPr>
              <a:t>odmowa, </a:t>
            </a:r>
            <a:r>
              <a:rPr lang="pl-PL" sz="1882" dirty="0">
                <a:latin typeface="Arial"/>
                <a:cs typeface="Arial"/>
              </a:rPr>
              <a:t>błąd</a:t>
            </a:r>
            <a:r>
              <a:rPr lang="pl-PL" sz="1882" spc="-24" dirty="0">
                <a:latin typeface="Arial"/>
                <a:cs typeface="Arial"/>
              </a:rPr>
              <a:t> </a:t>
            </a:r>
            <a:r>
              <a:rPr lang="pl-PL" sz="1882" spc="-16" dirty="0">
                <a:latin typeface="Arial"/>
                <a:cs typeface="Arial"/>
              </a:rPr>
              <a:t>trasy</a:t>
            </a:r>
            <a:endParaRPr lang="pl-PL" sz="1882" b="1" spc="-16" dirty="0">
              <a:latin typeface="Arial"/>
              <a:cs typeface="Arial"/>
            </a:endParaRP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  <a:endParaRPr sz="1882" dirty="0">
              <a:latin typeface="Arial"/>
              <a:cs typeface="Arial"/>
            </a:endParaRPr>
          </a:p>
        </p:txBody>
      </p:sp>
      <p:pic>
        <p:nvPicPr>
          <p:cNvPr id="43" name="Obraz 42">
            <a:extLst>
              <a:ext uri="{FF2B5EF4-FFF2-40B4-BE49-F238E27FC236}">
                <a16:creationId xmlns:a16="http://schemas.microsoft.com/office/drawing/2014/main" id="{66D1166C-938B-E138-A607-EB1AB528F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2755" y="847244"/>
            <a:ext cx="3984977" cy="1463855"/>
          </a:xfrm>
          <a:prstGeom prst="rect">
            <a:avLst/>
          </a:prstGeom>
        </p:spPr>
      </p:pic>
      <p:grpSp>
        <p:nvGrpSpPr>
          <p:cNvPr id="3" name="object 43">
            <a:extLst>
              <a:ext uri="{FF2B5EF4-FFF2-40B4-BE49-F238E27FC236}">
                <a16:creationId xmlns:a16="http://schemas.microsoft.com/office/drawing/2014/main" id="{3187EAFD-E895-9493-2D09-1B782C6597AC}"/>
              </a:ext>
            </a:extLst>
          </p:cNvPr>
          <p:cNvGrpSpPr/>
          <p:nvPr/>
        </p:nvGrpSpPr>
        <p:grpSpPr>
          <a:xfrm>
            <a:off x="7562227" y="1348909"/>
            <a:ext cx="3931387" cy="3150157"/>
            <a:chOff x="5009832" y="1033462"/>
            <a:chExt cx="2444115" cy="2289175"/>
          </a:xfrm>
        </p:grpSpPr>
        <p:sp>
          <p:nvSpPr>
            <p:cNvPr id="4" name="object 44">
              <a:extLst>
                <a:ext uri="{FF2B5EF4-FFF2-40B4-BE49-F238E27FC236}">
                  <a16:creationId xmlns:a16="http://schemas.microsoft.com/office/drawing/2014/main" id="{7756C1AF-CCC1-F22C-204C-6F2B94666A08}"/>
                </a:ext>
              </a:extLst>
            </p:cNvPr>
            <p:cNvSpPr/>
            <p:nvPr/>
          </p:nvSpPr>
          <p:spPr>
            <a:xfrm>
              <a:off x="5090795" y="1114425"/>
              <a:ext cx="2316480" cy="2207895"/>
            </a:xfrm>
            <a:custGeom>
              <a:avLst/>
              <a:gdLst/>
              <a:ahLst/>
              <a:cxnLst/>
              <a:rect l="l" t="t" r="r" b="b"/>
              <a:pathLst>
                <a:path w="2316479" h="2207895">
                  <a:moveTo>
                    <a:pt x="2316479" y="0"/>
                  </a:moveTo>
                  <a:lnTo>
                    <a:pt x="0" y="0"/>
                  </a:lnTo>
                  <a:lnTo>
                    <a:pt x="0" y="2207895"/>
                  </a:lnTo>
                  <a:lnTo>
                    <a:pt x="2316479" y="2207895"/>
                  </a:lnTo>
                  <a:lnTo>
                    <a:pt x="2316479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5" name="object 45">
              <a:extLst>
                <a:ext uri="{FF2B5EF4-FFF2-40B4-BE49-F238E27FC236}">
                  <a16:creationId xmlns:a16="http://schemas.microsoft.com/office/drawing/2014/main" id="{073A014D-4BE0-F3C9-06F5-C132C6296A55}"/>
                </a:ext>
              </a:extLst>
            </p:cNvPr>
            <p:cNvSpPr/>
            <p:nvPr/>
          </p:nvSpPr>
          <p:spPr>
            <a:xfrm>
              <a:off x="5014595" y="1038225"/>
              <a:ext cx="2316480" cy="2207895"/>
            </a:xfrm>
            <a:custGeom>
              <a:avLst/>
              <a:gdLst/>
              <a:ahLst/>
              <a:cxnLst/>
              <a:rect l="l" t="t" r="r" b="b"/>
              <a:pathLst>
                <a:path w="2316479" h="2207895">
                  <a:moveTo>
                    <a:pt x="2316479" y="0"/>
                  </a:moveTo>
                  <a:lnTo>
                    <a:pt x="0" y="0"/>
                  </a:lnTo>
                  <a:lnTo>
                    <a:pt x="0" y="2207895"/>
                  </a:lnTo>
                  <a:lnTo>
                    <a:pt x="2316479" y="2207895"/>
                  </a:lnTo>
                  <a:lnTo>
                    <a:pt x="23164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9" name="object 46">
              <a:extLst>
                <a:ext uri="{FF2B5EF4-FFF2-40B4-BE49-F238E27FC236}">
                  <a16:creationId xmlns:a16="http://schemas.microsoft.com/office/drawing/2014/main" id="{1B203E74-2907-C2F3-D910-0404E468EF16}"/>
                </a:ext>
              </a:extLst>
            </p:cNvPr>
            <p:cNvSpPr/>
            <p:nvPr/>
          </p:nvSpPr>
          <p:spPr>
            <a:xfrm>
              <a:off x="5014595" y="1038225"/>
              <a:ext cx="2316480" cy="2207895"/>
            </a:xfrm>
            <a:custGeom>
              <a:avLst/>
              <a:gdLst/>
              <a:ahLst/>
              <a:cxnLst/>
              <a:rect l="l" t="t" r="r" b="b"/>
              <a:pathLst>
                <a:path w="2316479" h="2207895">
                  <a:moveTo>
                    <a:pt x="0" y="2207895"/>
                  </a:moveTo>
                  <a:lnTo>
                    <a:pt x="2316479" y="2207895"/>
                  </a:lnTo>
                  <a:lnTo>
                    <a:pt x="2316479" y="0"/>
                  </a:lnTo>
                  <a:lnTo>
                    <a:pt x="0" y="0"/>
                  </a:lnTo>
                  <a:lnTo>
                    <a:pt x="0" y="2207895"/>
                  </a:lnTo>
                  <a:close/>
                </a:path>
              </a:pathLst>
            </a:custGeom>
            <a:ln w="9525">
              <a:noFill/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pic>
          <p:nvPicPr>
            <p:cNvPr id="10" name="object 47">
              <a:extLst>
                <a:ext uri="{FF2B5EF4-FFF2-40B4-BE49-F238E27FC236}">
                  <a16:creationId xmlns:a16="http://schemas.microsoft.com/office/drawing/2014/main" id="{0A45D1FC-52D0-8ED7-4A58-47842DA2D3E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11750" y="1380490"/>
              <a:ext cx="2341879" cy="14478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74629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8827" y="9745306"/>
            <a:ext cx="4196279" cy="389448"/>
          </a:xfrm>
          <a:prstGeom prst="rect">
            <a:avLst/>
          </a:prstGeom>
        </p:spPr>
        <p:txBody>
          <a:bodyPr vert="horz" wrap="square" lIns="0" tIns="19922" rIns="0" bIns="0" rtlCol="0">
            <a:spAutoFit/>
          </a:bodyPr>
          <a:lstStyle/>
          <a:p>
            <a:pPr marL="19921">
              <a:spcBef>
                <a:spcPts val="157"/>
              </a:spcBef>
            </a:pP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Błędy za efektywność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58826" y="11481469"/>
            <a:ext cx="4938755" cy="12255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Podczas przeszkody: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  <a:endParaRPr sz="1882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0060" y="12615407"/>
            <a:ext cx="4947522" cy="1829185"/>
          </a:xfrm>
          <a:prstGeom prst="rect">
            <a:avLst/>
          </a:prstGeom>
          <a:solidFill>
            <a:srgbClr val="FFE499"/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Niebezpieczne sytuacje:</a:t>
            </a:r>
          </a:p>
          <a:p>
            <a:pPr marL="27890">
              <a:spcBef>
                <a:spcPts val="188"/>
              </a:spcBef>
            </a:pPr>
            <a:endParaRPr lang="pl-PL" sz="1882" dirty="0">
              <a:latin typeface="Arial Black"/>
              <a:cs typeface="Arial Black"/>
            </a:endParaRPr>
          </a:p>
          <a:p>
            <a:pPr marL="27888">
              <a:lnSpc>
                <a:spcPts val="2212"/>
              </a:lnSpc>
              <a:spcBef>
                <a:spcPts val="94"/>
              </a:spcBef>
              <a:tabLst>
                <a:tab pos="173313" algn="l"/>
              </a:tabLst>
            </a:pPr>
            <a:r>
              <a:rPr lang="pl-PL" sz="1882" dirty="0">
                <a:latin typeface="Arial"/>
                <a:cs typeface="Arial"/>
              </a:rPr>
              <a:t>- Utrata równowagi przez jeźdźca lub konia</a:t>
            </a:r>
          </a:p>
          <a:p>
            <a:pPr marL="27888">
              <a:lnSpc>
                <a:spcPts val="2212"/>
              </a:lnSpc>
              <a:spcBef>
                <a:spcPts val="94"/>
              </a:spcBef>
              <a:tabLst>
                <a:tab pos="173313" algn="l"/>
              </a:tabLst>
            </a:pPr>
            <a:r>
              <a:rPr lang="pl-PL" sz="1882" dirty="0">
                <a:latin typeface="Arial"/>
                <a:cs typeface="Arial"/>
              </a:rPr>
              <a:t>- Uderzenie konia w element przeszkody</a:t>
            </a:r>
          </a:p>
          <a:p>
            <a:pPr marL="27888">
              <a:lnSpc>
                <a:spcPts val="2212"/>
              </a:lnSpc>
              <a:spcBef>
                <a:spcPts val="94"/>
              </a:spcBef>
              <a:tabLst>
                <a:tab pos="173313" algn="l"/>
              </a:tabLst>
            </a:pPr>
            <a:endParaRPr lang="pl-PL" sz="1882" dirty="0">
              <a:solidFill>
                <a:srgbClr val="805F00"/>
              </a:solidFill>
              <a:latin typeface="Arial Black"/>
              <a:cs typeface="Arial Black"/>
            </a:endParaRPr>
          </a:p>
          <a:p>
            <a:pPr marL="27890">
              <a:spcBef>
                <a:spcPts val="188"/>
              </a:spcBef>
            </a:pPr>
            <a:endParaRPr sz="1882" dirty="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51072" y="9940030"/>
            <a:ext cx="4909671" cy="45248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2400" dirty="0">
                <a:solidFill>
                  <a:srgbClr val="385522"/>
                </a:solidFill>
                <a:latin typeface="Arial Black"/>
                <a:cs typeface="Arial Black"/>
              </a:rPr>
              <a:t>Ocena stylu:</a:t>
            </a:r>
            <a:endParaRPr lang="pl-PL" sz="2400" dirty="0">
              <a:latin typeface="Arial Black"/>
              <a:cs typeface="Arial Black"/>
            </a:endParaRPr>
          </a:p>
          <a:p>
            <a:pPr marL="27890">
              <a:lnSpc>
                <a:spcPts val="2212"/>
              </a:lnSpc>
              <a:spcBef>
                <a:spcPts val="2071"/>
              </a:spcBef>
            </a:pPr>
            <a:r>
              <a:rPr lang="pl-PL" sz="2400" b="1" dirty="0">
                <a:latin typeface="Arial"/>
                <a:cs typeface="Arial"/>
              </a:rPr>
              <a:t>Pozycja jeźdźca:</a:t>
            </a:r>
            <a:endParaRPr lang="pl-PL" sz="2400" dirty="0">
              <a:latin typeface="Arial"/>
              <a:cs typeface="Arial"/>
            </a:endParaRPr>
          </a:p>
          <a:p>
            <a:pPr marL="174311" indent="-146421">
              <a:lnSpc>
                <a:spcPts val="2165"/>
              </a:lnSpc>
              <a:buChar char="-"/>
              <a:tabLst>
                <a:tab pos="174311" algn="l"/>
              </a:tabLst>
            </a:pPr>
            <a:r>
              <a:rPr lang="pl-PL" sz="2400" dirty="0">
                <a:latin typeface="Arial"/>
                <a:cs typeface="Arial"/>
              </a:rPr>
              <a:t> </a:t>
            </a:r>
            <a:r>
              <a:rPr lang="pl-PL" sz="2000" dirty="0">
                <a:latin typeface="Arial"/>
                <a:cs typeface="Arial"/>
              </a:rPr>
              <a:t>Pozycja tułowia tuż za pionem</a:t>
            </a:r>
          </a:p>
          <a:p>
            <a:pPr marL="174311" indent="-146421">
              <a:lnSpc>
                <a:spcPts val="2165"/>
              </a:lnSpc>
              <a:buChar char="-"/>
              <a:tabLst>
                <a:tab pos="174311" algn="l"/>
              </a:tabLst>
            </a:pPr>
            <a:r>
              <a:rPr lang="pl-PL" sz="2000" dirty="0">
                <a:latin typeface="Arial"/>
                <a:cs typeface="Arial"/>
              </a:rPr>
              <a:t> </a:t>
            </a:r>
            <a:r>
              <a:rPr lang="pl-PL" sz="2000" dirty="0" err="1">
                <a:latin typeface="Arial"/>
                <a:cs typeface="Arial"/>
              </a:rPr>
              <a:t>Jeźdźec</a:t>
            </a:r>
            <a:r>
              <a:rPr lang="pl-PL" sz="2000" dirty="0">
                <a:latin typeface="Arial"/>
                <a:cs typeface="Arial"/>
              </a:rPr>
              <a:t> w równowadze oparty na    strzemionach</a:t>
            </a:r>
          </a:p>
          <a:p>
            <a:pPr marL="174311" indent="-146421">
              <a:lnSpc>
                <a:spcPts val="2165"/>
              </a:lnSpc>
              <a:buChar char="-"/>
              <a:tabLst>
                <a:tab pos="174311" algn="l"/>
              </a:tabLst>
            </a:pPr>
            <a:r>
              <a:rPr lang="pl-PL" sz="2000" dirty="0">
                <a:latin typeface="Arial"/>
                <a:cs typeface="Arial"/>
              </a:rPr>
              <a:t> Wzrok skierowany naprzód</a:t>
            </a:r>
          </a:p>
          <a:p>
            <a:pPr marL="174311" indent="-146421">
              <a:lnSpc>
                <a:spcPts val="2165"/>
              </a:lnSpc>
              <a:buChar char="-"/>
              <a:tabLst>
                <a:tab pos="174311" algn="l"/>
              </a:tabLst>
            </a:pPr>
            <a:endParaRPr lang="pl-PL" sz="2400" b="1" dirty="0">
              <a:latin typeface="Arial"/>
              <a:cs typeface="Arial"/>
            </a:endParaRPr>
          </a:p>
          <a:p>
            <a:pPr marL="174311" indent="-146421">
              <a:lnSpc>
                <a:spcPts val="2165"/>
              </a:lnSpc>
              <a:buChar char="-"/>
              <a:tabLst>
                <a:tab pos="174311" algn="l"/>
              </a:tabLst>
            </a:pPr>
            <a:r>
              <a:rPr lang="pl-PL" sz="2400" b="1" dirty="0">
                <a:latin typeface="Arial"/>
                <a:cs typeface="Arial"/>
              </a:rPr>
              <a:t>Regularny ruch naprzód</a:t>
            </a:r>
          </a:p>
          <a:p>
            <a:pPr marL="27890" marR="2103681">
              <a:lnSpc>
                <a:spcPct val="183500"/>
              </a:lnSpc>
              <a:spcBef>
                <a:spcPts val="16"/>
              </a:spcBef>
            </a:pPr>
            <a:r>
              <a:rPr lang="pl-PL" sz="2400" b="1" dirty="0">
                <a:latin typeface="Arial"/>
                <a:cs typeface="Arial"/>
              </a:rPr>
              <a:t>Kontrola Trasy</a:t>
            </a:r>
            <a:endParaRPr lang="pl-PL" sz="2400" dirty="0">
              <a:latin typeface="Arial"/>
              <a:cs typeface="Arial"/>
            </a:endParaRPr>
          </a:p>
          <a:p>
            <a:pPr marL="27890" marR="653414" indent="146421">
              <a:lnSpc>
                <a:spcPts val="2165"/>
              </a:lnSpc>
              <a:spcBef>
                <a:spcPts val="55"/>
              </a:spcBef>
              <a:buChar char="-"/>
              <a:tabLst>
                <a:tab pos="174311" algn="l"/>
              </a:tabLst>
            </a:pPr>
            <a:r>
              <a:rPr lang="pl-PL" sz="2000" dirty="0">
                <a:latin typeface="Arial"/>
                <a:cs typeface="Arial"/>
              </a:rPr>
              <a:t>Koń pokonuje przeszkodę po linii prostej</a:t>
            </a:r>
          </a:p>
          <a:p>
            <a:pPr marL="370790" indent="-342900">
              <a:spcBef>
                <a:spcPts val="188"/>
              </a:spcBef>
              <a:buFont typeface="Wingdings" panose="05000000000000000000" pitchFamily="2" charset="2"/>
              <a:buChar char="Ø"/>
            </a:pPr>
            <a:endParaRPr lang="pl-PL" sz="1882" dirty="0">
              <a:latin typeface="Arial Black"/>
              <a:cs typeface="Arial Black"/>
            </a:endParaRPr>
          </a:p>
          <a:p>
            <a:pPr marL="370790" indent="-342900">
              <a:spcBef>
                <a:spcPts val="188"/>
              </a:spcBef>
              <a:buFont typeface="Wingdings" panose="05000000000000000000" pitchFamily="2" charset="2"/>
              <a:buChar char="Ø"/>
            </a:pPr>
            <a:endParaRPr lang="pl-PL" sz="1882" dirty="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2799" y="3263153"/>
            <a:ext cx="3156528" cy="2060512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9765" rIns="0" bIns="0" rtlCol="0">
            <a:spAutoFit/>
          </a:bodyPr>
          <a:lstStyle/>
          <a:p>
            <a:pPr marL="150405">
              <a:spcBef>
                <a:spcPts val="471"/>
              </a:spcBef>
            </a:pPr>
            <a:r>
              <a:rPr sz="1882" b="1" spc="-16" dirty="0">
                <a:latin typeface="Georgia"/>
                <a:cs typeface="Georgia"/>
              </a:rPr>
              <a:t>Gr</a:t>
            </a:r>
            <a:r>
              <a:rPr lang="pl-PL" sz="1882" b="1" spc="-16" dirty="0" err="1">
                <a:latin typeface="Georgia"/>
                <a:cs typeface="Georgia"/>
              </a:rPr>
              <a:t>upa</a:t>
            </a:r>
            <a:r>
              <a:rPr sz="1882" b="1" spc="47" dirty="0">
                <a:latin typeface="Georgia"/>
                <a:cs typeface="Georgia"/>
              </a:rPr>
              <a:t> </a:t>
            </a:r>
            <a:r>
              <a:rPr sz="1882" b="1" spc="-78" dirty="0">
                <a:latin typeface="Georgia"/>
                <a:cs typeface="Georgia"/>
              </a:rPr>
              <a:t>:</a:t>
            </a:r>
            <a:r>
              <a:rPr lang="pl-PL" sz="1882" b="1" spc="-78" dirty="0">
                <a:latin typeface="Georgia"/>
                <a:cs typeface="Georgia"/>
              </a:rPr>
              <a:t> 3</a:t>
            </a:r>
          </a:p>
          <a:p>
            <a:pPr marL="150405">
              <a:spcBef>
                <a:spcPts val="471"/>
              </a:spcBef>
            </a:pPr>
            <a:r>
              <a:rPr lang="pl-PL" sz="2800" b="1" i="1" spc="-78" dirty="0">
                <a:latin typeface="Georgia"/>
                <a:cs typeface="Georgia"/>
              </a:rPr>
              <a:t>Zeskok przejechany na koniu </a:t>
            </a:r>
            <a:endParaRPr lang="pl-PL" sz="1882" b="1" spc="-78" dirty="0">
              <a:latin typeface="Georgia"/>
              <a:cs typeface="Georgia"/>
            </a:endParaRPr>
          </a:p>
          <a:p>
            <a:pPr marL="150405">
              <a:spcBef>
                <a:spcPts val="471"/>
              </a:spcBef>
            </a:pPr>
            <a:endParaRPr lang="pl-PL" sz="1882" b="1" spc="-78" dirty="0">
              <a:latin typeface="Georgia"/>
              <a:cs typeface="Georg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52039" y="1114345"/>
            <a:ext cx="1170279" cy="1354411"/>
            <a:chOff x="513397" y="703897"/>
            <a:chExt cx="1115695" cy="1206500"/>
          </a:xfrm>
        </p:grpSpPr>
        <p:sp>
          <p:nvSpPr>
            <p:cNvPr id="19" name="object 19"/>
            <p:cNvSpPr/>
            <p:nvPr/>
          </p:nvSpPr>
          <p:spPr>
            <a:xfrm>
              <a:off x="594359" y="7848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4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0" name="object 20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1" name="object 21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0" y="1125220"/>
                  </a:moveTo>
                  <a:lnTo>
                    <a:pt x="1034415" y="1125220"/>
                  </a:lnTo>
                  <a:lnTo>
                    <a:pt x="1034415" y="0"/>
                  </a:lnTo>
                  <a:lnTo>
                    <a:pt x="0" y="0"/>
                  </a:lnTo>
                  <a:lnTo>
                    <a:pt x="0" y="11252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044" y="758824"/>
              <a:ext cx="923925" cy="114744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819376" y="5197288"/>
            <a:ext cx="5178206" cy="301756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txBody>
          <a:bodyPr vert="horz" wrap="square" lIns="0" tIns="104588" rIns="0" bIns="0" rtlCol="0">
            <a:spAutoFit/>
          </a:bodyPr>
          <a:lstStyle/>
          <a:p>
            <a:pPr marL="152397">
              <a:spcBef>
                <a:spcPts val="824"/>
              </a:spcBef>
            </a:pPr>
            <a:r>
              <a:rPr lang="pl-PL" sz="2400" dirty="0">
                <a:latin typeface="Arial Black"/>
                <a:cs typeface="Arial Black"/>
              </a:rPr>
              <a:t>Sprzęt:</a:t>
            </a:r>
          </a:p>
          <a:p>
            <a:pPr marL="152397">
              <a:spcBef>
                <a:spcPts val="824"/>
              </a:spcBef>
            </a:pPr>
            <a:endParaRPr lang="pl-PL" sz="2400" dirty="0">
              <a:latin typeface="Arial Black" panose="020B0A04020102020204" pitchFamily="34" charset="0"/>
              <a:cs typeface="Arial Black"/>
            </a:endParaRPr>
          </a:p>
          <a:p>
            <a:pPr marL="684341" indent="-445289">
              <a:lnSpc>
                <a:spcPct val="117499"/>
              </a:lnSpc>
              <a:spcBef>
                <a:spcPts val="13"/>
              </a:spcBef>
              <a:buSzPts val="1200"/>
              <a:buFont typeface="Wingdings" panose="05000000000000000000" pitchFamily="2" charset="2"/>
              <a:buChar char="q"/>
            </a:pPr>
            <a:r>
              <a:rPr lang="pl-PL" sz="2400" dirty="0">
                <a:latin typeface="Arial Black" panose="020B0A04020102020204" pitchFamily="34" charset="0"/>
                <a:ea typeface="Arial"/>
                <a:cs typeface="Arial"/>
                <a:sym typeface="Arial"/>
              </a:rPr>
              <a:t>1 </a:t>
            </a:r>
            <a:r>
              <a:rPr lang="pl-PL" sz="2400" dirty="0">
                <a:latin typeface="Arial Black" panose="020B0A04020102020204" pitchFamily="34" charset="0"/>
              </a:rPr>
              <a:t>biała chorągiewka</a:t>
            </a:r>
          </a:p>
          <a:p>
            <a:pPr marL="684341" indent="-445289">
              <a:lnSpc>
                <a:spcPct val="117499"/>
              </a:lnSpc>
              <a:spcBef>
                <a:spcPts val="13"/>
              </a:spcBef>
              <a:buSzPts val="1200"/>
              <a:buFont typeface="Wingdings" panose="05000000000000000000" pitchFamily="2" charset="2"/>
              <a:buChar char="q"/>
            </a:pPr>
            <a:r>
              <a:rPr lang="pl-PL" sz="2400" dirty="0">
                <a:latin typeface="Arial Black" panose="020B0A04020102020204" pitchFamily="34" charset="0"/>
                <a:ea typeface="Arial"/>
                <a:cs typeface="Arial"/>
                <a:sym typeface="Arial"/>
              </a:rPr>
              <a:t>1 </a:t>
            </a:r>
            <a:r>
              <a:rPr lang="pl-PL" sz="2400" dirty="0">
                <a:latin typeface="Arial Black" panose="020B0A04020102020204" pitchFamily="34" charset="0"/>
              </a:rPr>
              <a:t>czerwona chorągiewka</a:t>
            </a:r>
          </a:p>
          <a:p>
            <a:pPr marL="684341" indent="-445289">
              <a:lnSpc>
                <a:spcPct val="117499"/>
              </a:lnSpc>
              <a:spcBef>
                <a:spcPts val="13"/>
              </a:spcBef>
              <a:buSzPts val="1200"/>
              <a:buFont typeface="Wingdings" panose="05000000000000000000" pitchFamily="2" charset="2"/>
              <a:buChar char="q"/>
            </a:pPr>
            <a:r>
              <a:rPr lang="pl-PL" sz="2400" dirty="0">
                <a:latin typeface="Arial Black" panose="020B0A04020102020204" pitchFamily="34" charset="0"/>
                <a:ea typeface="Arial"/>
                <a:cs typeface="Arial"/>
                <a:sym typeface="Arial"/>
              </a:rPr>
              <a:t>1 num</a:t>
            </a:r>
            <a:r>
              <a:rPr lang="pl-PL" sz="2400" dirty="0">
                <a:latin typeface="Arial Black" panose="020B0A04020102020204" pitchFamily="34" charset="0"/>
              </a:rPr>
              <a:t>er</a:t>
            </a:r>
          </a:p>
          <a:p>
            <a:pPr marL="495297" indent="-342900">
              <a:spcBef>
                <a:spcPts val="824"/>
              </a:spcBef>
              <a:buFont typeface="Wingdings" panose="05000000000000000000" pitchFamily="2" charset="2"/>
              <a:buChar char="Ø"/>
            </a:pPr>
            <a:endParaRPr sz="2400" dirty="0">
              <a:latin typeface="Arial Black"/>
              <a:cs typeface="Arial Black"/>
            </a:endParaRPr>
          </a:p>
          <a:p>
            <a:pPr>
              <a:spcBef>
                <a:spcPts val="94"/>
              </a:spcBef>
            </a:pPr>
            <a:endParaRPr sz="1882" dirty="0">
              <a:latin typeface="Arial Black"/>
              <a:cs typeface="Arial Black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682479"/>
              </p:ext>
            </p:extLst>
          </p:nvPr>
        </p:nvGraphicFramePr>
        <p:xfrm>
          <a:off x="4314709" y="2750832"/>
          <a:ext cx="2948535" cy="18723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8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59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Wysokość bankietu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5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 max 0,5 m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037464"/>
                  </a:ext>
                </a:extLst>
              </a:tr>
              <a:tr h="467590">
                <a:tc>
                  <a:txBody>
                    <a:bodyPr/>
                    <a:lstStyle/>
                    <a:p>
                      <a:pPr marL="185420" marR="179070" indent="59055" algn="ctr">
                        <a:lnSpc>
                          <a:spcPts val="1150"/>
                        </a:lnSpc>
                        <a:spcBef>
                          <a:spcPts val="59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175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0,5-0,7 m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6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pl-PL" sz="1600" dirty="0">
                          <a:latin typeface="Times New Roman"/>
                          <a:cs typeface="Times New Roman"/>
                        </a:rPr>
                        <a:t>***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0,7-0,9 m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211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841665"/>
                  </a:ext>
                </a:extLst>
              </a:tr>
            </a:tbl>
          </a:graphicData>
        </a:graphic>
      </p:graphicFrame>
      <p:sp>
        <p:nvSpPr>
          <p:cNvPr id="32" name="object 32"/>
          <p:cNvSpPr txBox="1"/>
          <p:nvPr/>
        </p:nvSpPr>
        <p:spPr>
          <a:xfrm>
            <a:off x="857610" y="8650172"/>
            <a:ext cx="10671984" cy="963713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8573" rIns="0" bIns="0" rtlCol="0">
            <a:spAutoFit/>
          </a:bodyPr>
          <a:lstStyle/>
          <a:p>
            <a:pPr marL="4980" algn="ctr">
              <a:spcBef>
                <a:spcPts val="855"/>
              </a:spcBef>
            </a:pP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Cel: Zeskok przejechany na koniu</a:t>
            </a:r>
          </a:p>
          <a:p>
            <a:pPr marL="3984" algn="ctr">
              <a:spcBef>
                <a:spcPts val="855"/>
              </a:spcBef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Pokonanie przeszkody w siodle</a:t>
            </a:r>
          </a:p>
        </p:txBody>
      </p:sp>
      <p:grpSp>
        <p:nvGrpSpPr>
          <p:cNvPr id="34" name="object 34"/>
          <p:cNvGrpSpPr/>
          <p:nvPr/>
        </p:nvGrpSpPr>
        <p:grpSpPr>
          <a:xfrm>
            <a:off x="7573049" y="1556991"/>
            <a:ext cx="4007223" cy="3191434"/>
            <a:chOff x="4814570" y="824864"/>
            <a:chExt cx="2554605" cy="2034539"/>
          </a:xfrm>
        </p:grpSpPr>
        <p:sp>
          <p:nvSpPr>
            <p:cNvPr id="35" name="object 35"/>
            <p:cNvSpPr/>
            <p:nvPr/>
          </p:nvSpPr>
          <p:spPr>
            <a:xfrm>
              <a:off x="4890770" y="9010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6" name="object 36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7" name="object 37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0" y="1958339"/>
                  </a:moveTo>
                  <a:lnTo>
                    <a:pt x="2478404" y="1958339"/>
                  </a:lnTo>
                  <a:lnTo>
                    <a:pt x="2478404" y="0"/>
                  </a:lnTo>
                  <a:lnTo>
                    <a:pt x="0" y="0"/>
                  </a:lnTo>
                  <a:lnTo>
                    <a:pt x="0" y="195833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</p:grpSp>
      <p:pic>
        <p:nvPicPr>
          <p:cNvPr id="7" name="Obraz 6">
            <a:extLst>
              <a:ext uri="{FF2B5EF4-FFF2-40B4-BE49-F238E27FC236}">
                <a16:creationId xmlns:a16="http://schemas.microsoft.com/office/drawing/2014/main" id="{B157F88A-7E5C-0405-BFD1-A428B461A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78" y="1269218"/>
            <a:ext cx="1047750" cy="1047750"/>
          </a:xfrm>
          <a:prstGeom prst="rect">
            <a:avLst/>
          </a:prstGeom>
        </p:spPr>
      </p:pic>
      <p:sp>
        <p:nvSpPr>
          <p:cNvPr id="33" name="object 26">
            <a:extLst>
              <a:ext uri="{FF2B5EF4-FFF2-40B4-BE49-F238E27FC236}">
                <a16:creationId xmlns:a16="http://schemas.microsoft.com/office/drawing/2014/main" id="{8D46B11A-F125-B600-F6F8-DAEE3F991EDF}"/>
              </a:ext>
            </a:extLst>
          </p:cNvPr>
          <p:cNvSpPr txBox="1"/>
          <p:nvPr/>
        </p:nvSpPr>
        <p:spPr>
          <a:xfrm>
            <a:off x="6095999" y="5248181"/>
            <a:ext cx="5484273" cy="301429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  <a:effectLst/>
        </p:spPr>
        <p:txBody>
          <a:bodyPr vert="horz" wrap="square" lIns="0" tIns="104588" rIns="0" bIns="0" rtlCol="0">
            <a:spAutoFit/>
          </a:bodyPr>
          <a:lstStyle/>
          <a:p>
            <a:pPr marL="152397">
              <a:spcBef>
                <a:spcPts val="824"/>
              </a:spcBef>
            </a:pPr>
            <a:r>
              <a:rPr lang="pl-PL" sz="2400" dirty="0">
                <a:latin typeface="Arial Black"/>
                <a:cs typeface="Arial Black"/>
              </a:rPr>
              <a:t>Właściwości:</a:t>
            </a:r>
          </a:p>
          <a:p>
            <a:pPr marL="229676" indent="-229676">
              <a:lnSpc>
                <a:spcPct val="117500"/>
              </a:lnSpc>
              <a:buSzPts val="1200"/>
              <a:buFont typeface="Arial"/>
              <a:buChar char="-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Przeszkoda z wyraźną krawędzią</a:t>
            </a:r>
          </a:p>
          <a:p>
            <a:pPr marL="229676" indent="-229676">
              <a:lnSpc>
                <a:spcPct val="117499"/>
              </a:lnSpc>
              <a:buSzPts val="1200"/>
              <a:buFont typeface="Arial"/>
              <a:buChar char="-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Stabilne podłoże</a:t>
            </a:r>
            <a:endParaRPr lang="pl-PL"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29676" indent="-229676">
              <a:lnSpc>
                <a:spcPct val="115000"/>
              </a:lnSpc>
              <a:buSzPts val="1200"/>
              <a:buFont typeface="Arial"/>
              <a:buChar char="-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Bezpieczne miejsce odbicia i lądowania</a:t>
            </a:r>
          </a:p>
          <a:p>
            <a:pPr marL="229676" indent="-229676">
              <a:lnSpc>
                <a:spcPct val="115000"/>
              </a:lnSpc>
              <a:buSzPts val="1200"/>
              <a:buFont typeface="Arial"/>
              <a:buChar char="-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Wjazd</a:t>
            </a:r>
            <a:r>
              <a:rPr lang="pl-PL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2,50 m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dla  *, dowolnie dla ** i ***</a:t>
            </a:r>
            <a:endParaRPr lang="pl-PL" sz="1882" dirty="0">
              <a:latin typeface="Arial Black"/>
              <a:cs typeface="Arial Black"/>
            </a:endParaRPr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0A4BBB45-CB76-F814-6B5A-D68BB91F3758}"/>
              </a:ext>
            </a:extLst>
          </p:cNvPr>
          <p:cNvSpPr txBox="1"/>
          <p:nvPr/>
        </p:nvSpPr>
        <p:spPr>
          <a:xfrm>
            <a:off x="1050060" y="10109655"/>
            <a:ext cx="4947521" cy="23797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19921">
              <a:lnSpc>
                <a:spcPts val="2212"/>
              </a:lnSpc>
              <a:spcBef>
                <a:spcPts val="1859"/>
              </a:spcBef>
            </a:pPr>
            <a:r>
              <a:rPr lang="pl-PL" sz="1882" b="1" spc="-16" dirty="0">
                <a:latin typeface="Arial"/>
                <a:cs typeface="Arial"/>
              </a:rPr>
              <a:t>Przed przeszkodą:</a:t>
            </a:r>
            <a:endParaRPr lang="pl-PL" sz="1882" dirty="0">
              <a:latin typeface="Arial"/>
              <a:cs typeface="Arial"/>
            </a:endParaRPr>
          </a:p>
          <a:p>
            <a:pPr marL="362821" marR="7968" indent="-342900">
              <a:lnSpc>
                <a:spcPts val="2165"/>
              </a:lnSpc>
              <a:spcBef>
                <a:spcPts val="102"/>
              </a:spcBef>
              <a:buFont typeface="Wingdings" panose="05000000000000000000" pitchFamily="2" charset="2"/>
              <a:buChar char="n"/>
            </a:pPr>
            <a:r>
              <a:rPr lang="pl-PL" sz="2000" spc="-47" dirty="0">
                <a:latin typeface="Arial"/>
                <a:cs typeface="Arial"/>
              </a:rPr>
              <a:t>wolta, wyłamanie, cofnięcie, odmowa, błąd trasy</a:t>
            </a:r>
          </a:p>
          <a:p>
            <a:pPr marL="362821" marR="7968" indent="-342900">
              <a:lnSpc>
                <a:spcPts val="2165"/>
              </a:lnSpc>
              <a:spcBef>
                <a:spcPts val="102"/>
              </a:spcBef>
              <a:buFont typeface="Wingdings" panose="05000000000000000000" pitchFamily="2" charset="2"/>
              <a:buChar char="n"/>
            </a:pPr>
            <a:endParaRPr lang="pl-PL" sz="2000" b="1" spc="-16" dirty="0">
              <a:latin typeface="Arial"/>
              <a:cs typeface="Arial"/>
            </a:endParaRP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2000" b="1" spc="-16" dirty="0">
                <a:latin typeface="Arial"/>
                <a:cs typeface="Arial"/>
              </a:rPr>
              <a:t>-</a:t>
            </a:r>
            <a:r>
              <a:rPr lang="pl-PL" sz="2000" i="1" dirty="0">
                <a:latin typeface="Arial"/>
                <a:cs typeface="Arial"/>
              </a:rPr>
              <a:t>Zmiana chodu i skok z miejsca są dozwolone</a:t>
            </a:r>
            <a:endParaRPr lang="pl-PL" sz="2000" dirty="0">
              <a:latin typeface="Arial"/>
              <a:cs typeface="Arial"/>
            </a:endParaRP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endParaRPr lang="pl-PL" sz="1882" b="1" spc="-16" dirty="0">
              <a:latin typeface="Arial"/>
              <a:cs typeface="Arial"/>
            </a:endParaRP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  <a:endParaRPr sz="1882" dirty="0">
              <a:latin typeface="Arial"/>
              <a:cs typeface="Arial"/>
            </a:endParaRPr>
          </a:p>
        </p:txBody>
      </p:sp>
      <p:pic>
        <p:nvPicPr>
          <p:cNvPr id="43" name="Obraz 42">
            <a:extLst>
              <a:ext uri="{FF2B5EF4-FFF2-40B4-BE49-F238E27FC236}">
                <a16:creationId xmlns:a16="http://schemas.microsoft.com/office/drawing/2014/main" id="{66D1166C-938B-E138-A607-EB1AB528F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072" y="1159209"/>
            <a:ext cx="3984977" cy="1463855"/>
          </a:xfrm>
          <a:prstGeom prst="rect">
            <a:avLst/>
          </a:prstGeom>
        </p:spPr>
      </p:pic>
      <p:grpSp>
        <p:nvGrpSpPr>
          <p:cNvPr id="3" name="object 33">
            <a:extLst>
              <a:ext uri="{FF2B5EF4-FFF2-40B4-BE49-F238E27FC236}">
                <a16:creationId xmlns:a16="http://schemas.microsoft.com/office/drawing/2014/main" id="{DA68FBA6-A9D8-52BD-93B9-5E6317B1221D}"/>
              </a:ext>
            </a:extLst>
          </p:cNvPr>
          <p:cNvGrpSpPr/>
          <p:nvPr/>
        </p:nvGrpSpPr>
        <p:grpSpPr>
          <a:xfrm>
            <a:off x="7580550" y="1516484"/>
            <a:ext cx="3976977" cy="3106180"/>
            <a:chOff x="4848225" y="1828800"/>
            <a:chExt cx="2525395" cy="1819275"/>
          </a:xfrm>
        </p:grpSpPr>
        <p:sp>
          <p:nvSpPr>
            <p:cNvPr id="4" name="object 34">
              <a:extLst>
                <a:ext uri="{FF2B5EF4-FFF2-40B4-BE49-F238E27FC236}">
                  <a16:creationId xmlns:a16="http://schemas.microsoft.com/office/drawing/2014/main" id="{55BFD807-E78D-919B-D4C3-F62386303C1C}"/>
                </a:ext>
              </a:extLst>
            </p:cNvPr>
            <p:cNvSpPr/>
            <p:nvPr/>
          </p:nvSpPr>
          <p:spPr>
            <a:xfrm>
              <a:off x="4924425" y="1905000"/>
              <a:ext cx="2449195" cy="1743075"/>
            </a:xfrm>
            <a:custGeom>
              <a:avLst/>
              <a:gdLst/>
              <a:ahLst/>
              <a:cxnLst/>
              <a:rect l="l" t="t" r="r" b="b"/>
              <a:pathLst>
                <a:path w="2449195" h="1743075">
                  <a:moveTo>
                    <a:pt x="2449195" y="0"/>
                  </a:moveTo>
                  <a:lnTo>
                    <a:pt x="0" y="0"/>
                  </a:lnTo>
                  <a:lnTo>
                    <a:pt x="0" y="1743075"/>
                  </a:lnTo>
                  <a:lnTo>
                    <a:pt x="2449195" y="1743075"/>
                  </a:lnTo>
                  <a:lnTo>
                    <a:pt x="2449195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5" name="object 35">
              <a:extLst>
                <a:ext uri="{FF2B5EF4-FFF2-40B4-BE49-F238E27FC236}">
                  <a16:creationId xmlns:a16="http://schemas.microsoft.com/office/drawing/2014/main" id="{E318BDE3-B611-2A47-B04B-7E9D967D9D70}"/>
                </a:ext>
              </a:extLst>
            </p:cNvPr>
            <p:cNvSpPr/>
            <p:nvPr/>
          </p:nvSpPr>
          <p:spPr>
            <a:xfrm>
              <a:off x="4848225" y="1828800"/>
              <a:ext cx="2449195" cy="1743075"/>
            </a:xfrm>
            <a:custGeom>
              <a:avLst/>
              <a:gdLst/>
              <a:ahLst/>
              <a:cxnLst/>
              <a:rect l="l" t="t" r="r" b="b"/>
              <a:pathLst>
                <a:path w="2449195" h="1743075">
                  <a:moveTo>
                    <a:pt x="2449195" y="0"/>
                  </a:moveTo>
                  <a:lnTo>
                    <a:pt x="0" y="0"/>
                  </a:lnTo>
                  <a:lnTo>
                    <a:pt x="0" y="1743075"/>
                  </a:lnTo>
                  <a:lnTo>
                    <a:pt x="2449195" y="1743075"/>
                  </a:lnTo>
                  <a:lnTo>
                    <a:pt x="24491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9" name="object 36">
              <a:extLst>
                <a:ext uri="{FF2B5EF4-FFF2-40B4-BE49-F238E27FC236}">
                  <a16:creationId xmlns:a16="http://schemas.microsoft.com/office/drawing/2014/main" id="{7A5A48EB-B8F0-43C1-3522-832F35F9AAB4}"/>
                </a:ext>
              </a:extLst>
            </p:cNvPr>
            <p:cNvSpPr/>
            <p:nvPr/>
          </p:nvSpPr>
          <p:spPr>
            <a:xfrm>
              <a:off x="4848225" y="1828800"/>
              <a:ext cx="2449195" cy="1743075"/>
            </a:xfrm>
            <a:custGeom>
              <a:avLst/>
              <a:gdLst/>
              <a:ahLst/>
              <a:cxnLst/>
              <a:rect l="l" t="t" r="r" b="b"/>
              <a:pathLst>
                <a:path w="2449195" h="1743075">
                  <a:moveTo>
                    <a:pt x="0" y="1743075"/>
                  </a:moveTo>
                  <a:lnTo>
                    <a:pt x="2449195" y="1743075"/>
                  </a:lnTo>
                  <a:lnTo>
                    <a:pt x="2449195" y="0"/>
                  </a:lnTo>
                  <a:lnTo>
                    <a:pt x="0" y="0"/>
                  </a:lnTo>
                  <a:lnTo>
                    <a:pt x="0" y="17430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</p:grpSp>
      <p:grpSp>
        <p:nvGrpSpPr>
          <p:cNvPr id="23" name="object 33">
            <a:extLst>
              <a:ext uri="{FF2B5EF4-FFF2-40B4-BE49-F238E27FC236}">
                <a16:creationId xmlns:a16="http://schemas.microsoft.com/office/drawing/2014/main" id="{5AC23271-3104-7A64-0EEF-048DDC8C6B2B}"/>
              </a:ext>
            </a:extLst>
          </p:cNvPr>
          <p:cNvGrpSpPr/>
          <p:nvPr/>
        </p:nvGrpSpPr>
        <p:grpSpPr>
          <a:xfrm>
            <a:off x="7573049" y="1508351"/>
            <a:ext cx="3984977" cy="3114853"/>
            <a:chOff x="4843462" y="1824037"/>
            <a:chExt cx="2530475" cy="1824355"/>
          </a:xfrm>
        </p:grpSpPr>
        <p:sp>
          <p:nvSpPr>
            <p:cNvPr id="24" name="object 34">
              <a:extLst>
                <a:ext uri="{FF2B5EF4-FFF2-40B4-BE49-F238E27FC236}">
                  <a16:creationId xmlns:a16="http://schemas.microsoft.com/office/drawing/2014/main" id="{FDD51D42-FB08-17A2-F893-C00AB57EE561}"/>
                </a:ext>
              </a:extLst>
            </p:cNvPr>
            <p:cNvSpPr/>
            <p:nvPr/>
          </p:nvSpPr>
          <p:spPr>
            <a:xfrm>
              <a:off x="4924425" y="1905000"/>
              <a:ext cx="2449195" cy="1743075"/>
            </a:xfrm>
            <a:custGeom>
              <a:avLst/>
              <a:gdLst/>
              <a:ahLst/>
              <a:cxnLst/>
              <a:rect l="l" t="t" r="r" b="b"/>
              <a:pathLst>
                <a:path w="2449195" h="1743075">
                  <a:moveTo>
                    <a:pt x="2449195" y="0"/>
                  </a:moveTo>
                  <a:lnTo>
                    <a:pt x="0" y="0"/>
                  </a:lnTo>
                  <a:lnTo>
                    <a:pt x="0" y="1743075"/>
                  </a:lnTo>
                  <a:lnTo>
                    <a:pt x="2449195" y="1743075"/>
                  </a:lnTo>
                  <a:lnTo>
                    <a:pt x="2449195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5" name="object 35">
              <a:extLst>
                <a:ext uri="{FF2B5EF4-FFF2-40B4-BE49-F238E27FC236}">
                  <a16:creationId xmlns:a16="http://schemas.microsoft.com/office/drawing/2014/main" id="{2E95D4D2-80A9-22AE-308F-0184FD9D63CB}"/>
                </a:ext>
              </a:extLst>
            </p:cNvPr>
            <p:cNvSpPr/>
            <p:nvPr/>
          </p:nvSpPr>
          <p:spPr>
            <a:xfrm>
              <a:off x="4848225" y="1828800"/>
              <a:ext cx="2449195" cy="1743075"/>
            </a:xfrm>
            <a:custGeom>
              <a:avLst/>
              <a:gdLst/>
              <a:ahLst/>
              <a:cxnLst/>
              <a:rect l="l" t="t" r="r" b="b"/>
              <a:pathLst>
                <a:path w="2449195" h="1743075">
                  <a:moveTo>
                    <a:pt x="2449195" y="0"/>
                  </a:moveTo>
                  <a:lnTo>
                    <a:pt x="0" y="0"/>
                  </a:lnTo>
                  <a:lnTo>
                    <a:pt x="0" y="1743075"/>
                  </a:lnTo>
                  <a:lnTo>
                    <a:pt x="2449195" y="1743075"/>
                  </a:lnTo>
                  <a:lnTo>
                    <a:pt x="24491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7" name="object 36">
              <a:extLst>
                <a:ext uri="{FF2B5EF4-FFF2-40B4-BE49-F238E27FC236}">
                  <a16:creationId xmlns:a16="http://schemas.microsoft.com/office/drawing/2014/main" id="{F245E873-466B-FAD2-E6A7-74AC19940514}"/>
                </a:ext>
              </a:extLst>
            </p:cNvPr>
            <p:cNvSpPr/>
            <p:nvPr/>
          </p:nvSpPr>
          <p:spPr>
            <a:xfrm>
              <a:off x="4848225" y="1828800"/>
              <a:ext cx="2449195" cy="1743075"/>
            </a:xfrm>
            <a:custGeom>
              <a:avLst/>
              <a:gdLst/>
              <a:ahLst/>
              <a:cxnLst/>
              <a:rect l="l" t="t" r="r" b="b"/>
              <a:pathLst>
                <a:path w="2449195" h="1743075">
                  <a:moveTo>
                    <a:pt x="0" y="1743075"/>
                  </a:moveTo>
                  <a:lnTo>
                    <a:pt x="2449195" y="1743075"/>
                  </a:lnTo>
                  <a:lnTo>
                    <a:pt x="2449195" y="0"/>
                  </a:lnTo>
                  <a:lnTo>
                    <a:pt x="0" y="0"/>
                  </a:lnTo>
                  <a:lnTo>
                    <a:pt x="0" y="17430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pic>
          <p:nvPicPr>
            <p:cNvPr id="29" name="object 37">
              <a:extLst>
                <a:ext uri="{FF2B5EF4-FFF2-40B4-BE49-F238E27FC236}">
                  <a16:creationId xmlns:a16="http://schemas.microsoft.com/office/drawing/2014/main" id="{E0C128A8-2BB3-CB7D-26BA-9C4E6BC5BDE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45379" y="1996439"/>
              <a:ext cx="2345689" cy="13042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9465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3486" y="10643497"/>
            <a:ext cx="4196279" cy="389448"/>
          </a:xfrm>
          <a:prstGeom prst="rect">
            <a:avLst/>
          </a:prstGeom>
        </p:spPr>
        <p:txBody>
          <a:bodyPr vert="horz" wrap="square" lIns="0" tIns="19922" rIns="0" bIns="0" rtlCol="0">
            <a:spAutoFit/>
          </a:bodyPr>
          <a:lstStyle/>
          <a:p>
            <a:pPr marL="19921">
              <a:spcBef>
                <a:spcPts val="157"/>
              </a:spcBef>
            </a:pP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Błędy za efektywność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3485" y="12379660"/>
            <a:ext cx="4938755" cy="12255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Podczas przeszkody: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  <a:endParaRPr sz="1882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4718" y="12841094"/>
            <a:ext cx="4947522" cy="2001027"/>
          </a:xfrm>
          <a:prstGeom prst="rect">
            <a:avLst/>
          </a:prstGeom>
          <a:solidFill>
            <a:srgbClr val="FFE499"/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/>
            <a:r>
              <a:rPr lang="pl-PL" sz="2000" dirty="0">
                <a:solidFill>
                  <a:srgbClr val="833B0A"/>
                </a:solidFill>
                <a:latin typeface="Arial Black"/>
                <a:ea typeface="Arial Black"/>
                <a:cs typeface="Arial Black"/>
                <a:sym typeface="Arial Black"/>
              </a:rPr>
              <a:t>Niebezpieczne sytuacje</a:t>
            </a:r>
            <a:endParaRPr lang="pl-PL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41047" indent="-213157">
              <a:lnSpc>
                <a:spcPct val="117500"/>
              </a:lnSpc>
              <a:buClr>
                <a:schemeClr val="dk1"/>
              </a:buClr>
              <a:buSzPts val="1200"/>
              <a:buChar char="-"/>
            </a:pPr>
            <a:r>
              <a:rPr lang="pl-PL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Utrata równowagi przez jeźdźca lub konia</a:t>
            </a:r>
            <a:endParaRPr lang="pl-PL" sz="1800" dirty="0"/>
          </a:p>
          <a:p>
            <a:pPr marL="295830" indent="-145425">
              <a:lnSpc>
                <a:spcPct val="117499"/>
              </a:lnSpc>
              <a:buSzPts val="1200"/>
              <a:buFont typeface="Arial"/>
              <a:buChar char="-"/>
            </a:pPr>
            <a:r>
              <a:rPr lang="pl-PL" sz="2000" dirty="0"/>
              <a:t>Uderzenie konia w element przeszkody</a:t>
            </a:r>
            <a:endParaRPr lang="pl-PL" sz="2000" dirty="0">
              <a:latin typeface="Arial"/>
              <a:ea typeface="Arial"/>
              <a:cs typeface="Arial"/>
              <a:sym typeface="Arial"/>
            </a:endParaRPr>
          </a:p>
          <a:p>
            <a:pPr marL="27890">
              <a:spcBef>
                <a:spcPts val="188"/>
              </a:spcBef>
            </a:pPr>
            <a:endParaRPr lang="pl-PL" sz="1882" dirty="0">
              <a:solidFill>
                <a:srgbClr val="805F00"/>
              </a:solidFill>
              <a:latin typeface="Arial Black"/>
              <a:cs typeface="Arial Black"/>
            </a:endParaRPr>
          </a:p>
          <a:p>
            <a:pPr marL="27890">
              <a:spcBef>
                <a:spcPts val="188"/>
              </a:spcBef>
            </a:pPr>
            <a:endParaRPr lang="pl-PL" sz="1882" dirty="0">
              <a:solidFill>
                <a:srgbClr val="805F00"/>
              </a:solidFill>
              <a:latin typeface="Arial Black"/>
              <a:cs typeface="Arial Black"/>
            </a:endParaRPr>
          </a:p>
          <a:p>
            <a:pPr marL="27890">
              <a:spcBef>
                <a:spcPts val="188"/>
              </a:spcBef>
            </a:pPr>
            <a:endParaRPr lang="pl-PL" sz="1882" dirty="0">
              <a:solidFill>
                <a:srgbClr val="805F00"/>
              </a:solidFill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57975" y="10639512"/>
            <a:ext cx="4909671" cy="43859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23906" rIns="0" bIns="0" rtlCol="0">
            <a:spAutoFit/>
          </a:bodyPr>
          <a:lstStyle/>
          <a:p>
            <a:pPr>
              <a:buClr>
                <a:schemeClr val="dk1"/>
              </a:buClr>
            </a:pPr>
            <a:r>
              <a:rPr lang="pl-PL" sz="2400" dirty="0">
                <a:solidFill>
                  <a:srgbClr val="385522"/>
                </a:solidFill>
                <a:latin typeface="Arial Black"/>
                <a:cs typeface="Arial Black"/>
              </a:rPr>
              <a:t>Ocena stylu:</a:t>
            </a:r>
            <a:endParaRPr lang="pl-PL" sz="2400" dirty="0">
              <a:solidFill>
                <a:srgbClr val="385522"/>
              </a:solidFill>
              <a:latin typeface="Arial Black"/>
              <a:cs typeface="Arial Black"/>
              <a:sym typeface="Arial Black"/>
            </a:endParaRPr>
          </a:p>
          <a:p>
            <a:pPr>
              <a:buClr>
                <a:schemeClr val="dk1"/>
              </a:buClr>
            </a:pPr>
            <a:r>
              <a:rPr lang="pl-PL" sz="2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Pozycja jeźdźca</a:t>
            </a:r>
            <a:endParaRPr lang="pl-PL"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311" indent="-145425">
              <a:lnSpc>
                <a:spcPct val="115000"/>
              </a:lnSpc>
              <a:buClr>
                <a:schemeClr val="dk1"/>
              </a:buClr>
              <a:buSzPts val="1200"/>
              <a:buChar char="-"/>
            </a:pPr>
            <a:r>
              <a:rPr lang="pl-PL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Pozycja tułowia tuż przed pionem</a:t>
            </a:r>
          </a:p>
          <a:p>
            <a:pPr marL="173311" indent="-145425">
              <a:lnSpc>
                <a:spcPct val="115000"/>
              </a:lnSpc>
              <a:buClr>
                <a:schemeClr val="dk1"/>
              </a:buClr>
              <a:buSzPts val="1200"/>
              <a:buChar char="-"/>
            </a:pPr>
            <a:r>
              <a:rPr lang="pl-PL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Jeździec w równowadze oparty na strzemionach</a:t>
            </a:r>
          </a:p>
          <a:p>
            <a:pPr marL="173311" indent="-145425">
              <a:lnSpc>
                <a:spcPct val="117500"/>
              </a:lnSpc>
              <a:buClr>
                <a:schemeClr val="dk1"/>
              </a:buClr>
              <a:buSzPts val="1200"/>
              <a:buChar char="-"/>
            </a:pPr>
            <a:r>
              <a:rPr lang="pl-PL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Wzrok skierowany naprzód</a:t>
            </a:r>
          </a:p>
          <a:p>
            <a:pPr marL="173311" indent="-145425">
              <a:lnSpc>
                <a:spcPct val="117500"/>
              </a:lnSpc>
              <a:buClr>
                <a:schemeClr val="dk1"/>
              </a:buClr>
              <a:buSzPts val="1200"/>
              <a:buChar char="-"/>
            </a:pPr>
            <a:r>
              <a:rPr lang="pl-PL" sz="2400" b="1" dirty="0">
                <a:solidFill>
                  <a:schemeClr val="dk1"/>
                </a:solidFill>
              </a:rPr>
              <a:t>Regularny ruch naprzód</a:t>
            </a:r>
          </a:p>
          <a:p>
            <a:pPr marR="2104677">
              <a:spcBef>
                <a:spcPts val="16"/>
              </a:spcBef>
              <a:buClr>
                <a:schemeClr val="dk1"/>
              </a:buClr>
              <a:buSzPts val="1100"/>
            </a:pPr>
            <a:r>
              <a:rPr lang="pl-PL" sz="2400" b="1" dirty="0">
                <a:solidFill>
                  <a:schemeClr val="dk1"/>
                </a:solidFill>
              </a:rPr>
              <a:t>   Kontrola trasy</a:t>
            </a:r>
          </a:p>
          <a:p>
            <a:pPr marL="239055" marR="252336">
              <a:spcBef>
                <a:spcPts val="16"/>
              </a:spcBef>
              <a:buClr>
                <a:schemeClr val="dk1"/>
              </a:buClr>
              <a:buSzPts val="1200"/>
            </a:pPr>
            <a:r>
              <a:rPr lang="pl-PL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koń pokonuje przeszkodę po linii prostej</a:t>
            </a:r>
            <a:endParaRPr lang="pl-PL" sz="1882" dirty="0">
              <a:solidFill>
                <a:schemeClr val="dk1"/>
              </a:solidFill>
              <a:latin typeface="Arial Black"/>
              <a:cs typeface="Arial" panose="020B0604020202020204" pitchFamily="34" charset="0"/>
            </a:endParaRPr>
          </a:p>
          <a:p>
            <a:pPr marL="239055" marR="252336">
              <a:spcBef>
                <a:spcPts val="16"/>
              </a:spcBef>
              <a:buClr>
                <a:schemeClr val="dk1"/>
              </a:buClr>
              <a:buSzPts val="1200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2799" y="3263153"/>
            <a:ext cx="3156528" cy="2060512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9765" rIns="0" bIns="0" rtlCol="0">
            <a:spAutoFit/>
          </a:bodyPr>
          <a:lstStyle/>
          <a:p>
            <a:pPr marL="150405">
              <a:spcBef>
                <a:spcPts val="471"/>
              </a:spcBef>
            </a:pPr>
            <a:r>
              <a:rPr sz="1882" b="1" spc="-16" dirty="0">
                <a:latin typeface="Georgia"/>
                <a:cs typeface="Georgia"/>
              </a:rPr>
              <a:t>Gr</a:t>
            </a:r>
            <a:r>
              <a:rPr lang="pl-PL" sz="1882" b="1" spc="-16" dirty="0" err="1">
                <a:latin typeface="Georgia"/>
                <a:cs typeface="Georgia"/>
              </a:rPr>
              <a:t>upa</a:t>
            </a:r>
            <a:r>
              <a:rPr sz="1882" b="1" spc="47" dirty="0">
                <a:latin typeface="Georgia"/>
                <a:cs typeface="Georgia"/>
              </a:rPr>
              <a:t> </a:t>
            </a:r>
            <a:r>
              <a:rPr sz="1882" b="1" spc="-78" dirty="0">
                <a:latin typeface="Georgia"/>
                <a:cs typeface="Georgia"/>
              </a:rPr>
              <a:t>:</a:t>
            </a:r>
            <a:r>
              <a:rPr lang="pl-PL" sz="1882" b="1" spc="-78" dirty="0">
                <a:latin typeface="Georgia"/>
                <a:cs typeface="Georgia"/>
              </a:rPr>
              <a:t> 3</a:t>
            </a:r>
          </a:p>
          <a:p>
            <a:pPr marL="150405">
              <a:spcBef>
                <a:spcPts val="471"/>
              </a:spcBef>
            </a:pPr>
            <a:r>
              <a:rPr lang="pl-PL" sz="2800" b="1" i="1" spc="-78" dirty="0">
                <a:latin typeface="Georgia"/>
                <a:cs typeface="Georgia"/>
              </a:rPr>
              <a:t>Wskok przejechany na koniu (bankiet)</a:t>
            </a:r>
            <a:endParaRPr lang="pl-PL" sz="1882" b="1" spc="-78" dirty="0">
              <a:latin typeface="Georgia"/>
              <a:cs typeface="Georgia"/>
            </a:endParaRPr>
          </a:p>
          <a:p>
            <a:pPr marL="150405">
              <a:spcBef>
                <a:spcPts val="471"/>
              </a:spcBef>
            </a:pPr>
            <a:endParaRPr lang="pl-PL" sz="1882" b="1" spc="-78" dirty="0">
              <a:latin typeface="Georgia"/>
              <a:cs typeface="Georg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52039" y="1114345"/>
            <a:ext cx="1170279" cy="1354411"/>
            <a:chOff x="513397" y="703897"/>
            <a:chExt cx="1115695" cy="1206500"/>
          </a:xfrm>
        </p:grpSpPr>
        <p:sp>
          <p:nvSpPr>
            <p:cNvPr id="19" name="object 19"/>
            <p:cNvSpPr/>
            <p:nvPr/>
          </p:nvSpPr>
          <p:spPr>
            <a:xfrm>
              <a:off x="594359" y="7848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4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0" name="object 20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1" name="object 21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0" y="1125220"/>
                  </a:moveTo>
                  <a:lnTo>
                    <a:pt x="1034415" y="1125220"/>
                  </a:lnTo>
                  <a:lnTo>
                    <a:pt x="1034415" y="0"/>
                  </a:lnTo>
                  <a:lnTo>
                    <a:pt x="0" y="0"/>
                  </a:lnTo>
                  <a:lnTo>
                    <a:pt x="0" y="11252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044" y="758824"/>
              <a:ext cx="923925" cy="114744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819376" y="5197288"/>
            <a:ext cx="5178206" cy="308046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txBody>
          <a:bodyPr vert="horz" wrap="square" lIns="0" tIns="104588" rIns="0" bIns="0" rtlCol="0">
            <a:spAutoFit/>
          </a:bodyPr>
          <a:lstStyle/>
          <a:p>
            <a:pPr marL="152397">
              <a:spcBef>
                <a:spcPts val="824"/>
              </a:spcBef>
            </a:pPr>
            <a:r>
              <a:rPr lang="pl-PL" sz="2400" dirty="0">
                <a:latin typeface="Arial Black"/>
                <a:cs typeface="Arial Black"/>
              </a:rPr>
              <a:t>Sprzęt:</a:t>
            </a:r>
          </a:p>
          <a:p>
            <a:pPr marL="152397">
              <a:spcBef>
                <a:spcPts val="824"/>
              </a:spcBef>
            </a:pPr>
            <a:endParaRPr lang="pl-PL" sz="2400" dirty="0">
              <a:latin typeface="Arial Black" panose="020B0A04020102020204" pitchFamily="34" charset="0"/>
              <a:cs typeface="Arial Black"/>
            </a:endParaRPr>
          </a:p>
          <a:p>
            <a:pPr marL="684341" indent="-445289">
              <a:lnSpc>
                <a:spcPct val="117499"/>
              </a:lnSpc>
              <a:spcBef>
                <a:spcPts val="13"/>
              </a:spcBef>
              <a:buSzPts val="1200"/>
              <a:buFont typeface="Wingdings" panose="05000000000000000000" pitchFamily="2" charset="2"/>
              <a:buChar char="q"/>
            </a:pPr>
            <a:r>
              <a:rPr lang="pl-PL" sz="2400" dirty="0">
                <a:latin typeface="Arial Black" panose="020B0A04020102020204" pitchFamily="34" charset="0"/>
                <a:ea typeface="Arial"/>
                <a:cs typeface="Arial"/>
                <a:sym typeface="Arial"/>
              </a:rPr>
              <a:t>1 </a:t>
            </a:r>
            <a:r>
              <a:rPr lang="pl-PL" sz="2400" dirty="0">
                <a:latin typeface="Arial Black" panose="020B0A04020102020204" pitchFamily="34" charset="0"/>
              </a:rPr>
              <a:t>biała chorągiewka</a:t>
            </a:r>
          </a:p>
          <a:p>
            <a:pPr marL="684341" indent="-445289">
              <a:lnSpc>
                <a:spcPct val="117499"/>
              </a:lnSpc>
              <a:spcBef>
                <a:spcPts val="13"/>
              </a:spcBef>
              <a:buSzPts val="1200"/>
              <a:buFont typeface="Wingdings" panose="05000000000000000000" pitchFamily="2" charset="2"/>
              <a:buChar char="q"/>
            </a:pPr>
            <a:r>
              <a:rPr lang="pl-PL" sz="2400" dirty="0">
                <a:latin typeface="Arial Black" panose="020B0A04020102020204" pitchFamily="34" charset="0"/>
                <a:ea typeface="Arial"/>
                <a:cs typeface="Arial"/>
                <a:sym typeface="Arial"/>
              </a:rPr>
              <a:t>1 </a:t>
            </a:r>
            <a:r>
              <a:rPr lang="pl-PL" sz="2400" dirty="0">
                <a:latin typeface="Arial Black" panose="020B0A04020102020204" pitchFamily="34" charset="0"/>
              </a:rPr>
              <a:t>czerwona chorągiewka</a:t>
            </a:r>
          </a:p>
          <a:p>
            <a:pPr marL="684341" indent="-445289">
              <a:lnSpc>
                <a:spcPct val="117499"/>
              </a:lnSpc>
              <a:spcBef>
                <a:spcPts val="13"/>
              </a:spcBef>
              <a:buSzPts val="1200"/>
              <a:buFont typeface="Wingdings" panose="05000000000000000000" pitchFamily="2" charset="2"/>
              <a:buChar char="q"/>
            </a:pPr>
            <a:r>
              <a:rPr lang="pl-PL" sz="2400" dirty="0">
                <a:latin typeface="Arial Black" panose="020B0A04020102020204" pitchFamily="34" charset="0"/>
                <a:ea typeface="Arial"/>
                <a:cs typeface="Arial"/>
                <a:sym typeface="Arial"/>
              </a:rPr>
              <a:t>1 num</a:t>
            </a:r>
            <a:r>
              <a:rPr lang="pl-PL" sz="2400" dirty="0">
                <a:latin typeface="Arial Black" panose="020B0A04020102020204" pitchFamily="34" charset="0"/>
              </a:rPr>
              <a:t>er</a:t>
            </a:r>
          </a:p>
          <a:p>
            <a:pPr marL="684341" indent="-445289">
              <a:lnSpc>
                <a:spcPct val="117499"/>
              </a:lnSpc>
              <a:spcBef>
                <a:spcPts val="13"/>
              </a:spcBef>
              <a:buSzPts val="1200"/>
              <a:buFont typeface="Wingdings" panose="05000000000000000000" pitchFamily="2" charset="2"/>
              <a:buChar char="q"/>
            </a:pPr>
            <a:endParaRPr lang="pl-PL" sz="2400" dirty="0">
              <a:latin typeface="Arial Black" panose="020B0A04020102020204" pitchFamily="34" charset="0"/>
            </a:endParaRPr>
          </a:p>
          <a:p>
            <a:pPr marL="684341" indent="-445289">
              <a:lnSpc>
                <a:spcPct val="117499"/>
              </a:lnSpc>
              <a:spcBef>
                <a:spcPts val="13"/>
              </a:spcBef>
              <a:buSzPts val="1200"/>
              <a:buFont typeface="Wingdings" panose="05000000000000000000" pitchFamily="2" charset="2"/>
              <a:buChar char="q"/>
            </a:pPr>
            <a:endParaRPr lang="pl-PL" sz="2400" dirty="0">
              <a:latin typeface="Arial Black" panose="020B0A04020102020204" pitchFamily="34" charset="0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512269"/>
              </p:ext>
            </p:extLst>
          </p:nvPr>
        </p:nvGraphicFramePr>
        <p:xfrm>
          <a:off x="4314709" y="2750832"/>
          <a:ext cx="2948535" cy="18723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8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59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Wysokość bankietu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5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Max 0,5 m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037464"/>
                  </a:ext>
                </a:extLst>
              </a:tr>
              <a:tr h="467590">
                <a:tc>
                  <a:txBody>
                    <a:bodyPr/>
                    <a:lstStyle/>
                    <a:p>
                      <a:pPr marL="185420" marR="179070" indent="59055" algn="ctr">
                        <a:lnSpc>
                          <a:spcPts val="1150"/>
                        </a:lnSpc>
                        <a:spcBef>
                          <a:spcPts val="59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175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0,5-0,7 m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6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pl-PL" sz="1600" dirty="0">
                          <a:latin typeface="Times New Roman"/>
                          <a:cs typeface="Times New Roman"/>
                        </a:rPr>
                        <a:t>***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0,7-0,9  m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211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841665"/>
                  </a:ext>
                </a:extLst>
              </a:tr>
            </a:tbl>
          </a:graphicData>
        </a:graphic>
      </p:graphicFrame>
      <p:sp>
        <p:nvSpPr>
          <p:cNvPr id="32" name="object 32"/>
          <p:cNvSpPr txBox="1"/>
          <p:nvPr/>
        </p:nvSpPr>
        <p:spPr>
          <a:xfrm>
            <a:off x="886042" y="8842461"/>
            <a:ext cx="10671984" cy="963713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8573" rIns="0" bIns="0" rtlCol="0">
            <a:spAutoFit/>
          </a:bodyPr>
          <a:lstStyle/>
          <a:p>
            <a:pPr marL="4980" algn="ctr">
              <a:spcBef>
                <a:spcPts val="855"/>
              </a:spcBef>
            </a:pP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Cel: Wskok przejechany na koniu (bankiet)</a:t>
            </a:r>
          </a:p>
          <a:p>
            <a:pPr marL="4980" algn="ctr">
              <a:spcBef>
                <a:spcPts val="855"/>
              </a:spcBef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Pokonanie przeszkody na koniu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573049" y="1556991"/>
            <a:ext cx="4007223" cy="3191434"/>
            <a:chOff x="4814570" y="824864"/>
            <a:chExt cx="2554605" cy="2034539"/>
          </a:xfrm>
        </p:grpSpPr>
        <p:sp>
          <p:nvSpPr>
            <p:cNvPr id="35" name="object 35"/>
            <p:cNvSpPr/>
            <p:nvPr/>
          </p:nvSpPr>
          <p:spPr>
            <a:xfrm>
              <a:off x="4890770" y="9010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6" name="object 36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7" name="object 37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0" y="1958339"/>
                  </a:moveTo>
                  <a:lnTo>
                    <a:pt x="2478404" y="1958339"/>
                  </a:lnTo>
                  <a:lnTo>
                    <a:pt x="2478404" y="0"/>
                  </a:lnTo>
                  <a:lnTo>
                    <a:pt x="0" y="0"/>
                  </a:lnTo>
                  <a:lnTo>
                    <a:pt x="0" y="195833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</p:grpSp>
      <p:pic>
        <p:nvPicPr>
          <p:cNvPr id="7" name="Obraz 6">
            <a:extLst>
              <a:ext uri="{FF2B5EF4-FFF2-40B4-BE49-F238E27FC236}">
                <a16:creationId xmlns:a16="http://schemas.microsoft.com/office/drawing/2014/main" id="{B157F88A-7E5C-0405-BFD1-A428B461A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78" y="1269218"/>
            <a:ext cx="1047750" cy="1047750"/>
          </a:xfrm>
          <a:prstGeom prst="rect">
            <a:avLst/>
          </a:prstGeom>
        </p:spPr>
      </p:pic>
      <p:sp>
        <p:nvSpPr>
          <p:cNvPr id="33" name="object 26">
            <a:extLst>
              <a:ext uri="{FF2B5EF4-FFF2-40B4-BE49-F238E27FC236}">
                <a16:creationId xmlns:a16="http://schemas.microsoft.com/office/drawing/2014/main" id="{8D46B11A-F125-B600-F6F8-DAEE3F991EDF}"/>
              </a:ext>
            </a:extLst>
          </p:cNvPr>
          <p:cNvSpPr txBox="1"/>
          <p:nvPr/>
        </p:nvSpPr>
        <p:spPr>
          <a:xfrm>
            <a:off x="6095999" y="5248181"/>
            <a:ext cx="5484273" cy="300563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  <a:effectLst/>
        </p:spPr>
        <p:txBody>
          <a:bodyPr vert="horz" wrap="square" lIns="0" tIns="104588" rIns="0" bIns="0" rtlCol="0">
            <a:spAutoFit/>
          </a:bodyPr>
          <a:lstStyle/>
          <a:p>
            <a:pPr marL="152397">
              <a:spcBef>
                <a:spcPts val="824"/>
              </a:spcBef>
            </a:pPr>
            <a:r>
              <a:rPr lang="pl-PL" sz="2400" dirty="0">
                <a:latin typeface="Arial Black"/>
                <a:cs typeface="Arial Black"/>
              </a:rPr>
              <a:t>Właściwości:</a:t>
            </a:r>
          </a:p>
          <a:p>
            <a:pPr marL="146421" indent="-146421">
              <a:lnSpc>
                <a:spcPct val="117500"/>
              </a:lnSpc>
              <a:buSzPts val="1200"/>
              <a:buFont typeface="Arial"/>
              <a:buChar char="-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Przeszkoda z wyraźną krawędzią</a:t>
            </a:r>
          </a:p>
          <a:p>
            <a:pPr marL="146421" indent="-146421">
              <a:lnSpc>
                <a:spcPct val="117499"/>
              </a:lnSpc>
              <a:buSzPts val="1200"/>
              <a:buFont typeface="Arial"/>
              <a:buChar char="-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Stabilne podłoże</a:t>
            </a:r>
            <a:endParaRPr lang="pl-PL"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46421" indent="-146421">
              <a:lnSpc>
                <a:spcPct val="115000"/>
              </a:lnSpc>
              <a:buSzPts val="1200"/>
              <a:buFont typeface="Arial"/>
              <a:buChar char="-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Bezpieczne miejsce odbicia i lądowania</a:t>
            </a:r>
          </a:p>
          <a:p>
            <a:pPr marL="146421" indent="-146421">
              <a:lnSpc>
                <a:spcPct val="115000"/>
              </a:lnSpc>
              <a:buSzPts val="1200"/>
              <a:buFont typeface="Arial"/>
              <a:buChar char="-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Wjazd</a:t>
            </a:r>
            <a:r>
              <a:rPr lang="pl-PL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2,50 m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dla *, Dla zawodów ** i *** dowolnie.</a:t>
            </a:r>
            <a:endParaRPr lang="pl-PL"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0A4BBB45-CB76-F814-6B5A-D68BB91F3758}"/>
              </a:ext>
            </a:extLst>
          </p:cNvPr>
          <p:cNvSpPr txBox="1"/>
          <p:nvPr/>
        </p:nvSpPr>
        <p:spPr>
          <a:xfrm>
            <a:off x="934719" y="11007846"/>
            <a:ext cx="4947521" cy="17898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Przed przeszkodą:</a:t>
            </a:r>
          </a:p>
          <a:p>
            <a:pPr marL="362821" indent="-342900">
              <a:lnSpc>
                <a:spcPts val="2212"/>
              </a:lnSpc>
              <a:spcBef>
                <a:spcPts val="157"/>
              </a:spcBef>
              <a:buFontTx/>
              <a:buChar char="-"/>
            </a:pPr>
            <a:r>
              <a:rPr lang="en-US" sz="2000" dirty="0" err="1">
                <a:solidFill>
                  <a:schemeClr val="dk1"/>
                </a:solidFill>
              </a:rPr>
              <a:t>wolta</a:t>
            </a:r>
            <a:r>
              <a:rPr lang="en-US" sz="2000" dirty="0">
                <a:solidFill>
                  <a:schemeClr val="dk1"/>
                </a:solidFill>
              </a:rPr>
              <a:t>, </a:t>
            </a:r>
            <a:r>
              <a:rPr lang="en-US" sz="2000" dirty="0" err="1">
                <a:solidFill>
                  <a:schemeClr val="dk1"/>
                </a:solidFill>
              </a:rPr>
              <a:t>wyłamanie</a:t>
            </a:r>
            <a:r>
              <a:rPr lang="en-US" sz="2000" dirty="0">
                <a:solidFill>
                  <a:schemeClr val="dk1"/>
                </a:solidFill>
              </a:rPr>
              <a:t>, </a:t>
            </a:r>
            <a:r>
              <a:rPr lang="en-US" sz="2000" dirty="0" err="1">
                <a:solidFill>
                  <a:schemeClr val="dk1"/>
                </a:solidFill>
              </a:rPr>
              <a:t>cofnięcie</a:t>
            </a:r>
            <a:r>
              <a:rPr lang="en-US" sz="2000" dirty="0">
                <a:solidFill>
                  <a:schemeClr val="dk1"/>
                </a:solidFill>
              </a:rPr>
              <a:t>, </a:t>
            </a:r>
            <a:r>
              <a:rPr lang="en-US" sz="2000" dirty="0" err="1">
                <a:solidFill>
                  <a:schemeClr val="dk1"/>
                </a:solidFill>
              </a:rPr>
              <a:t>odmowa</a:t>
            </a:r>
            <a:r>
              <a:rPr lang="en-US" sz="2000" dirty="0">
                <a:solidFill>
                  <a:schemeClr val="dk1"/>
                </a:solidFill>
              </a:rPr>
              <a:t>, </a:t>
            </a:r>
            <a:r>
              <a:rPr lang="en-US" sz="2000" dirty="0" err="1">
                <a:solidFill>
                  <a:schemeClr val="dk1"/>
                </a:solidFill>
              </a:rPr>
              <a:t>błąd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trasy</a:t>
            </a:r>
            <a:endParaRPr lang="pl-PL" sz="2000" dirty="0">
              <a:solidFill>
                <a:schemeClr val="dk1"/>
              </a:solidFill>
            </a:endParaRPr>
          </a:p>
          <a:p>
            <a:pPr marL="305671" indent="-285750">
              <a:lnSpc>
                <a:spcPts val="2212"/>
              </a:lnSpc>
              <a:spcBef>
                <a:spcPts val="157"/>
              </a:spcBef>
              <a:buFontTx/>
              <a:buChar char="-"/>
            </a:pPr>
            <a:r>
              <a:rPr lang="en-US" sz="2000" i="1" dirty="0" err="1"/>
              <a:t>Zmiana</a:t>
            </a:r>
            <a:r>
              <a:rPr lang="en-US" sz="2000" i="1" dirty="0"/>
              <a:t> </a:t>
            </a:r>
            <a:r>
              <a:rPr lang="en-US" sz="2000" i="1" dirty="0" err="1"/>
              <a:t>chodu</a:t>
            </a:r>
            <a:r>
              <a:rPr lang="en-US" sz="2000" i="1" dirty="0"/>
              <a:t> </a:t>
            </a:r>
            <a:r>
              <a:rPr lang="en-US" sz="2000" i="1" dirty="0" err="1"/>
              <a:t>i</a:t>
            </a:r>
            <a:r>
              <a:rPr lang="en-US" sz="2000" i="1" dirty="0"/>
              <a:t> </a:t>
            </a:r>
            <a:r>
              <a:rPr lang="en-US" sz="2000" i="1" dirty="0" err="1"/>
              <a:t>skok</a:t>
            </a:r>
            <a:r>
              <a:rPr lang="en-US" sz="2000" i="1" dirty="0"/>
              <a:t> z </a:t>
            </a:r>
            <a:r>
              <a:rPr lang="en-US" sz="2000" i="1" dirty="0" err="1"/>
              <a:t>miejsca</a:t>
            </a:r>
            <a:r>
              <a:rPr lang="en-US" sz="2000" i="1" dirty="0"/>
              <a:t> </a:t>
            </a:r>
            <a:r>
              <a:rPr lang="en-US" sz="2000" i="1" dirty="0" err="1"/>
              <a:t>są</a:t>
            </a:r>
            <a:r>
              <a:rPr lang="en-US" sz="2000" i="1" dirty="0"/>
              <a:t> </a:t>
            </a:r>
            <a:r>
              <a:rPr lang="en-US" sz="2000" i="1" dirty="0" err="1"/>
              <a:t>dozwolone</a:t>
            </a:r>
            <a:endParaRPr lang="pl-PL" sz="2000" b="1" spc="-16" dirty="0">
              <a:latin typeface="Arial"/>
              <a:cs typeface="Arial"/>
            </a:endParaRP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  <a:endParaRPr sz="1882" dirty="0">
              <a:latin typeface="Arial"/>
              <a:cs typeface="Arial"/>
            </a:endParaRPr>
          </a:p>
        </p:txBody>
      </p:sp>
      <p:pic>
        <p:nvPicPr>
          <p:cNvPr id="43" name="Obraz 42">
            <a:extLst>
              <a:ext uri="{FF2B5EF4-FFF2-40B4-BE49-F238E27FC236}">
                <a16:creationId xmlns:a16="http://schemas.microsoft.com/office/drawing/2014/main" id="{66D1166C-938B-E138-A607-EB1AB528F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072" y="1159209"/>
            <a:ext cx="3984977" cy="1463855"/>
          </a:xfrm>
          <a:prstGeom prst="rect">
            <a:avLst/>
          </a:prstGeom>
        </p:spPr>
      </p:pic>
      <p:grpSp>
        <p:nvGrpSpPr>
          <p:cNvPr id="3" name="Google Shape;74;p1">
            <a:extLst>
              <a:ext uri="{FF2B5EF4-FFF2-40B4-BE49-F238E27FC236}">
                <a16:creationId xmlns:a16="http://schemas.microsoft.com/office/drawing/2014/main" id="{0EB45CD0-F9F9-614B-97C4-1DBEB46FB85D}"/>
              </a:ext>
            </a:extLst>
          </p:cNvPr>
          <p:cNvGrpSpPr/>
          <p:nvPr/>
        </p:nvGrpSpPr>
        <p:grpSpPr>
          <a:xfrm>
            <a:off x="7550802" y="1521629"/>
            <a:ext cx="4007224" cy="3142627"/>
            <a:chOff x="4824095" y="1409700"/>
            <a:chExt cx="2554605" cy="2003425"/>
          </a:xfrm>
        </p:grpSpPr>
        <p:sp>
          <p:nvSpPr>
            <p:cNvPr id="4" name="Google Shape;75;p1">
              <a:extLst>
                <a:ext uri="{FF2B5EF4-FFF2-40B4-BE49-F238E27FC236}">
                  <a16:creationId xmlns:a16="http://schemas.microsoft.com/office/drawing/2014/main" id="{A3106150-050F-F20B-159E-EF22427E6A50}"/>
                </a:ext>
              </a:extLst>
            </p:cNvPr>
            <p:cNvSpPr/>
            <p:nvPr/>
          </p:nvSpPr>
          <p:spPr>
            <a:xfrm>
              <a:off x="4900295" y="1485900"/>
              <a:ext cx="2478405" cy="1927225"/>
            </a:xfrm>
            <a:custGeom>
              <a:avLst/>
              <a:gdLst/>
              <a:ahLst/>
              <a:cxnLst/>
              <a:rect l="l" t="t" r="r" b="b"/>
              <a:pathLst>
                <a:path w="2478404" h="1927225" extrusionOk="0">
                  <a:moveTo>
                    <a:pt x="2478404" y="0"/>
                  </a:moveTo>
                  <a:lnTo>
                    <a:pt x="0" y="0"/>
                  </a:lnTo>
                  <a:lnTo>
                    <a:pt x="0" y="1927225"/>
                  </a:lnTo>
                  <a:lnTo>
                    <a:pt x="2478404" y="1927225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808080">
                <a:alpha val="4980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2823"/>
            </a:p>
          </p:txBody>
        </p:sp>
        <p:sp>
          <p:nvSpPr>
            <p:cNvPr id="5" name="Google Shape;76;p1">
              <a:extLst>
                <a:ext uri="{FF2B5EF4-FFF2-40B4-BE49-F238E27FC236}">
                  <a16:creationId xmlns:a16="http://schemas.microsoft.com/office/drawing/2014/main" id="{06E8282C-A2C2-4F3B-E502-BB5428FDE0A9}"/>
                </a:ext>
              </a:extLst>
            </p:cNvPr>
            <p:cNvSpPr/>
            <p:nvPr/>
          </p:nvSpPr>
          <p:spPr>
            <a:xfrm>
              <a:off x="4824095" y="1409700"/>
              <a:ext cx="2478405" cy="1927225"/>
            </a:xfrm>
            <a:custGeom>
              <a:avLst/>
              <a:gdLst/>
              <a:ahLst/>
              <a:cxnLst/>
              <a:rect l="l" t="t" r="r" b="b"/>
              <a:pathLst>
                <a:path w="2478404" h="1927225" extrusionOk="0">
                  <a:moveTo>
                    <a:pt x="2478404" y="0"/>
                  </a:moveTo>
                  <a:lnTo>
                    <a:pt x="0" y="0"/>
                  </a:lnTo>
                  <a:lnTo>
                    <a:pt x="0" y="1927225"/>
                  </a:lnTo>
                  <a:lnTo>
                    <a:pt x="2478404" y="1927225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2823"/>
            </a:p>
          </p:txBody>
        </p:sp>
        <p:sp>
          <p:nvSpPr>
            <p:cNvPr id="9" name="Google Shape;77;p1">
              <a:extLst>
                <a:ext uri="{FF2B5EF4-FFF2-40B4-BE49-F238E27FC236}">
                  <a16:creationId xmlns:a16="http://schemas.microsoft.com/office/drawing/2014/main" id="{E07E137B-7C78-255B-0A1A-7EB5B4655778}"/>
                </a:ext>
              </a:extLst>
            </p:cNvPr>
            <p:cNvSpPr/>
            <p:nvPr/>
          </p:nvSpPr>
          <p:spPr>
            <a:xfrm>
              <a:off x="4824095" y="1409700"/>
              <a:ext cx="2478405" cy="1927225"/>
            </a:xfrm>
            <a:custGeom>
              <a:avLst/>
              <a:gdLst/>
              <a:ahLst/>
              <a:cxnLst/>
              <a:rect l="l" t="t" r="r" b="b"/>
              <a:pathLst>
                <a:path w="2478404" h="1927225" extrusionOk="0">
                  <a:moveTo>
                    <a:pt x="0" y="1927225"/>
                  </a:moveTo>
                  <a:lnTo>
                    <a:pt x="2478404" y="1927225"/>
                  </a:lnTo>
                  <a:lnTo>
                    <a:pt x="2478404" y="0"/>
                  </a:lnTo>
                  <a:lnTo>
                    <a:pt x="0" y="0"/>
                  </a:lnTo>
                  <a:lnTo>
                    <a:pt x="0" y="1927225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2823"/>
            </a:p>
          </p:txBody>
        </p:sp>
        <p:pic>
          <p:nvPicPr>
            <p:cNvPr id="10" name="Google Shape;78;p1">
              <a:extLst>
                <a:ext uri="{FF2B5EF4-FFF2-40B4-BE49-F238E27FC236}">
                  <a16:creationId xmlns:a16="http://schemas.microsoft.com/office/drawing/2014/main" id="{DDEF0DF7-5C35-1E18-1214-AC3FF8B22011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21250" y="1577339"/>
              <a:ext cx="2325370" cy="168528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35937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3486" y="10643497"/>
            <a:ext cx="4196279" cy="389448"/>
          </a:xfrm>
          <a:prstGeom prst="rect">
            <a:avLst/>
          </a:prstGeom>
        </p:spPr>
        <p:txBody>
          <a:bodyPr vert="horz" wrap="square" lIns="0" tIns="19922" rIns="0" bIns="0" rtlCol="0">
            <a:spAutoFit/>
          </a:bodyPr>
          <a:lstStyle/>
          <a:p>
            <a:pPr marL="19921">
              <a:spcBef>
                <a:spcPts val="157"/>
              </a:spcBef>
            </a:pP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Błędy za efektywność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3485" y="12379660"/>
            <a:ext cx="4938755" cy="12255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Podczas przeszkody: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</a:p>
          <a:p>
            <a:pPr marL="19921">
              <a:lnSpc>
                <a:spcPts val="2212"/>
              </a:lnSpc>
              <a:spcBef>
                <a:spcPts val="157"/>
              </a:spcBef>
            </a:pPr>
            <a:r>
              <a:rPr lang="pl-PL" sz="1882" b="1" spc="-16" dirty="0">
                <a:latin typeface="Arial"/>
                <a:cs typeface="Arial"/>
              </a:rPr>
              <a:t>-</a:t>
            </a:r>
            <a:endParaRPr sz="1882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4719" y="13513598"/>
            <a:ext cx="4947522" cy="1312569"/>
          </a:xfrm>
          <a:prstGeom prst="rect">
            <a:avLst/>
          </a:prstGeom>
          <a:solidFill>
            <a:srgbClr val="FFE499"/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Niebezpieczne sytuacje:</a:t>
            </a:r>
          </a:p>
          <a:p>
            <a:pPr marL="241047" indent="-213157">
              <a:lnSpc>
                <a:spcPct val="117500"/>
              </a:lnSpc>
              <a:buClr>
                <a:schemeClr val="dk1"/>
              </a:buClr>
              <a:buSzPts val="1200"/>
              <a:buChar char="-"/>
            </a:pPr>
            <a:r>
              <a:rPr lang="pl-PL" sz="1882" dirty="0">
                <a:solidFill>
                  <a:srgbClr val="805F00"/>
                </a:solidFill>
                <a:latin typeface="Arial Black"/>
                <a:cs typeface="Arial Black"/>
              </a:rPr>
              <a:t>-</a:t>
            </a:r>
            <a:r>
              <a:rPr lang="pl-PL" sz="1882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Utrata równowagi przez jeźdźca lub konia</a:t>
            </a:r>
          </a:p>
          <a:p>
            <a:pPr marL="241047" indent="-213157">
              <a:lnSpc>
                <a:spcPct val="117500"/>
              </a:lnSpc>
              <a:buClr>
                <a:schemeClr val="dk1"/>
              </a:buClr>
              <a:buSzPts val="1200"/>
              <a:buFontTx/>
              <a:buChar char="-"/>
            </a:pPr>
            <a:r>
              <a:rPr lang="pl-PL" sz="1882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pl-PL" sz="1800" dirty="0"/>
              <a:t>Uderzenie konia w element przeszkody</a:t>
            </a:r>
            <a:endParaRPr lang="pl-PL" sz="1882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890">
              <a:spcBef>
                <a:spcPts val="188"/>
              </a:spcBef>
            </a:pPr>
            <a:endParaRPr sz="1882" dirty="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57975" y="10639512"/>
            <a:ext cx="4909671" cy="43524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23906" rIns="0" bIns="0" rtlCol="0">
            <a:spAutoFit/>
          </a:bodyPr>
          <a:lstStyle/>
          <a:p>
            <a:pPr marL="27890">
              <a:spcBef>
                <a:spcPts val="188"/>
              </a:spcBef>
            </a:pPr>
            <a:r>
              <a:rPr lang="pl-PL" sz="2400" dirty="0">
                <a:solidFill>
                  <a:srgbClr val="385522"/>
                </a:solidFill>
                <a:latin typeface="Arial Black"/>
                <a:cs typeface="Arial Black"/>
              </a:rPr>
              <a:t>Ocena stylu:</a:t>
            </a:r>
          </a:p>
          <a:p>
            <a:pPr marL="27890">
              <a:lnSpc>
                <a:spcPct val="117500"/>
              </a:lnSpc>
              <a:spcBef>
                <a:spcPts val="2071"/>
              </a:spcBef>
              <a:buClr>
                <a:schemeClr val="dk1"/>
              </a:buClr>
            </a:pPr>
            <a:r>
              <a:rPr lang="pl-PL" sz="2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Pozycja jeźdźca</a:t>
            </a:r>
            <a:endParaRPr lang="pl-PL"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311" indent="-145425">
              <a:lnSpc>
                <a:spcPct val="115000"/>
              </a:lnSpc>
              <a:buClr>
                <a:schemeClr val="dk1"/>
              </a:buClr>
              <a:buSzPts val="1200"/>
              <a:buChar char="-"/>
            </a:pPr>
            <a:r>
              <a:rPr lang="pl-PL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Pozycja tułowia tuż przed pionem</a:t>
            </a:r>
          </a:p>
          <a:p>
            <a:pPr marL="173311" indent="-145425">
              <a:lnSpc>
                <a:spcPct val="115000"/>
              </a:lnSpc>
              <a:buClr>
                <a:schemeClr val="dk1"/>
              </a:buClr>
              <a:buSzPts val="1200"/>
              <a:buChar char="-"/>
            </a:pPr>
            <a:r>
              <a:rPr lang="pl-PL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Jeździec w równowadze oparty na strzemionach</a:t>
            </a:r>
          </a:p>
          <a:p>
            <a:pPr marL="173311" indent="-145425">
              <a:lnSpc>
                <a:spcPct val="117500"/>
              </a:lnSpc>
              <a:buClr>
                <a:schemeClr val="dk1"/>
              </a:buClr>
              <a:buSzPts val="1200"/>
              <a:buChar char="-"/>
            </a:pPr>
            <a:r>
              <a:rPr lang="pl-PL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Wzrok skierowany naprzód</a:t>
            </a:r>
          </a:p>
          <a:p>
            <a:pPr marL="173311" indent="-145425">
              <a:lnSpc>
                <a:spcPct val="117500"/>
              </a:lnSpc>
              <a:buClr>
                <a:schemeClr val="dk1"/>
              </a:buClr>
              <a:buSzPts val="1200"/>
              <a:buChar char="-"/>
            </a:pPr>
            <a:r>
              <a:rPr lang="pl-PL" sz="2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Regularny ruch naprzód</a:t>
            </a:r>
          </a:p>
          <a:p>
            <a:pPr marR="2104677">
              <a:spcBef>
                <a:spcPts val="16"/>
              </a:spcBef>
              <a:buClr>
                <a:schemeClr val="dk1"/>
              </a:buClr>
              <a:buSzPts val="1100"/>
            </a:pPr>
            <a:r>
              <a:rPr lang="pl-PL" sz="2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trasy</a:t>
            </a:r>
            <a:endParaRPr lang="pl-PL"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9055" marR="252336">
              <a:spcBef>
                <a:spcPts val="16"/>
              </a:spcBef>
              <a:buClr>
                <a:schemeClr val="dk1"/>
              </a:buClr>
              <a:buSzPts val="1200"/>
            </a:pPr>
            <a:r>
              <a:rPr lang="pl-PL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koń pokonuje przeszkodę po linii przeszkody</a:t>
            </a:r>
            <a:endParaRPr lang="pl-PL" sz="2400" dirty="0">
              <a:solidFill>
                <a:srgbClr val="385522"/>
              </a:solidFill>
              <a:latin typeface="Arial" panose="020B0604020202020204" pitchFamily="34" charset="0"/>
              <a:ea typeface="Arial Black"/>
              <a:cs typeface="Arial" panose="020B0604020202020204" pitchFamily="34" charset="0"/>
              <a:sym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2799" y="3263153"/>
            <a:ext cx="3156528" cy="1198737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9765" rIns="0" bIns="0" rtlCol="0">
            <a:spAutoFit/>
          </a:bodyPr>
          <a:lstStyle/>
          <a:p>
            <a:pPr marL="150405">
              <a:spcBef>
                <a:spcPts val="471"/>
              </a:spcBef>
            </a:pPr>
            <a:r>
              <a:rPr sz="1882" b="1" spc="-16" dirty="0">
                <a:latin typeface="Georgia"/>
                <a:cs typeface="Georgia"/>
              </a:rPr>
              <a:t>Gr</a:t>
            </a:r>
            <a:r>
              <a:rPr lang="pl-PL" sz="1882" b="1" spc="-16" dirty="0" err="1">
                <a:latin typeface="Georgia"/>
                <a:cs typeface="Georgia"/>
              </a:rPr>
              <a:t>upa</a:t>
            </a:r>
            <a:r>
              <a:rPr sz="1882" b="1" spc="47" dirty="0">
                <a:latin typeface="Georgia"/>
                <a:cs typeface="Georgia"/>
              </a:rPr>
              <a:t> </a:t>
            </a:r>
            <a:r>
              <a:rPr sz="1882" b="1" spc="-78" dirty="0">
                <a:latin typeface="Georgia"/>
                <a:cs typeface="Georgia"/>
              </a:rPr>
              <a:t>:</a:t>
            </a:r>
            <a:r>
              <a:rPr lang="pl-PL" sz="1882" b="1" spc="-78" dirty="0">
                <a:latin typeface="Georgia"/>
                <a:cs typeface="Georgia"/>
              </a:rPr>
              <a:t> 3</a:t>
            </a:r>
          </a:p>
          <a:p>
            <a:pPr marL="150405" algn="ctr">
              <a:spcBef>
                <a:spcPts val="471"/>
              </a:spcBef>
            </a:pPr>
            <a:r>
              <a:rPr lang="pl-PL" sz="2800" b="1" i="1" spc="-78" dirty="0">
                <a:latin typeface="Georgia" panose="02040502050405020303" pitchFamily="18" charset="0"/>
              </a:rPr>
              <a:t>Żywopłot</a:t>
            </a:r>
            <a:endParaRPr lang="pl-PL" sz="2800" b="1" i="1" dirty="0">
              <a:latin typeface="Georgia" panose="02040502050405020303" pitchFamily="18" charset="0"/>
            </a:endParaRPr>
          </a:p>
          <a:p>
            <a:pPr marL="150405">
              <a:spcBef>
                <a:spcPts val="471"/>
              </a:spcBef>
            </a:pPr>
            <a:endParaRPr lang="pl-PL" sz="1882" b="1" spc="-78" dirty="0">
              <a:latin typeface="Georgia"/>
              <a:cs typeface="Georg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52039" y="1114345"/>
            <a:ext cx="1170279" cy="1354411"/>
            <a:chOff x="513397" y="703897"/>
            <a:chExt cx="1115695" cy="1206500"/>
          </a:xfrm>
        </p:grpSpPr>
        <p:sp>
          <p:nvSpPr>
            <p:cNvPr id="19" name="object 19"/>
            <p:cNvSpPr/>
            <p:nvPr/>
          </p:nvSpPr>
          <p:spPr>
            <a:xfrm>
              <a:off x="594359" y="7848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4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0" name="object 20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1034415" y="0"/>
                  </a:moveTo>
                  <a:lnTo>
                    <a:pt x="0" y="0"/>
                  </a:lnTo>
                  <a:lnTo>
                    <a:pt x="0" y="1125220"/>
                  </a:lnTo>
                  <a:lnTo>
                    <a:pt x="1034415" y="1125220"/>
                  </a:lnTo>
                  <a:lnTo>
                    <a:pt x="10344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21" name="object 21"/>
            <p:cNvSpPr/>
            <p:nvPr/>
          </p:nvSpPr>
          <p:spPr>
            <a:xfrm>
              <a:off x="518159" y="708659"/>
              <a:ext cx="1034415" cy="1125220"/>
            </a:xfrm>
            <a:custGeom>
              <a:avLst/>
              <a:gdLst/>
              <a:ahLst/>
              <a:cxnLst/>
              <a:rect l="l" t="t" r="r" b="b"/>
              <a:pathLst>
                <a:path w="1034415" h="1125220">
                  <a:moveTo>
                    <a:pt x="0" y="1125220"/>
                  </a:moveTo>
                  <a:lnTo>
                    <a:pt x="1034415" y="1125220"/>
                  </a:lnTo>
                  <a:lnTo>
                    <a:pt x="1034415" y="0"/>
                  </a:lnTo>
                  <a:lnTo>
                    <a:pt x="0" y="0"/>
                  </a:lnTo>
                  <a:lnTo>
                    <a:pt x="0" y="11252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044" y="758824"/>
              <a:ext cx="923925" cy="114744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819376" y="5197288"/>
            <a:ext cx="5178206" cy="2193169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txBody>
          <a:bodyPr vert="horz" wrap="square" lIns="0" tIns="104588" rIns="0" bIns="0" rtlCol="0">
            <a:spAutoFit/>
          </a:bodyPr>
          <a:lstStyle/>
          <a:p>
            <a:pPr marL="150405"/>
            <a:r>
              <a:rPr lang="pl-PL" sz="2400" dirty="0">
                <a:latin typeface="Arial Black"/>
                <a:ea typeface="Arial Black"/>
                <a:cs typeface="Arial Black"/>
                <a:sym typeface="Arial Black"/>
              </a:rPr>
              <a:t>Sprzęt</a:t>
            </a:r>
          </a:p>
          <a:p>
            <a:pPr>
              <a:spcBef>
                <a:spcPts val="94"/>
              </a:spcBef>
            </a:pPr>
            <a:endParaRPr lang="pl-PL" sz="2400"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493306" indent="-342900">
              <a:lnSpc>
                <a:spcPct val="117500"/>
              </a:lnSpc>
              <a:buSzPts val="1200"/>
              <a:buFont typeface="Wingdings" panose="05000000000000000000" pitchFamily="2" charset="2"/>
              <a:buChar char="q"/>
            </a:pPr>
            <a:r>
              <a:rPr lang="pl-PL" sz="2400" b="1" dirty="0"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pl-PL" sz="2400" b="1" dirty="0"/>
              <a:t>czerwona chorągiewka</a:t>
            </a:r>
          </a:p>
          <a:p>
            <a:pPr marL="493306" indent="-342900">
              <a:lnSpc>
                <a:spcPct val="117500"/>
              </a:lnSpc>
              <a:buSzPts val="1200"/>
              <a:buFont typeface="Wingdings" panose="05000000000000000000" pitchFamily="2" charset="2"/>
              <a:buChar char="q"/>
            </a:pPr>
            <a:r>
              <a:rPr lang="pl-PL" sz="2400" b="1" dirty="0"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pl-PL" sz="2400" b="1" dirty="0"/>
              <a:t>biała chorągiewka</a:t>
            </a:r>
            <a:endParaRPr lang="pl-PL" sz="2400" b="1" dirty="0">
              <a:latin typeface="Arial"/>
              <a:ea typeface="Arial"/>
              <a:cs typeface="Arial"/>
              <a:sym typeface="Arial"/>
            </a:endParaRPr>
          </a:p>
          <a:p>
            <a:pPr marL="493306" indent="-342900">
              <a:lnSpc>
                <a:spcPct val="117499"/>
              </a:lnSpc>
              <a:buSzPts val="1200"/>
              <a:buFont typeface="Wingdings" panose="05000000000000000000" pitchFamily="2" charset="2"/>
              <a:buChar char="q"/>
            </a:pPr>
            <a:r>
              <a:rPr lang="pl-PL" sz="2400" b="1" dirty="0">
                <a:latin typeface="Arial"/>
                <a:ea typeface="Arial"/>
                <a:cs typeface="Arial"/>
                <a:sym typeface="Arial"/>
              </a:rPr>
              <a:t>1 num</a:t>
            </a:r>
            <a:r>
              <a:rPr lang="pl-PL" sz="2400" b="1" dirty="0"/>
              <a:t>er</a:t>
            </a:r>
            <a:endParaRPr sz="1882" b="1" dirty="0">
              <a:latin typeface="Arial Black"/>
              <a:cs typeface="Arial Black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911273"/>
              </p:ext>
            </p:extLst>
          </p:nvPr>
        </p:nvGraphicFramePr>
        <p:xfrm>
          <a:off x="4314709" y="2750832"/>
          <a:ext cx="2948535" cy="18723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8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59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Wysokość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5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902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Max. 0,5 m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037464"/>
                  </a:ext>
                </a:extLst>
              </a:tr>
              <a:tr h="467590">
                <a:tc>
                  <a:txBody>
                    <a:bodyPr/>
                    <a:lstStyle/>
                    <a:p>
                      <a:pPr marL="185420" marR="179070" indent="59055" algn="ctr">
                        <a:lnSpc>
                          <a:spcPts val="1150"/>
                        </a:lnSpc>
                        <a:spcBef>
                          <a:spcPts val="59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**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175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0,5-0,7 m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1913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6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pl-PL" sz="1600" dirty="0">
                          <a:latin typeface="Times New Roman"/>
                          <a:cs typeface="Times New Roman"/>
                        </a:rPr>
                        <a:t>***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lang="pl-PL" sz="1600" dirty="0">
                          <a:latin typeface="Arial"/>
                          <a:cs typeface="Arial"/>
                        </a:rPr>
                        <a:t>0,7-0,9 m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211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841665"/>
                  </a:ext>
                </a:extLst>
              </a:tr>
            </a:tbl>
          </a:graphicData>
        </a:graphic>
      </p:graphicFrame>
      <p:sp>
        <p:nvSpPr>
          <p:cNvPr id="32" name="object 32"/>
          <p:cNvSpPr txBox="1"/>
          <p:nvPr/>
        </p:nvSpPr>
        <p:spPr>
          <a:xfrm>
            <a:off x="812799" y="9390597"/>
            <a:ext cx="10671984" cy="963713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8573" rIns="0" bIns="0" rtlCol="0">
            <a:spAutoFit/>
          </a:bodyPr>
          <a:lstStyle/>
          <a:p>
            <a:pPr marL="4980" algn="ctr">
              <a:spcBef>
                <a:spcPts val="855"/>
              </a:spcBef>
            </a:pPr>
            <a:r>
              <a:rPr lang="pl-PL" sz="2400" dirty="0">
                <a:solidFill>
                  <a:srgbClr val="17365D"/>
                </a:solidFill>
                <a:latin typeface="Arial Black"/>
                <a:cs typeface="Arial Black"/>
              </a:rPr>
              <a:t>Cel: Żywopłot</a:t>
            </a:r>
          </a:p>
          <a:p>
            <a:pPr marL="4980" algn="ctr">
              <a:spcBef>
                <a:spcPts val="855"/>
              </a:spcBef>
            </a:pPr>
            <a:r>
              <a:rPr lang="pl-PL" sz="2400" dirty="0">
                <a:solidFill>
                  <a:srgbClr val="17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Przekroczenie przeszkody</a:t>
            </a:r>
          </a:p>
        </p:txBody>
      </p:sp>
      <p:grpSp>
        <p:nvGrpSpPr>
          <p:cNvPr id="34" name="object 34"/>
          <p:cNvGrpSpPr/>
          <p:nvPr/>
        </p:nvGrpSpPr>
        <p:grpSpPr>
          <a:xfrm>
            <a:off x="7573049" y="1556991"/>
            <a:ext cx="4007223" cy="3191434"/>
            <a:chOff x="4814570" y="824864"/>
            <a:chExt cx="2554605" cy="2034539"/>
          </a:xfrm>
        </p:grpSpPr>
        <p:sp>
          <p:nvSpPr>
            <p:cNvPr id="35" name="object 35"/>
            <p:cNvSpPr/>
            <p:nvPr/>
          </p:nvSpPr>
          <p:spPr>
            <a:xfrm>
              <a:off x="4890770" y="9010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6" name="object 36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2478404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2478404" y="1958339"/>
                  </a:lnTo>
                  <a:lnTo>
                    <a:pt x="2478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23"/>
            </a:p>
          </p:txBody>
        </p:sp>
        <p:sp>
          <p:nvSpPr>
            <p:cNvPr id="37" name="object 37"/>
            <p:cNvSpPr/>
            <p:nvPr/>
          </p:nvSpPr>
          <p:spPr>
            <a:xfrm>
              <a:off x="4814570" y="824864"/>
              <a:ext cx="2478405" cy="1958339"/>
            </a:xfrm>
            <a:custGeom>
              <a:avLst/>
              <a:gdLst/>
              <a:ahLst/>
              <a:cxnLst/>
              <a:rect l="l" t="t" r="r" b="b"/>
              <a:pathLst>
                <a:path w="2478404" h="1958339">
                  <a:moveTo>
                    <a:pt x="0" y="1958339"/>
                  </a:moveTo>
                  <a:lnTo>
                    <a:pt x="2478404" y="1958339"/>
                  </a:lnTo>
                  <a:lnTo>
                    <a:pt x="2478404" y="0"/>
                  </a:lnTo>
                  <a:lnTo>
                    <a:pt x="0" y="0"/>
                  </a:lnTo>
                  <a:lnTo>
                    <a:pt x="0" y="195833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23"/>
            </a:p>
          </p:txBody>
        </p:sp>
      </p:grpSp>
      <p:pic>
        <p:nvPicPr>
          <p:cNvPr id="7" name="Obraz 6">
            <a:extLst>
              <a:ext uri="{FF2B5EF4-FFF2-40B4-BE49-F238E27FC236}">
                <a16:creationId xmlns:a16="http://schemas.microsoft.com/office/drawing/2014/main" id="{B157F88A-7E5C-0405-BFD1-A428B461A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78" y="1269218"/>
            <a:ext cx="1047750" cy="1047750"/>
          </a:xfrm>
          <a:prstGeom prst="rect">
            <a:avLst/>
          </a:prstGeom>
        </p:spPr>
      </p:pic>
      <p:sp>
        <p:nvSpPr>
          <p:cNvPr id="33" name="object 26">
            <a:extLst>
              <a:ext uri="{FF2B5EF4-FFF2-40B4-BE49-F238E27FC236}">
                <a16:creationId xmlns:a16="http://schemas.microsoft.com/office/drawing/2014/main" id="{8D46B11A-F125-B600-F6F8-DAEE3F991EDF}"/>
              </a:ext>
            </a:extLst>
          </p:cNvPr>
          <p:cNvSpPr txBox="1"/>
          <p:nvPr/>
        </p:nvSpPr>
        <p:spPr>
          <a:xfrm>
            <a:off x="6095999" y="5248181"/>
            <a:ext cx="5484273" cy="342472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  <a:effectLst/>
        </p:spPr>
        <p:txBody>
          <a:bodyPr vert="horz" wrap="square" lIns="0" tIns="104588" rIns="0" bIns="0" rtlCol="0">
            <a:spAutoFit/>
          </a:bodyPr>
          <a:lstStyle/>
          <a:p>
            <a:pPr marL="152397">
              <a:spcBef>
                <a:spcPts val="824"/>
              </a:spcBef>
            </a:pPr>
            <a:r>
              <a:rPr lang="pl-PL" sz="2400" dirty="0">
                <a:latin typeface="Arial Black"/>
                <a:cs typeface="Arial Black"/>
              </a:rPr>
              <a:t>Właściwości:</a:t>
            </a:r>
          </a:p>
          <a:p>
            <a:pPr marL="151401" marR="141441">
              <a:lnSpc>
                <a:spcPct val="115000"/>
              </a:lnSpc>
              <a:spcBef>
                <a:spcPts val="102"/>
              </a:spcBef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Naturalna bądź zrobiona przez człowieka przeszkoda z drągiem umieszczonym 0,15m przed żywopłotem i trwale do niego przymocowanym</a:t>
            </a:r>
            <a:endParaRPr lang="pl-PL"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51401" marR="137456">
              <a:lnSpc>
                <a:spcPct val="115000"/>
              </a:lnSpc>
            </a:pPr>
            <a:r>
              <a:rPr lang="pl-PL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-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Wjazd</a:t>
            </a:r>
            <a:r>
              <a:rPr lang="pl-PL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3 m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 przypadku *, w przypadku ** i *** dowolnie</a:t>
            </a:r>
            <a:endParaRPr lang="pl-PL"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0A4BBB45-CB76-F814-6B5A-D68BB91F3758}"/>
              </a:ext>
            </a:extLst>
          </p:cNvPr>
          <p:cNvSpPr txBox="1"/>
          <p:nvPr/>
        </p:nvSpPr>
        <p:spPr>
          <a:xfrm>
            <a:off x="934719" y="11007846"/>
            <a:ext cx="4947521" cy="25216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9922" rIns="0" bIns="0" rtlCol="0">
            <a:spAutoFit/>
          </a:bodyPr>
          <a:lstStyle/>
          <a:p>
            <a:pPr>
              <a:lnSpc>
                <a:spcPct val="117500"/>
              </a:lnSpc>
              <a:buClr>
                <a:schemeClr val="dk1"/>
              </a:buClr>
              <a:buSzPts val="1100"/>
            </a:pPr>
            <a:r>
              <a:rPr lang="pl-PL" sz="1882" b="1" spc="-16" dirty="0">
                <a:latin typeface="Arial"/>
                <a:cs typeface="Arial"/>
              </a:rPr>
              <a:t>Przed przeszkodą:</a:t>
            </a:r>
            <a:endParaRPr lang="pl-PL" sz="1882" b="1" spc="-16" dirty="0">
              <a:solidFill>
                <a:schemeClr val="dk1"/>
              </a:solidFill>
              <a:latin typeface="Arial"/>
              <a:cs typeface="Arial"/>
            </a:endParaRPr>
          </a:p>
          <a:p>
            <a:pPr>
              <a:lnSpc>
                <a:spcPct val="117500"/>
              </a:lnSpc>
              <a:buClr>
                <a:schemeClr val="dk1"/>
              </a:buClr>
              <a:buSzPts val="1100"/>
            </a:pPr>
            <a:r>
              <a:rPr lang="pl-PL" sz="2000" dirty="0">
                <a:solidFill>
                  <a:schemeClr val="dk1"/>
                </a:solidFill>
              </a:rPr>
              <a:t>wolta, wyłamanie, cofnięcie, odmowa, błąd trasy</a:t>
            </a:r>
          </a:p>
          <a:p>
            <a:pPr>
              <a:lnSpc>
                <a:spcPct val="117500"/>
              </a:lnSpc>
              <a:buClr>
                <a:schemeClr val="dk1"/>
              </a:buClr>
              <a:buSzPts val="1100"/>
            </a:pPr>
            <a:r>
              <a:rPr lang="pl-PL" sz="2000" i="1" dirty="0"/>
              <a:t>Zmiana chodu i skok z miejsca są dozwolone</a:t>
            </a:r>
            <a:endParaRPr lang="pl-PL" sz="2000" dirty="0">
              <a:latin typeface="Arial"/>
              <a:ea typeface="Arial"/>
              <a:cs typeface="Arial"/>
              <a:sym typeface="Arial"/>
            </a:endParaRPr>
          </a:p>
          <a:p>
            <a:pPr marL="1060064" marR="7968" indent="-342900">
              <a:lnSpc>
                <a:spcPct val="115000"/>
              </a:lnSpc>
              <a:spcBef>
                <a:spcPts val="102"/>
              </a:spcBef>
              <a:buClr>
                <a:schemeClr val="dk1"/>
              </a:buClr>
              <a:buSzPts val="1100"/>
              <a:buFontTx/>
              <a:buChar char="-"/>
            </a:pPr>
            <a:endParaRPr lang="pl-PL" sz="2000" dirty="0">
              <a:solidFill>
                <a:schemeClr val="dk1"/>
              </a:solidFill>
            </a:endParaRPr>
          </a:p>
          <a:p>
            <a:pPr marL="1060064" marR="7968" indent="-342900">
              <a:lnSpc>
                <a:spcPct val="115000"/>
              </a:lnSpc>
              <a:spcBef>
                <a:spcPts val="102"/>
              </a:spcBef>
              <a:buClr>
                <a:schemeClr val="dk1"/>
              </a:buClr>
              <a:buSzPts val="1100"/>
              <a:buFontTx/>
              <a:buChar char="-"/>
            </a:pPr>
            <a:endParaRPr lang="pl-PL" sz="2000" dirty="0">
              <a:latin typeface="Arial"/>
              <a:cs typeface="Arial"/>
            </a:endParaRPr>
          </a:p>
          <a:p>
            <a:pPr marL="1060064" marR="7968" indent="-342900">
              <a:lnSpc>
                <a:spcPct val="115000"/>
              </a:lnSpc>
              <a:spcBef>
                <a:spcPts val="102"/>
              </a:spcBef>
              <a:buClr>
                <a:schemeClr val="dk1"/>
              </a:buClr>
              <a:buSzPts val="1100"/>
              <a:buFontTx/>
              <a:buChar char="-"/>
            </a:pPr>
            <a:endParaRPr sz="2000" dirty="0">
              <a:latin typeface="Arial"/>
              <a:cs typeface="Arial"/>
            </a:endParaRPr>
          </a:p>
        </p:txBody>
      </p:sp>
      <p:pic>
        <p:nvPicPr>
          <p:cNvPr id="43" name="Obraz 42">
            <a:extLst>
              <a:ext uri="{FF2B5EF4-FFF2-40B4-BE49-F238E27FC236}">
                <a16:creationId xmlns:a16="http://schemas.microsoft.com/office/drawing/2014/main" id="{66D1166C-938B-E138-A607-EB1AB528F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072" y="1159209"/>
            <a:ext cx="3984977" cy="1463855"/>
          </a:xfrm>
          <a:prstGeom prst="rect">
            <a:avLst/>
          </a:prstGeom>
        </p:spPr>
      </p:pic>
      <p:grpSp>
        <p:nvGrpSpPr>
          <p:cNvPr id="3" name="Google Shape;76;p1">
            <a:extLst>
              <a:ext uri="{FF2B5EF4-FFF2-40B4-BE49-F238E27FC236}">
                <a16:creationId xmlns:a16="http://schemas.microsoft.com/office/drawing/2014/main" id="{160D8EF5-429C-1655-292B-BE913B940435}"/>
              </a:ext>
            </a:extLst>
          </p:cNvPr>
          <p:cNvGrpSpPr/>
          <p:nvPr/>
        </p:nvGrpSpPr>
        <p:grpSpPr>
          <a:xfrm>
            <a:off x="7512305" y="1359268"/>
            <a:ext cx="3984977" cy="3213043"/>
            <a:chOff x="4807907" y="1132205"/>
            <a:chExt cx="2573967" cy="2210435"/>
          </a:xfrm>
        </p:grpSpPr>
        <p:sp>
          <p:nvSpPr>
            <p:cNvPr id="4" name="Google Shape;77;p1">
              <a:extLst>
                <a:ext uri="{FF2B5EF4-FFF2-40B4-BE49-F238E27FC236}">
                  <a16:creationId xmlns:a16="http://schemas.microsoft.com/office/drawing/2014/main" id="{95FC49A4-83C8-AF2C-3ABB-7A78DE3D9AF7}"/>
                </a:ext>
              </a:extLst>
            </p:cNvPr>
            <p:cNvSpPr/>
            <p:nvPr/>
          </p:nvSpPr>
          <p:spPr>
            <a:xfrm>
              <a:off x="4885054" y="1208405"/>
              <a:ext cx="2496820" cy="2134235"/>
            </a:xfrm>
            <a:custGeom>
              <a:avLst/>
              <a:gdLst/>
              <a:ahLst/>
              <a:cxnLst/>
              <a:rect l="l" t="t" r="r" b="b"/>
              <a:pathLst>
                <a:path w="2496820" h="2134235" extrusionOk="0">
                  <a:moveTo>
                    <a:pt x="2496820" y="0"/>
                  </a:moveTo>
                  <a:lnTo>
                    <a:pt x="0" y="0"/>
                  </a:lnTo>
                  <a:lnTo>
                    <a:pt x="0" y="2134234"/>
                  </a:lnTo>
                  <a:lnTo>
                    <a:pt x="2496820" y="2134234"/>
                  </a:lnTo>
                  <a:lnTo>
                    <a:pt x="2496820" y="0"/>
                  </a:lnTo>
                  <a:close/>
                </a:path>
              </a:pathLst>
            </a:custGeom>
            <a:solidFill>
              <a:srgbClr val="808080">
                <a:alpha val="4980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2823"/>
            </a:p>
          </p:txBody>
        </p:sp>
        <p:sp>
          <p:nvSpPr>
            <p:cNvPr id="5" name="Google Shape;78;p1">
              <a:extLst>
                <a:ext uri="{FF2B5EF4-FFF2-40B4-BE49-F238E27FC236}">
                  <a16:creationId xmlns:a16="http://schemas.microsoft.com/office/drawing/2014/main" id="{7AAD084A-9AB3-43C9-695B-1C3CFC99CCE1}"/>
                </a:ext>
              </a:extLst>
            </p:cNvPr>
            <p:cNvSpPr/>
            <p:nvPr/>
          </p:nvSpPr>
          <p:spPr>
            <a:xfrm>
              <a:off x="4807907" y="1178792"/>
              <a:ext cx="2496820" cy="2134235"/>
            </a:xfrm>
            <a:custGeom>
              <a:avLst/>
              <a:gdLst/>
              <a:ahLst/>
              <a:cxnLst/>
              <a:rect l="l" t="t" r="r" b="b"/>
              <a:pathLst>
                <a:path w="2496820" h="2134235" extrusionOk="0">
                  <a:moveTo>
                    <a:pt x="2496820" y="0"/>
                  </a:moveTo>
                  <a:lnTo>
                    <a:pt x="0" y="0"/>
                  </a:lnTo>
                  <a:lnTo>
                    <a:pt x="0" y="2134234"/>
                  </a:lnTo>
                  <a:lnTo>
                    <a:pt x="2496820" y="2134234"/>
                  </a:lnTo>
                  <a:lnTo>
                    <a:pt x="24968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2823"/>
            </a:p>
          </p:txBody>
        </p:sp>
        <p:sp>
          <p:nvSpPr>
            <p:cNvPr id="9" name="Google Shape;79;p1">
              <a:extLst>
                <a:ext uri="{FF2B5EF4-FFF2-40B4-BE49-F238E27FC236}">
                  <a16:creationId xmlns:a16="http://schemas.microsoft.com/office/drawing/2014/main" id="{2B078AD4-9FEC-D212-15F3-5D559B6C2A99}"/>
                </a:ext>
              </a:extLst>
            </p:cNvPr>
            <p:cNvSpPr/>
            <p:nvPr/>
          </p:nvSpPr>
          <p:spPr>
            <a:xfrm>
              <a:off x="4808854" y="1132205"/>
              <a:ext cx="2496820" cy="2134235"/>
            </a:xfrm>
            <a:custGeom>
              <a:avLst/>
              <a:gdLst/>
              <a:ahLst/>
              <a:cxnLst/>
              <a:rect l="l" t="t" r="r" b="b"/>
              <a:pathLst>
                <a:path w="2496820" h="2134235" extrusionOk="0">
                  <a:moveTo>
                    <a:pt x="0" y="2134234"/>
                  </a:moveTo>
                  <a:lnTo>
                    <a:pt x="2496820" y="2134234"/>
                  </a:lnTo>
                  <a:lnTo>
                    <a:pt x="2496820" y="0"/>
                  </a:lnTo>
                  <a:lnTo>
                    <a:pt x="0" y="0"/>
                  </a:lnTo>
                  <a:lnTo>
                    <a:pt x="0" y="2134234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2823"/>
            </a:p>
          </p:txBody>
        </p:sp>
        <p:pic>
          <p:nvPicPr>
            <p:cNvPr id="10" name="Google Shape;80;p1">
              <a:extLst>
                <a:ext uri="{FF2B5EF4-FFF2-40B4-BE49-F238E27FC236}">
                  <a16:creationId xmlns:a16="http://schemas.microsoft.com/office/drawing/2014/main" id="{A9981D6C-023A-8AEA-F25B-A062FEB222E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866670" y="1504315"/>
              <a:ext cx="2351804" cy="1542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8116280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Motyw pakietu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LAJD PODSTAWOWY.potx" id="{3B75C7CB-4D9A-482C-9AF3-5443C8FE4437}" vid="{AE451168-52E1-430B-93F3-D7B9686CCD0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SLAJD PODSTAWOWY</Template>
  <TotalTime>19376</TotalTime>
  <Words>6008</Words>
  <Application>Microsoft Office PowerPoint</Application>
  <PresentationFormat>Niestandardowy</PresentationFormat>
  <Paragraphs>1575</Paragraphs>
  <Slides>37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49" baseType="lpstr">
      <vt:lpstr>Aptos</vt:lpstr>
      <vt:lpstr>Aptos Display</vt:lpstr>
      <vt:lpstr>Arial</vt:lpstr>
      <vt:lpstr>Arial </vt:lpstr>
      <vt:lpstr>Arial Black</vt:lpstr>
      <vt:lpstr>Book Antiqua</vt:lpstr>
      <vt:lpstr>Calibri</vt:lpstr>
      <vt:lpstr>Georgia</vt:lpstr>
      <vt:lpstr>Palatino Linotype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Strawińska</dc:creator>
  <cp:lastModifiedBy>Joanna Strawińska</cp:lastModifiedBy>
  <cp:revision>34</cp:revision>
  <cp:lastPrinted>2024-04-07T12:34:23Z</cp:lastPrinted>
  <dcterms:created xsi:type="dcterms:W3CDTF">2024-03-11T19:52:57Z</dcterms:created>
  <dcterms:modified xsi:type="dcterms:W3CDTF">2024-04-07T13:36:01Z</dcterms:modified>
</cp:coreProperties>
</file>